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9xbipJb5ma2t9QRxNxKLlg==" hashData="srkGr/vmsJSoiQs+xNFtStWEJM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B62"/>
    <a:srgbClr val="CC3300"/>
    <a:srgbClr val="CCB9B0"/>
    <a:srgbClr val="8D2C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25427428-B47B-4160-97CC-9FA3C04317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3079E-0943-4483-9B6B-918D60657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39826-94D8-47FE-8395-AF6EB41F6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A2C9C-5C57-44FB-8547-47E5C279D3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82493-4C41-47A3-90B1-37ACAF861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37BF-7334-4DD6-87B8-3D4BDCFF2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60AFD-EEA1-4829-AB7F-ECCDA4E8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58223-478A-48F4-986F-05E865086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83E7B-EC94-4048-86C2-6F2AADF76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9B710-33C4-4C17-94D2-56617EAC2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67535-EE10-4F88-9AD6-1BB9C5C5E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726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>
                <a:solidFill>
                  <a:schemeClr val="bg2"/>
                </a:solidFill>
              </a:defRPr>
            </a:lvl1pPr>
          </a:lstStyle>
          <a:p>
            <a:fld id="{CCE94740-C316-4F68-9586-072E273F10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a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81000"/>
            <a:ext cx="4528694" cy="59436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4038600" cy="2590800"/>
          </a:xfrm>
        </p:spPr>
        <p:txBody>
          <a:bodyPr/>
          <a:lstStyle/>
          <a:p>
            <a:pPr algn="ctr"/>
            <a:r>
              <a:rPr lang="id-ID" sz="5400" b="1" dirty="0">
                <a:solidFill>
                  <a:srgbClr val="8D2CDE"/>
                </a:solidFill>
              </a:rPr>
              <a:t>Konseling</a:t>
            </a:r>
            <a:r>
              <a:rPr lang="id-ID" sz="5400" dirty="0"/>
              <a:t> 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b="1" dirty="0">
                <a:solidFill>
                  <a:srgbClr val="8D2CDE"/>
                </a:solidFill>
              </a:rPr>
              <a:t>&amp; </a:t>
            </a:r>
            <a:br>
              <a:rPr lang="en-US" sz="5400" b="1" dirty="0">
                <a:solidFill>
                  <a:srgbClr val="8D2CDE"/>
                </a:solidFill>
              </a:rPr>
            </a:br>
            <a:r>
              <a:rPr lang="en-US" sz="5400" b="1" dirty="0" err="1">
                <a:solidFill>
                  <a:srgbClr val="8D2CDE"/>
                </a:solidFill>
              </a:rPr>
              <a:t>Psikoterapi</a:t>
            </a:r>
            <a:endParaRPr lang="id-ID" b="1" dirty="0">
              <a:solidFill>
                <a:srgbClr val="8D2CDE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4953000" cy="762000"/>
          </a:xfrm>
        </p:spPr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Siswanto 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20000" cy="1676400"/>
          </a:xfrm>
        </p:spPr>
        <p:txBody>
          <a:bodyPr/>
          <a:lstStyle/>
          <a:p>
            <a:r>
              <a:rPr lang="id-ID">
                <a:solidFill>
                  <a:srgbClr val="8D2CDE"/>
                </a:solidFill>
                <a:latin typeface="Tahoma" pitchFamily="34" charset="0"/>
              </a:rPr>
              <a:t>Kepribadian dan kebutuhan konselor yang perlu diwaspadai</a:t>
            </a:r>
            <a:endParaRPr lang="id-ID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 typeface="Symbol" pitchFamily="18" charset="2"/>
              <a:buChar char="·"/>
            </a:pPr>
            <a:r>
              <a:rPr lang="id-ID" sz="2800">
                <a:solidFill>
                  <a:srgbClr val="E10B62"/>
                </a:solidFill>
                <a:latin typeface="Tahoma" pitchFamily="34" charset="0"/>
              </a:rPr>
              <a:t>Nilai-nilai dan filsafat hidup</a:t>
            </a:r>
          </a:p>
          <a:p>
            <a:pPr lvl="2">
              <a:buFont typeface="Symbol" pitchFamily="18" charset="2"/>
              <a:buChar char="·"/>
            </a:pPr>
            <a:r>
              <a:rPr lang="id-ID" sz="2800">
                <a:solidFill>
                  <a:srgbClr val="E10B62"/>
                </a:solidFill>
                <a:latin typeface="Tahoma" pitchFamily="34" charset="0"/>
              </a:rPr>
              <a:t>Titik buta/distorsi terhadap realita (c/: prasangka)</a:t>
            </a:r>
          </a:p>
          <a:p>
            <a:pPr lvl="2">
              <a:buFont typeface="Symbol" pitchFamily="18" charset="2"/>
              <a:buChar char="·"/>
            </a:pPr>
            <a:r>
              <a:rPr lang="id-ID" sz="2800">
                <a:solidFill>
                  <a:srgbClr val="E10B62"/>
                </a:solidFill>
                <a:latin typeface="Tahoma" pitchFamily="34" charset="0"/>
              </a:rPr>
              <a:t>Kebutuhan akan kontrol/kuasa</a:t>
            </a:r>
          </a:p>
          <a:p>
            <a:pPr lvl="2">
              <a:buFont typeface="Symbol" pitchFamily="18" charset="2"/>
              <a:buChar char="·"/>
            </a:pPr>
            <a:r>
              <a:rPr lang="id-ID" sz="2800">
                <a:solidFill>
                  <a:srgbClr val="E10B62"/>
                </a:solidFill>
                <a:latin typeface="Tahoma" pitchFamily="34" charset="0"/>
              </a:rPr>
              <a:t>Kebutuhan untuk membantu, menasehati, mengasuh</a:t>
            </a:r>
          </a:p>
          <a:p>
            <a:pPr lvl="2">
              <a:buFont typeface="Symbol" pitchFamily="18" charset="2"/>
              <a:buChar char="·"/>
            </a:pPr>
            <a:r>
              <a:rPr lang="id-ID" sz="2800">
                <a:solidFill>
                  <a:srgbClr val="E10B62"/>
                </a:solidFill>
                <a:latin typeface="Tahoma" pitchFamily="34" charset="0"/>
              </a:rPr>
              <a:t>Kebutuhan untuk mengubah orang lain</a:t>
            </a:r>
          </a:p>
          <a:p>
            <a:pPr lvl="2">
              <a:buFont typeface="Symbol" pitchFamily="18" charset="2"/>
              <a:buChar char="·"/>
            </a:pPr>
            <a:r>
              <a:rPr lang="id-ID" sz="2800">
                <a:solidFill>
                  <a:srgbClr val="E10B62"/>
                </a:solidFill>
                <a:latin typeface="Tahoma" pitchFamily="34" charset="0"/>
              </a:rPr>
              <a:t>Kebutuhan untuk dihargai</a:t>
            </a:r>
          </a:p>
          <a:p>
            <a:pPr lvl="2">
              <a:buFont typeface="Symbol" pitchFamily="18" charset="2"/>
              <a:buChar char="·"/>
            </a:pPr>
            <a:r>
              <a:rPr lang="id-ID" sz="2800">
                <a:solidFill>
                  <a:srgbClr val="E10B62"/>
                </a:solidFill>
                <a:latin typeface="Tahoma" pitchFamily="34" charset="0"/>
              </a:rPr>
              <a:t>Kebutuhan untuk merasa mampu/berhasil</a:t>
            </a:r>
            <a:endParaRPr lang="id-ID">
              <a:solidFill>
                <a:srgbClr val="E10B6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C000"/>
                </a:solidFill>
                <a:latin typeface="Tahoma" pitchFamily="34" charset="0"/>
              </a:rPr>
              <a:t>Ciri-Ciri konselor yang terapeutik </a:t>
            </a:r>
            <a:r>
              <a:rPr lang="id-ID" sz="2800" dirty="0">
                <a:solidFill>
                  <a:srgbClr val="FFC000"/>
                </a:solidFill>
                <a:latin typeface="Tahoma" pitchFamily="34" charset="0"/>
              </a:rPr>
              <a:t>1)</a:t>
            </a:r>
            <a:endParaRPr lang="id-ID" dirty="0">
              <a:solidFill>
                <a:srgbClr val="FFC000"/>
              </a:solidFill>
              <a:latin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876800"/>
          </a:xfrm>
        </p:spPr>
        <p:txBody>
          <a:bodyPr/>
          <a:lstStyle/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telah menemukan jalan-jalan mereka sendiri/menjadi otentik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memiliki respek diri dan penghargaan terhadap diri sendiri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mampu merasa OK dengan orang lain dan mendorong orang lain untuk merasa OK juga.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menyadari dan menerima kekuasaan mereka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terbuka terhadap perubahan, terutama yang berhubungan dengan diri mereka dan bersedia mengambil resiko lebih banyak</a:t>
            </a:r>
          </a:p>
          <a:p>
            <a:endParaRPr lang="id-ID" dirty="0"/>
          </a:p>
        </p:txBody>
      </p:sp>
    </p:spTree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C000"/>
                </a:solidFill>
                <a:latin typeface="Tahoma" pitchFamily="34" charset="0"/>
              </a:rPr>
              <a:t>Ciri-Ciri konselor yang terapeutik </a:t>
            </a:r>
            <a:r>
              <a:rPr lang="id-ID" sz="2800" dirty="0">
                <a:solidFill>
                  <a:srgbClr val="FFC000"/>
                </a:solidFill>
                <a:latin typeface="Tahoma" pitchFamily="34" charset="0"/>
              </a:rPr>
              <a:t>2)</a:t>
            </a:r>
            <a:endParaRPr lang="id-ID" dirty="0">
              <a:solidFill>
                <a:srgbClr val="FFC000"/>
              </a:solidFill>
              <a:latin typeface="Tahoma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berada dalam proses meningkatkan kesadaran terhadap diri sendiri dan orang lain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bersedia dan mampu toleran terhadap keberdwiartian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memiliki identitas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sanggup memberikan empati yang nonposesif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hidup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nyata, selaras, tulus dan jujur</a:t>
            </a:r>
            <a:endParaRPr lang="id-ID" sz="2400" dirty="0"/>
          </a:p>
        </p:txBody>
      </p:sp>
    </p:spTree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C000"/>
                </a:solidFill>
                <a:latin typeface="Tahoma" pitchFamily="34" charset="0"/>
              </a:rPr>
              <a:t>Ciri-Ciri konselor yang terapeutik </a:t>
            </a:r>
            <a:r>
              <a:rPr lang="id-ID" sz="2800" dirty="0">
                <a:solidFill>
                  <a:srgbClr val="FFC000"/>
                </a:solidFill>
                <a:latin typeface="Tahoma" pitchFamily="34" charset="0"/>
              </a:rPr>
              <a:t>3)</a:t>
            </a:r>
            <a:endParaRPr lang="id-ID" dirty="0">
              <a:solidFill>
                <a:srgbClr val="FFC000"/>
              </a:solidFill>
              <a:latin typeface="Tahoma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mampu memberi dan menerima cinta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hidup pada saat sekarang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membuat kesalahan-kesalahan namun bersedia mengakui kesalahan-kesalahan tersebut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mampu terlibat secara mendalam pada pekerjaan dan proyek-proyek kreatif mereka, namun tidak diperbudak oleh pekerjaan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latin typeface="Tahoma" pitchFamily="34" charset="0"/>
              </a:rPr>
              <a:t>Mereka mampu menghidupkan dan menciptakan kembali hubungan-hubungan yang penting dalam hidup mereka</a:t>
            </a:r>
            <a:endParaRPr lang="id-ID" sz="2400" dirty="0"/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002060"/>
                </a:solidFill>
                <a:latin typeface="Tahoma" pitchFamily="34" charset="0"/>
              </a:rPr>
              <a:t>Masalah-masalah yang sering dihadapi konselor pemula </a:t>
            </a:r>
            <a:r>
              <a:rPr lang="id-ID" sz="2800" dirty="0">
                <a:solidFill>
                  <a:srgbClr val="002060"/>
                </a:solidFill>
                <a:latin typeface="Tahoma" pitchFamily="34" charset="0"/>
              </a:rPr>
              <a:t>1)</a:t>
            </a:r>
            <a:endParaRPr lang="id-ID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pPr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Kecemasan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Berpikir dan merasa harus sempurna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Mengartikan diam sebagai pengalaman yang mengancam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Berhadapan dengan klien yang bersifat penuntut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Menangani klien yang tidak berkomitmen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Hubungan sosial dengan klien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Mengharapkan hasil seketika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Keinginan untuk berhasil dalam menangani setiap klien</a:t>
            </a:r>
          </a:p>
          <a:p>
            <a:pPr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Takut menjadi diri sendiri</a:t>
            </a:r>
            <a:endParaRPr lang="id-ID" sz="2400" dirty="0"/>
          </a:p>
        </p:txBody>
      </p:sp>
    </p:spTree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002060"/>
                </a:solidFill>
                <a:latin typeface="Tahoma" pitchFamily="34" charset="0"/>
              </a:rPr>
              <a:t>Masalah-masalah yang sering dihadapi konselor pemula </a:t>
            </a:r>
            <a:r>
              <a:rPr lang="id-ID" sz="2800" dirty="0">
                <a:solidFill>
                  <a:srgbClr val="002060"/>
                </a:solidFill>
                <a:latin typeface="Tahoma" pitchFamily="34" charset="0"/>
              </a:rPr>
              <a:t>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Takut untuk jujur kepada klien</a:t>
            </a:r>
          </a:p>
          <a:p>
            <a:pPr algn="just"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Penipuan diri</a:t>
            </a:r>
          </a:p>
          <a:p>
            <a:pPr algn="just"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Kehilangan diri</a:t>
            </a:r>
          </a:p>
          <a:p>
            <a:pPr algn="just"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Pengembangan rasa humor</a:t>
            </a:r>
          </a:p>
          <a:p>
            <a:pPr algn="just"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Pemantapan tujuan-tujuan yang realistis</a:t>
            </a:r>
          </a:p>
          <a:p>
            <a:pPr algn="just"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Pemberian nasehat</a:t>
            </a:r>
          </a:p>
          <a:p>
            <a:pPr algn="just"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Sugesti dan persuasi</a:t>
            </a:r>
          </a:p>
          <a:p>
            <a:pPr algn="just"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Kehati-hatian yang realistis</a:t>
            </a:r>
          </a:p>
          <a:p>
            <a:pPr algn="just">
              <a:buFont typeface="Symbol" pitchFamily="18" charset="2"/>
              <a:buChar char="·"/>
            </a:pPr>
            <a:r>
              <a:rPr lang="id-ID" sz="2400" dirty="0">
                <a:solidFill>
                  <a:srgbClr val="E10B62"/>
                </a:solidFill>
                <a:latin typeface="Tahoma" pitchFamily="34" charset="0"/>
              </a:rPr>
              <a:t>Mengembangkan gaya konseling sendiri</a:t>
            </a:r>
            <a:endParaRPr lang="id-ID" sz="2400" dirty="0">
              <a:solidFill>
                <a:srgbClr val="E10B62"/>
              </a:solidFill>
            </a:endParaRPr>
          </a:p>
        </p:txBody>
      </p:sp>
    </p:spTree>
  </p:cSld>
  <p:clrMapOvr>
    <a:masterClrMapping/>
  </p:clrMapOvr>
  <p:transition spd="slow">
    <p:split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44563"/>
          </a:xfrm>
        </p:spPr>
        <p:txBody>
          <a:bodyPr/>
          <a:lstStyle/>
          <a:p>
            <a:r>
              <a:rPr lang="id-ID" sz="4000" dirty="0">
                <a:solidFill>
                  <a:srgbClr val="0070C0"/>
                </a:solidFill>
                <a:latin typeface="Tahoma" pitchFamily="34" charset="0"/>
              </a:rPr>
              <a:t>Tahap-tahap konseling</a:t>
            </a:r>
            <a:r>
              <a:rPr lang="en-US" sz="4000" dirty="0">
                <a:solidFill>
                  <a:srgbClr val="0070C0"/>
                </a:solidFill>
                <a:latin typeface="Tahoma" pitchFamily="34" charset="0"/>
              </a:rPr>
              <a:t> &amp; </a:t>
            </a:r>
            <a:r>
              <a:rPr lang="en-US" sz="4000" dirty="0" err="1">
                <a:solidFill>
                  <a:srgbClr val="0070C0"/>
                </a:solidFill>
                <a:latin typeface="Tahoma" pitchFamily="34" charset="0"/>
              </a:rPr>
              <a:t>psikoterapi</a:t>
            </a:r>
            <a:endParaRPr lang="id-ID" sz="4000" dirty="0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334000"/>
          </a:xfrm>
        </p:spPr>
        <p:txBody>
          <a:bodyPr/>
          <a:lstStyle/>
          <a:p>
            <a:pPr lvl="2" algn="just"/>
            <a:r>
              <a:rPr lang="id-ID" b="1" i="1" dirty="0">
                <a:solidFill>
                  <a:srgbClr val="8D2CDE"/>
                </a:solidFill>
                <a:latin typeface="Tahoma" pitchFamily="34" charset="0"/>
              </a:rPr>
              <a:t>Wawancara awal</a:t>
            </a:r>
          </a:p>
          <a:p>
            <a:pPr lvl="3"/>
            <a:r>
              <a:rPr lang="id-ID" dirty="0">
                <a:latin typeface="Tahoma" pitchFamily="34" charset="0"/>
              </a:rPr>
              <a:t>dibina rapport, aturan, komitmen dan kontrak</a:t>
            </a:r>
            <a:endParaRPr lang="id-ID" i="1" dirty="0">
              <a:latin typeface="Tahoma" pitchFamily="34" charset="0"/>
            </a:endParaRPr>
          </a:p>
          <a:p>
            <a:pPr lvl="2"/>
            <a:r>
              <a:rPr lang="id-ID" b="1" i="1" dirty="0">
                <a:solidFill>
                  <a:srgbClr val="8D2CDE"/>
                </a:solidFill>
                <a:latin typeface="Tahoma" pitchFamily="34" charset="0"/>
              </a:rPr>
              <a:t>Proses konseling</a:t>
            </a:r>
            <a:endParaRPr lang="id-ID" b="1" i="1" dirty="0">
              <a:latin typeface="Tahoma" pitchFamily="34" charset="0"/>
            </a:endParaRPr>
          </a:p>
          <a:p>
            <a:pPr lvl="3"/>
            <a:r>
              <a:rPr lang="id-ID" dirty="0">
                <a:latin typeface="Tahoma" pitchFamily="34" charset="0"/>
              </a:rPr>
              <a:t>menggali permasalahan, membangun hubungan yang kondusif bagi proses pemulihan, menolong dan mengarahkan klien untuk mengerti akar permasalahan yang sebenarnya, menerimanya dan alternatif pemecahannya</a:t>
            </a:r>
            <a:endParaRPr lang="id-ID" i="1" dirty="0">
              <a:latin typeface="Tahoma" pitchFamily="34" charset="0"/>
            </a:endParaRPr>
          </a:p>
          <a:p>
            <a:pPr lvl="2"/>
            <a:r>
              <a:rPr lang="id-ID" b="1" i="1" dirty="0">
                <a:solidFill>
                  <a:srgbClr val="8D2CDE"/>
                </a:solidFill>
                <a:latin typeface="Tahoma" pitchFamily="34" charset="0"/>
              </a:rPr>
              <a:t>Pengertian ke tindakan</a:t>
            </a:r>
            <a:endParaRPr lang="id-ID" b="1" i="1" dirty="0">
              <a:latin typeface="Tahoma" pitchFamily="34" charset="0"/>
            </a:endParaRPr>
          </a:p>
          <a:p>
            <a:pPr lvl="3"/>
            <a:r>
              <a:rPr lang="id-ID" dirty="0">
                <a:latin typeface="Tahoma" pitchFamily="34" charset="0"/>
              </a:rPr>
              <a:t>merumuskan langkah-langkah/tindakan yang akan dilakukan untuk menanggulangi masalah tersebu</a:t>
            </a:r>
            <a:endParaRPr lang="id-ID" i="1" dirty="0">
              <a:latin typeface="Tahoma" pitchFamily="34" charset="0"/>
            </a:endParaRPr>
          </a:p>
          <a:p>
            <a:pPr lvl="2"/>
            <a:r>
              <a:rPr lang="id-ID" b="1" i="1" dirty="0">
                <a:solidFill>
                  <a:srgbClr val="8D2CDE"/>
                </a:solidFill>
                <a:latin typeface="Tahoma" pitchFamily="34" charset="0"/>
              </a:rPr>
              <a:t>Akhir konseling</a:t>
            </a:r>
            <a:endParaRPr lang="id-ID" i="1" dirty="0">
              <a:latin typeface="Tahoma" pitchFamily="34" charset="0"/>
            </a:endParaRPr>
          </a:p>
          <a:p>
            <a:pPr lvl="3"/>
            <a:r>
              <a:rPr lang="id-ID" dirty="0">
                <a:latin typeface="Tahoma" pitchFamily="34" charset="0"/>
              </a:rPr>
              <a:t>kesanggupan klien untuk menjalankan apa yang telah disepakati, munculnya perasaan lega, serta dukungan dari konselor </a:t>
            </a:r>
          </a:p>
        </p:txBody>
      </p:sp>
    </p:spTree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0070C0"/>
                </a:solidFill>
                <a:latin typeface="Tahoma" pitchFamily="34" charset="0"/>
              </a:rPr>
              <a:t>Intervensi dasar dalam konseling </a:t>
            </a:r>
            <a:r>
              <a:rPr lang="en-US" dirty="0">
                <a:solidFill>
                  <a:srgbClr val="0070C0"/>
                </a:solidFill>
                <a:latin typeface="Tahoma" pitchFamily="34" charset="0"/>
              </a:rPr>
              <a:t>&amp; </a:t>
            </a:r>
            <a:r>
              <a:rPr lang="en-US" dirty="0" err="1">
                <a:solidFill>
                  <a:srgbClr val="0070C0"/>
                </a:solidFill>
                <a:latin typeface="Tahoma" pitchFamily="34" charset="0"/>
              </a:rPr>
              <a:t>psikoterapi</a:t>
            </a:r>
            <a:r>
              <a:rPr lang="id-ID" sz="2800" dirty="0">
                <a:solidFill>
                  <a:srgbClr val="0070C0"/>
                </a:solidFill>
                <a:latin typeface="Tahoma" pitchFamily="34" charset="0"/>
              </a:rPr>
              <a:t>1)</a:t>
            </a:r>
            <a:endParaRPr lang="id-ID" dirty="0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algn="just">
              <a:buFontTx/>
              <a:buNone/>
            </a:pPr>
            <a:r>
              <a:rPr lang="id-ID" sz="3200" i="1">
                <a:latin typeface="Tahoma" pitchFamily="34" charset="0"/>
              </a:rPr>
              <a:t>1. Bertanya</a:t>
            </a:r>
          </a:p>
          <a:p>
            <a:pPr lvl="2" algn="just">
              <a:buFont typeface="Symbol" pitchFamily="18" charset="2"/>
              <a:buChar char="·"/>
            </a:pPr>
            <a:r>
              <a:rPr lang="id-ID">
                <a:latin typeface="Tahoma" pitchFamily="34" charset="0"/>
              </a:rPr>
              <a:t>tidak boleh seperti interogasi</a:t>
            </a:r>
          </a:p>
          <a:p>
            <a:pPr lvl="2" algn="just">
              <a:buFont typeface="Symbol" pitchFamily="18" charset="2"/>
              <a:buChar char="·"/>
            </a:pPr>
            <a:r>
              <a:rPr lang="id-ID">
                <a:latin typeface="Tahoma" pitchFamily="34" charset="0"/>
              </a:rPr>
              <a:t>bersifat eksplorasi (“bagaimana”)</a:t>
            </a:r>
          </a:p>
          <a:p>
            <a:pPr lvl="2" algn="just">
              <a:buFont typeface="Symbol" pitchFamily="18" charset="2"/>
              <a:buChar char="·"/>
            </a:pPr>
            <a:r>
              <a:rPr lang="id-ID">
                <a:latin typeface="Tahoma" pitchFamily="34" charset="0"/>
              </a:rPr>
              <a:t>berupa pernyataan, dikaitkan dengan apa yang dinyatakan klien sebelumnya</a:t>
            </a:r>
          </a:p>
          <a:p>
            <a:pPr lvl="2" algn="just">
              <a:buFont typeface="Symbol" pitchFamily="18" charset="2"/>
              <a:buChar char="·"/>
            </a:pPr>
            <a:r>
              <a:rPr lang="id-ID">
                <a:latin typeface="Tahoma" pitchFamily="34" charset="0"/>
              </a:rPr>
              <a:t>usahakan jawabannya panjang (pertanyaan terbuka)</a:t>
            </a:r>
          </a:p>
          <a:p>
            <a:pPr lvl="2" algn="just">
              <a:buFont typeface="Symbol" pitchFamily="18" charset="2"/>
              <a:buChar char="·"/>
            </a:pPr>
            <a:r>
              <a:rPr lang="id-ID">
                <a:latin typeface="Tahoma" pitchFamily="34" charset="0"/>
              </a:rPr>
              <a:t>hindari bertanya “mengapa”</a:t>
            </a:r>
          </a:p>
          <a:p>
            <a:pPr lvl="2" algn="just">
              <a:buFont typeface="Symbol" pitchFamily="18" charset="2"/>
              <a:buChar char="·"/>
            </a:pPr>
            <a:r>
              <a:rPr lang="id-ID">
                <a:latin typeface="Tahoma" pitchFamily="34" charset="0"/>
              </a:rPr>
              <a:t>sambil melakukan observasi</a:t>
            </a:r>
          </a:p>
          <a:p>
            <a:endParaRPr lang="id-ID"/>
          </a:p>
        </p:txBody>
      </p:sp>
    </p:spTree>
  </p:cSld>
  <p:clrMapOvr>
    <a:masterClrMapping/>
  </p:clrMapOvr>
  <p:transition spd="slow"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0070C0"/>
                </a:solidFill>
                <a:latin typeface="Tahoma" pitchFamily="34" charset="0"/>
              </a:rPr>
              <a:t>Intervensi dasar dalam konseling</a:t>
            </a:r>
            <a:r>
              <a:rPr lang="en-US" dirty="0">
                <a:solidFill>
                  <a:srgbClr val="0070C0"/>
                </a:solidFill>
                <a:latin typeface="Tahoma" pitchFamily="34" charset="0"/>
              </a:rPr>
              <a:t> &amp; </a:t>
            </a:r>
            <a:r>
              <a:rPr lang="en-US" dirty="0" err="1">
                <a:solidFill>
                  <a:srgbClr val="0070C0"/>
                </a:solidFill>
                <a:latin typeface="Tahoma" pitchFamily="34" charset="0"/>
              </a:rPr>
              <a:t>Psikoterapi</a:t>
            </a:r>
            <a:r>
              <a:rPr lang="id-ID" sz="2800" dirty="0">
                <a:solidFill>
                  <a:srgbClr val="0070C0"/>
                </a:solidFill>
                <a:latin typeface="Tahoma" pitchFamily="34" charset="0"/>
              </a:rPr>
              <a:t>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3600" i="1" dirty="0" smtClean="0">
                <a:latin typeface="Tahoma" pitchFamily="34" charset="0"/>
              </a:rPr>
              <a:t>2. </a:t>
            </a:r>
            <a:r>
              <a:rPr lang="id-ID" sz="3600" i="1" dirty="0" smtClean="0">
                <a:latin typeface="Tahoma" pitchFamily="34" charset="0"/>
              </a:rPr>
              <a:t>Dukungan </a:t>
            </a:r>
            <a:r>
              <a:rPr lang="id-ID" sz="3600" i="1" dirty="0">
                <a:latin typeface="Tahoma" pitchFamily="34" charset="0"/>
              </a:rPr>
              <a:t>dan pemberian keyakinan</a:t>
            </a:r>
            <a:endParaRPr lang="id-ID" i="1" dirty="0">
              <a:latin typeface="Tahoma" pitchFamily="34" charset="0"/>
            </a:endParaRPr>
          </a:p>
          <a:p>
            <a:pPr lvl="2" algn="just">
              <a:buFont typeface="Symbol" pitchFamily="18" charset="2"/>
              <a:buChar char="·"/>
            </a:pPr>
            <a:r>
              <a:rPr lang="id-ID" dirty="0">
                <a:latin typeface="Tahoma" pitchFamily="34" charset="0"/>
              </a:rPr>
              <a:t>bahasa non verbal yang menyatakan persetujuan, mengerti, tidak tahu (anggukan, “yaa”, “hhm…hhm..” gelengan) dan lain-lain</a:t>
            </a:r>
          </a:p>
          <a:p>
            <a:endParaRPr lang="id-ID" dirty="0"/>
          </a:p>
        </p:txBody>
      </p:sp>
    </p:spTree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0070C0"/>
                </a:solidFill>
                <a:latin typeface="Tahoma" pitchFamily="34" charset="0"/>
              </a:rPr>
              <a:t>Intervensi dasar dalam konseling</a:t>
            </a:r>
            <a:r>
              <a:rPr lang="en-US" dirty="0">
                <a:solidFill>
                  <a:srgbClr val="0070C0"/>
                </a:solidFill>
                <a:latin typeface="Tahoma" pitchFamily="34" charset="0"/>
              </a:rPr>
              <a:t> &amp; </a:t>
            </a:r>
            <a:r>
              <a:rPr lang="en-US" dirty="0" err="1">
                <a:solidFill>
                  <a:srgbClr val="0070C0"/>
                </a:solidFill>
                <a:latin typeface="Tahoma" pitchFamily="34" charset="0"/>
              </a:rPr>
              <a:t>Psikoterapi</a:t>
            </a:r>
            <a:r>
              <a:rPr lang="id-ID" dirty="0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id-ID" sz="2800" dirty="0">
                <a:solidFill>
                  <a:srgbClr val="0070C0"/>
                </a:solidFill>
                <a:latin typeface="Tahoma" pitchFamily="34" charset="0"/>
              </a:rPr>
              <a:t>3)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algn="just">
              <a:buFontTx/>
              <a:buNone/>
            </a:pPr>
            <a:r>
              <a:rPr lang="id-ID" sz="3200" i="1" dirty="0">
                <a:latin typeface="Tahoma" pitchFamily="34" charset="0"/>
              </a:rPr>
              <a:t>3. Konfrontasi</a:t>
            </a:r>
            <a:endParaRPr lang="id-ID" i="1" dirty="0">
              <a:latin typeface="Tahoma" pitchFamily="34" charset="0"/>
            </a:endParaRPr>
          </a:p>
          <a:p>
            <a:pPr lvl="1">
              <a:buFont typeface="Symbol" pitchFamily="18" charset="2"/>
              <a:buChar char="·"/>
            </a:pPr>
            <a:r>
              <a:rPr lang="id-ID" dirty="0">
                <a:latin typeface="Tahoma" pitchFamily="34" charset="0"/>
              </a:rPr>
              <a:t>bila hubungan telah baik</a:t>
            </a:r>
          </a:p>
          <a:p>
            <a:pPr lvl="2">
              <a:buFont typeface="Symbol" pitchFamily="18" charset="2"/>
              <a:buChar char="·"/>
            </a:pPr>
            <a:r>
              <a:rPr lang="id-ID" dirty="0">
                <a:latin typeface="Tahoma" pitchFamily="34" charset="0"/>
              </a:rPr>
              <a:t>klien telah siap/terbuka untuk menerima</a:t>
            </a:r>
          </a:p>
          <a:p>
            <a:pPr lvl="2">
              <a:buFont typeface="Symbol" pitchFamily="18" charset="2"/>
              <a:buChar char="·"/>
            </a:pPr>
            <a:r>
              <a:rPr lang="id-ID" dirty="0">
                <a:latin typeface="Tahoma" pitchFamily="34" charset="0"/>
              </a:rPr>
              <a:t>bila ada kesenjangan dengan apa yang dikatakan dengan yang diekspresikan, kenyataan dengan yang dipikirkan dan lain-lain</a:t>
            </a:r>
          </a:p>
          <a:p>
            <a:pPr lvl="2">
              <a:buFont typeface="Symbol" pitchFamily="18" charset="2"/>
              <a:buChar char="·"/>
            </a:pPr>
            <a:r>
              <a:rPr lang="id-ID" dirty="0">
                <a:latin typeface="Tahoma" pitchFamily="34" charset="0"/>
              </a:rPr>
              <a:t>bila klien menghindari suatu topik/berhenti membicarakan suatu hal</a:t>
            </a:r>
          </a:p>
          <a:p>
            <a:endParaRPr lang="id-ID" dirty="0"/>
          </a:p>
        </p:txBody>
      </p:sp>
    </p:spTree>
  </p:cSld>
  <p:clrMapOvr>
    <a:masterClrMapping/>
  </p:clrMapOvr>
  <p:transition spd="slow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29600" cy="762000"/>
          </a:xfrm>
        </p:spPr>
        <p:txBody>
          <a:bodyPr/>
          <a:lstStyle/>
          <a:p>
            <a:r>
              <a:rPr lang="id-ID" sz="4000">
                <a:solidFill>
                  <a:srgbClr val="8D2CDE"/>
                </a:solidFill>
              </a:rPr>
              <a:t>Pengertian Konseling</a:t>
            </a:r>
            <a:r>
              <a:rPr lang="en-US" sz="4000">
                <a:solidFill>
                  <a:srgbClr val="8D2CDE"/>
                </a:solidFill>
              </a:rPr>
              <a:t> &amp; Psikoterapi</a:t>
            </a:r>
            <a:r>
              <a:rPr lang="id-ID" sz="400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>
                <a:solidFill>
                  <a:srgbClr val="CC3300"/>
                </a:solidFill>
              </a:rPr>
              <a:t>Konseling dan psikoterapi = usaha untuk memberikan bantuan psikologis </a:t>
            </a:r>
          </a:p>
          <a:p>
            <a:pPr>
              <a:lnSpc>
                <a:spcPct val="90000"/>
              </a:lnSpc>
            </a:pPr>
            <a:r>
              <a:rPr lang="id-ID">
                <a:solidFill>
                  <a:srgbClr val="CC3300"/>
                </a:solidFill>
              </a:rPr>
              <a:t>psikoterapi (psike = jiwa/mental dan terapi = penyembuhan) dapat diartikan sebagai penyembuhan jiwa atau penyembuhan mental </a:t>
            </a:r>
          </a:p>
          <a:p>
            <a:pPr>
              <a:lnSpc>
                <a:spcPct val="90000"/>
              </a:lnSpc>
            </a:pPr>
            <a:r>
              <a:rPr lang="id-ID">
                <a:solidFill>
                  <a:srgbClr val="CC3300"/>
                </a:solidFill>
              </a:rPr>
              <a:t>Corsini (1989) konseling dan psikoterapi bukan berbeda secara kualitatif tetapi perbedaannya pada tingkat kuantitatif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0070C0"/>
                </a:solidFill>
                <a:latin typeface="Tahoma" pitchFamily="34" charset="0"/>
              </a:rPr>
              <a:t>Intervensi dasar dalam konseling </a:t>
            </a:r>
            <a:r>
              <a:rPr lang="en-US" dirty="0">
                <a:solidFill>
                  <a:srgbClr val="0070C0"/>
                </a:solidFill>
                <a:latin typeface="Tahoma" pitchFamily="34" charset="0"/>
              </a:rPr>
              <a:t>&amp; </a:t>
            </a:r>
            <a:r>
              <a:rPr lang="en-US" dirty="0" err="1">
                <a:solidFill>
                  <a:srgbClr val="0070C0"/>
                </a:solidFill>
                <a:latin typeface="Tahoma" pitchFamily="34" charset="0"/>
              </a:rPr>
              <a:t>psikoterapi</a:t>
            </a:r>
            <a:r>
              <a:rPr lang="id-ID" sz="2800" dirty="0">
                <a:solidFill>
                  <a:srgbClr val="0070C0"/>
                </a:solidFill>
                <a:latin typeface="Tahoma" pitchFamily="34" charset="0"/>
              </a:rPr>
              <a:t>4)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algn="just">
              <a:buFontTx/>
              <a:buNone/>
            </a:pPr>
            <a:r>
              <a:rPr lang="id-ID" sz="3200" i="1">
                <a:latin typeface="Tahoma" pitchFamily="34" charset="0"/>
              </a:rPr>
              <a:t>4. Penafsiran dan refleksi</a:t>
            </a:r>
            <a:endParaRPr lang="id-ID" i="1">
              <a:latin typeface="Tahoma" pitchFamily="34" charset="0"/>
            </a:endParaRPr>
          </a:p>
          <a:p>
            <a:pPr lvl="2">
              <a:buFont typeface="Symbol" pitchFamily="18" charset="2"/>
              <a:buChar char="·"/>
            </a:pPr>
            <a:r>
              <a:rPr lang="id-ID">
                <a:latin typeface="Tahoma" pitchFamily="34" charset="0"/>
              </a:rPr>
              <a:t>bila data telah cukup terkumpul</a:t>
            </a:r>
          </a:p>
          <a:p>
            <a:pPr lvl="2">
              <a:buFont typeface="Symbol" pitchFamily="18" charset="2"/>
              <a:buChar char="·"/>
            </a:pPr>
            <a:r>
              <a:rPr lang="id-ID">
                <a:latin typeface="Tahoma" pitchFamily="34" charset="0"/>
              </a:rPr>
              <a:t>penafsiran/interpretasi hanyalah asumsi, belum pasti benar</a:t>
            </a:r>
          </a:p>
          <a:p>
            <a:pPr lvl="2">
              <a:buFont typeface="Symbol" pitchFamily="18" charset="2"/>
              <a:buChar char="·"/>
            </a:pPr>
            <a:r>
              <a:rPr lang="id-ID">
                <a:latin typeface="Tahoma" pitchFamily="34" charset="0"/>
              </a:rPr>
              <a:t>menggunakan kata-kata: “mungkin, nampaknya, sepertinya, kelihatannya”</a:t>
            </a:r>
          </a:p>
          <a:p>
            <a:pPr lvl="2">
              <a:buFont typeface="Symbol" pitchFamily="18" charset="2"/>
              <a:buChar char="·"/>
            </a:pPr>
            <a:r>
              <a:rPr lang="id-ID">
                <a:latin typeface="Tahoma" pitchFamily="34" charset="0"/>
              </a:rPr>
              <a:t>diberikan bila klien dalam keadaan positif</a:t>
            </a:r>
          </a:p>
          <a:p>
            <a:endParaRPr lang="id-ID"/>
          </a:p>
        </p:txBody>
      </p:sp>
    </p:spTree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219200"/>
          </a:xfrm>
        </p:spPr>
        <p:txBody>
          <a:bodyPr/>
          <a:lstStyle/>
          <a:p>
            <a:pPr algn="ctr"/>
            <a:r>
              <a:rPr lang="id-ID" b="1" dirty="0">
                <a:solidFill>
                  <a:srgbClr val="0070C0"/>
                </a:solidFill>
                <a:latin typeface="Tahoma" pitchFamily="34" charset="0"/>
              </a:rPr>
              <a:t>Keterampilan dasar </a:t>
            </a:r>
            <a:r>
              <a:rPr lang="id-ID" b="1" dirty="0" smtClean="0">
                <a:solidFill>
                  <a:srgbClr val="0070C0"/>
                </a:solidFill>
                <a:latin typeface="Tahoma" pitchFamily="34" charset="0"/>
              </a:rPr>
              <a:t>konselor</a:t>
            </a:r>
            <a:r>
              <a:rPr lang="en-US" b="1" dirty="0" smtClean="0">
                <a:solidFill>
                  <a:srgbClr val="0070C0"/>
                </a:solidFill>
                <a:latin typeface="Tahoma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Tahoma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ahoma" pitchFamily="34" charset="0"/>
              </a:rPr>
              <a:t>(Attending Skill)</a:t>
            </a:r>
            <a:r>
              <a:rPr lang="id-ID" b="1" dirty="0" smtClean="0">
                <a:solidFill>
                  <a:srgbClr val="0070C0"/>
                </a:solidFill>
                <a:latin typeface="Tahoma" pitchFamily="34" charset="0"/>
              </a:rPr>
              <a:t> </a:t>
            </a:r>
            <a:endParaRPr lang="id-ID" b="1" dirty="0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id-ID"/>
              <a:t>1. </a:t>
            </a:r>
            <a:r>
              <a:rPr lang="id-ID">
                <a:solidFill>
                  <a:srgbClr val="8D2CDE"/>
                </a:solidFill>
              </a:rPr>
              <a:t>Komunikasi</a:t>
            </a:r>
            <a:endParaRPr lang="id-ID"/>
          </a:p>
          <a:p>
            <a:pPr marL="952500" lvl="2" algn="just">
              <a:buFont typeface="Symbol" pitchFamily="18" charset="2"/>
              <a:buChar char="·"/>
            </a:pPr>
            <a:r>
              <a:rPr lang="id-ID" u="sng">
                <a:latin typeface="Tahoma" pitchFamily="34" charset="0"/>
              </a:rPr>
              <a:t>Non verbal</a:t>
            </a:r>
          </a:p>
          <a:p>
            <a:pPr marL="1238250" lvl="3" indent="-95250">
              <a:buFontTx/>
              <a:buChar char="-"/>
            </a:pPr>
            <a:r>
              <a:rPr lang="id-ID">
                <a:latin typeface="Tahoma" pitchFamily="34" charset="0"/>
              </a:rPr>
              <a:t>penggunaan waktu</a:t>
            </a:r>
          </a:p>
          <a:p>
            <a:pPr marL="1238250" lvl="3" indent="-95250">
              <a:buFontTx/>
              <a:buChar char="-"/>
            </a:pPr>
            <a:r>
              <a:rPr lang="id-ID">
                <a:latin typeface="Tahoma" pitchFamily="34" charset="0"/>
              </a:rPr>
              <a:t>bahasa tubuh (tatapan mata, kulit wajah, gerak-gerik dll)</a:t>
            </a:r>
          </a:p>
          <a:p>
            <a:pPr marL="1238250" lvl="3" indent="-95250">
              <a:buFontTx/>
              <a:buChar char="-"/>
            </a:pPr>
            <a:r>
              <a:rPr lang="id-ID">
                <a:latin typeface="Tahoma" pitchFamily="34" charset="0"/>
              </a:rPr>
              <a:t>suara</a:t>
            </a:r>
          </a:p>
          <a:p>
            <a:pPr marL="1238250" lvl="3" indent="-95250">
              <a:buFontTx/>
              <a:buChar char="-"/>
            </a:pPr>
            <a:r>
              <a:rPr lang="id-ID">
                <a:latin typeface="Tahoma" pitchFamily="34" charset="0"/>
              </a:rPr>
              <a:t>lingkungan (jarak, pakaian, posisi)</a:t>
            </a:r>
          </a:p>
          <a:p>
            <a:pPr marL="1238250" lvl="3" indent="-95250">
              <a:buFontTx/>
              <a:buChar char="-"/>
            </a:pPr>
            <a:r>
              <a:rPr lang="id-ID">
                <a:latin typeface="Tahoma" pitchFamily="34" charset="0"/>
              </a:rPr>
              <a:t>ciri tubuh , kesehatan kulit dan sebagainya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marL="666750" lvl="2" indent="-190500" algn="just">
              <a:buFont typeface="Symbol" pitchFamily="18" charset="2"/>
              <a:buChar char="·"/>
            </a:pPr>
            <a:r>
              <a:rPr lang="id-ID" u="sng" dirty="0">
                <a:latin typeface="Tahoma" pitchFamily="34" charset="0"/>
              </a:rPr>
              <a:t>Verbal</a:t>
            </a:r>
          </a:p>
          <a:p>
            <a:pPr marL="1047750" lvl="3" indent="-190500">
              <a:buFontTx/>
              <a:buChar char="-"/>
            </a:pPr>
            <a:r>
              <a:rPr lang="id-ID" dirty="0">
                <a:latin typeface="Tahoma" pitchFamily="34" charset="0"/>
              </a:rPr>
              <a:t>memperhatikan sungguh-sungguh dan penuh konsentrasi</a:t>
            </a:r>
          </a:p>
          <a:p>
            <a:pPr marL="1047750" lvl="3" indent="-190500">
              <a:buFontTx/>
              <a:buChar char="-"/>
            </a:pPr>
            <a:r>
              <a:rPr lang="id-ID" dirty="0">
                <a:latin typeface="Tahoma" pitchFamily="34" charset="0"/>
              </a:rPr>
              <a:t>bertanya dengan pertanyaan terbuka</a:t>
            </a:r>
          </a:p>
          <a:p>
            <a:pPr marL="1047750" lvl="3" indent="-190500">
              <a:buFontTx/>
              <a:buChar char="-"/>
            </a:pPr>
            <a:r>
              <a:rPr lang="id-ID" dirty="0">
                <a:latin typeface="Tahoma" pitchFamily="34" charset="0"/>
              </a:rPr>
              <a:t>mendengarkan dengan pasif</a:t>
            </a:r>
          </a:p>
          <a:p>
            <a:pPr marL="1047750" lvl="3" indent="-190500">
              <a:buFontTx/>
              <a:buChar char="-"/>
            </a:pPr>
            <a:r>
              <a:rPr lang="id-ID" dirty="0">
                <a:latin typeface="Tahoma" pitchFamily="34" charset="0"/>
              </a:rPr>
              <a:t>mendengarkan dengan aktif</a:t>
            </a:r>
          </a:p>
          <a:p>
            <a:pPr marL="1047750" lvl="3" indent="-190500">
              <a:buFontTx/>
              <a:buChar char="-"/>
            </a:pPr>
            <a:r>
              <a:rPr lang="id-ID" dirty="0">
                <a:latin typeface="Tahoma" pitchFamily="34" charset="0"/>
              </a:rPr>
              <a:t>meringkas isi</a:t>
            </a:r>
          </a:p>
          <a:p>
            <a:pPr marL="1047750" lvl="3" indent="-190500">
              <a:buFontTx/>
              <a:buChar char="-"/>
            </a:pPr>
            <a:r>
              <a:rPr lang="id-ID" dirty="0">
                <a:latin typeface="Tahoma" pitchFamily="34" charset="0"/>
              </a:rPr>
              <a:t>meringkas perasaan</a:t>
            </a:r>
          </a:p>
          <a:p>
            <a:pPr marL="1047750" lvl="3" indent="-190500">
              <a:buFontTx/>
              <a:buChar char="-"/>
            </a:pPr>
            <a:r>
              <a:rPr lang="id-ID" dirty="0">
                <a:latin typeface="Tahoma" pitchFamily="34" charset="0"/>
              </a:rPr>
              <a:t>refleksi perasaan</a:t>
            </a:r>
          </a:p>
          <a:p>
            <a:pPr marL="0" indent="0">
              <a:buFont typeface="Monotype Sorts" pitchFamily="2" charset="2"/>
              <a:buNone/>
            </a:pPr>
            <a:r>
              <a:rPr lang="id-ID" dirty="0"/>
              <a:t>2. </a:t>
            </a:r>
            <a:r>
              <a:rPr lang="id-ID" dirty="0">
                <a:solidFill>
                  <a:srgbClr val="8D2CDE"/>
                </a:solidFill>
              </a:rPr>
              <a:t>Empati</a:t>
            </a:r>
          </a:p>
        </p:txBody>
      </p:sp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id-ID" sz="4000">
                <a:solidFill>
                  <a:srgbClr val="8D2CDE"/>
                </a:solidFill>
              </a:rPr>
              <a:t>Beda Konseling &amp; Psikoterapi</a:t>
            </a:r>
            <a:br>
              <a:rPr lang="id-ID" sz="4000">
                <a:solidFill>
                  <a:srgbClr val="8D2CDE"/>
                </a:solidFill>
              </a:rPr>
            </a:br>
            <a:r>
              <a:rPr lang="id-ID" sz="3200">
                <a:solidFill>
                  <a:srgbClr val="8D2CDE"/>
                </a:solidFill>
              </a:rPr>
              <a:t>Corey (1988)</a:t>
            </a:r>
            <a:r>
              <a:rPr lang="id-ID" sz="4000"/>
              <a:t>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r>
              <a:rPr lang="id-ID" sz="2400"/>
              <a:t>Konseling</a:t>
            </a:r>
          </a:p>
          <a:p>
            <a:pPr lvl="1"/>
            <a:r>
              <a:rPr lang="id-ID" sz="1800"/>
              <a:t>peningkatan kesadaran dan kemungkinan memilih </a:t>
            </a:r>
          </a:p>
          <a:p>
            <a:pPr lvl="1"/>
            <a:r>
              <a:rPr lang="id-ID" sz="1800"/>
              <a:t>berjangka pendek</a:t>
            </a:r>
          </a:p>
          <a:p>
            <a:pPr lvl="1"/>
            <a:r>
              <a:rPr lang="id-ID" sz="1800"/>
              <a:t>difokuskan pada masalah</a:t>
            </a:r>
          </a:p>
          <a:p>
            <a:pPr lvl="1"/>
            <a:r>
              <a:rPr lang="id-ID" sz="1800"/>
              <a:t>membantu individu untuk menyingkirkan hal-hal yang menghambat pertumbuhannya</a:t>
            </a:r>
          </a:p>
          <a:p>
            <a:pPr lvl="1"/>
            <a:r>
              <a:rPr lang="id-ID" sz="1800"/>
              <a:t>individu dibantu untuk menemukan sumber-sumber pribadi agar bisa hidup lebih efektif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r>
              <a:rPr lang="id-ID" sz="2400"/>
              <a:t>Psikoterapi</a:t>
            </a:r>
          </a:p>
          <a:p>
            <a:pPr lvl="1"/>
            <a:r>
              <a:rPr lang="id-ID" sz="1800"/>
              <a:t>difokuskan pada proses-proses tak sadar</a:t>
            </a:r>
          </a:p>
          <a:p>
            <a:pPr lvl="1"/>
            <a:r>
              <a:rPr lang="id-ID" sz="1800"/>
              <a:t>berurusan dengan pengubahan struktur kepribadian</a:t>
            </a:r>
          </a:p>
          <a:p>
            <a:pPr lvl="1"/>
            <a:r>
              <a:rPr lang="id-ID" sz="1800"/>
              <a:t>mengarah pada pemahaman diri yang intensif tentang dinamika-dinamika yang bertanggung jawab atas terjadinya krisis-krisis kehidupan ketimbang hanya berurusan dengan usaha mengatasi krisis kehidupan tertentu.</a:t>
            </a:r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>
                <a:solidFill>
                  <a:srgbClr val="8D2CDE"/>
                </a:solidFill>
              </a:rPr>
              <a:t>Beda Konseling &amp; Psikoterapi</a:t>
            </a:r>
            <a:br>
              <a:rPr lang="id-ID" sz="4000">
                <a:solidFill>
                  <a:srgbClr val="8D2CDE"/>
                </a:solidFill>
              </a:rPr>
            </a:br>
            <a:r>
              <a:rPr lang="id-ID" sz="3200">
                <a:solidFill>
                  <a:srgbClr val="8D2CDE"/>
                </a:solidFill>
              </a:rPr>
              <a:t>Prawitasari (2002)</a:t>
            </a:r>
            <a:endParaRPr lang="id-ID" sz="320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r>
              <a:rPr lang="id-ID"/>
              <a:t>konseling lebih sebagai pemecahan masalah yang disediakan oleh konselor (dominan pada tataran kognitif) 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r>
              <a:rPr lang="id-ID"/>
              <a:t>psikoterapi lebih sebagai proses koreksi pengalaman emosi 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572000" y="3429000"/>
          <a:ext cx="4046538" cy="3200400"/>
        </p:xfrm>
        <a:graphic>
          <a:graphicData uri="http://schemas.openxmlformats.org/presentationml/2006/ole">
            <p:oleObj spid="_x0000_s11271" name="Clip" r:id="rId3" imgW="4046400" imgH="3352320" progId="MS_ClipArt_Gallery.2">
              <p:embed/>
            </p:oleObj>
          </a:graphicData>
        </a:graphic>
      </p:graphicFrame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id-ID" b="1" dirty="0">
                <a:solidFill>
                  <a:srgbClr val="FFFF00"/>
                </a:solidFill>
              </a:rPr>
              <a:t>Konseling dan Nasehat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Konseling </a:t>
            </a:r>
            <a:r>
              <a:rPr lang="id-ID" dirty="0">
                <a:sym typeface="Symbol" pitchFamily="18" charset="2"/>
              </a:rPr>
              <a:t> Pemberian Nasehat</a:t>
            </a:r>
          </a:p>
          <a:p>
            <a:r>
              <a:rPr lang="id-ID" dirty="0">
                <a:sym typeface="Symbol" pitchFamily="18" charset="2"/>
              </a:rPr>
              <a:t>Konseling = Mendengar</a:t>
            </a:r>
          </a:p>
          <a:p>
            <a:r>
              <a:rPr lang="id-ID" dirty="0">
                <a:sym typeface="Symbol" pitchFamily="18" charset="2"/>
              </a:rPr>
              <a:t>Nasehat = Bicara</a:t>
            </a:r>
          </a:p>
          <a:p>
            <a:r>
              <a:rPr lang="id-ID" dirty="0">
                <a:sym typeface="Symbol" pitchFamily="18" charset="2"/>
              </a:rPr>
              <a:t>Empati ?</a:t>
            </a:r>
          </a:p>
          <a:p>
            <a:r>
              <a:rPr lang="id-ID" dirty="0">
                <a:sym typeface="Symbol" pitchFamily="18" charset="2"/>
              </a:rPr>
              <a:t>Keterbukaan?</a:t>
            </a:r>
          </a:p>
          <a:p>
            <a:r>
              <a:rPr lang="id-ID" dirty="0">
                <a:sym typeface="Symbol" pitchFamily="18" charset="2"/>
              </a:rPr>
              <a:t>Posisi?</a:t>
            </a:r>
            <a:endParaRPr lang="id-ID" dirty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5295900" y="1379538"/>
          <a:ext cx="3848100" cy="5478462"/>
        </p:xfrm>
        <a:graphic>
          <a:graphicData uri="http://schemas.openxmlformats.org/presentationml/2006/ole">
            <p:oleObj spid="_x0000_s13316" name="Clip" r:id="rId3" imgW="3848040" imgH="5478120" progId="MS_ClipArt_Gallery.2">
              <p:embed/>
            </p:oleObj>
          </a:graphicData>
        </a:graphic>
      </p:graphicFrame>
    </p:spTree>
  </p:cSld>
  <p:clrMapOvr>
    <a:masterClrMapping/>
  </p:clrMapOvr>
  <p:transition spd="slow"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/>
          <a:lstStyle/>
          <a:p>
            <a:r>
              <a:rPr lang="id-ID" dirty="0">
                <a:solidFill>
                  <a:srgbClr val="8D2CDE"/>
                </a:solidFill>
                <a:latin typeface="Tahoma" pitchFamily="34" charset="0"/>
              </a:rPr>
              <a:t>Tujuan konseling dan psikoterapi</a:t>
            </a:r>
            <a:endParaRPr lang="id-ID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534400" cy="5715000"/>
          </a:xfrm>
        </p:spPr>
        <p:txBody>
          <a:bodyPr/>
          <a:lstStyle/>
          <a:p>
            <a:pPr lvl="1" algn="just"/>
            <a:r>
              <a:rPr lang="id-ID" sz="2200" dirty="0">
                <a:solidFill>
                  <a:srgbClr val="CC3300"/>
                </a:solidFill>
                <a:latin typeface="Tahoma" pitchFamily="34" charset="0"/>
              </a:rPr>
              <a:t>Memperkuat motivasi</a:t>
            </a:r>
          </a:p>
          <a:p>
            <a:pPr lvl="1" algn="just"/>
            <a:r>
              <a:rPr lang="id-ID" sz="2200" dirty="0" smtClean="0">
                <a:solidFill>
                  <a:srgbClr val="CC3300"/>
                </a:solidFill>
                <a:latin typeface="Tahoma" pitchFamily="34" charset="0"/>
              </a:rPr>
              <a:t>Mengurangi </a:t>
            </a:r>
            <a:r>
              <a:rPr lang="id-ID" sz="2200" dirty="0">
                <a:solidFill>
                  <a:srgbClr val="CC3300"/>
                </a:solidFill>
                <a:latin typeface="Tahoma" pitchFamily="34" charset="0"/>
              </a:rPr>
              <a:t>tekanan emosi (katarsis)</a:t>
            </a:r>
          </a:p>
          <a:p>
            <a:pPr lvl="1" algn="just"/>
            <a:r>
              <a:rPr lang="id-ID" sz="2200" dirty="0" smtClean="0">
                <a:solidFill>
                  <a:srgbClr val="CC3300"/>
                </a:solidFill>
                <a:latin typeface="Tahoma" pitchFamily="34" charset="0"/>
              </a:rPr>
              <a:t>Membantu </a:t>
            </a:r>
            <a:r>
              <a:rPr lang="id-ID" sz="2200" dirty="0">
                <a:solidFill>
                  <a:srgbClr val="CC3300"/>
                </a:solidFill>
                <a:latin typeface="Tahoma" pitchFamily="34" charset="0"/>
              </a:rPr>
              <a:t>klien mengembangkan potensi yang dimiliki</a:t>
            </a:r>
          </a:p>
          <a:p>
            <a:pPr lvl="1" algn="just"/>
            <a:r>
              <a:rPr lang="id-ID" sz="2200" dirty="0" smtClean="0">
                <a:solidFill>
                  <a:srgbClr val="CC3300"/>
                </a:solidFill>
                <a:latin typeface="Tahoma" pitchFamily="34" charset="0"/>
              </a:rPr>
              <a:t>Mengubah </a:t>
            </a:r>
            <a:r>
              <a:rPr lang="id-ID" sz="2200" dirty="0">
                <a:solidFill>
                  <a:srgbClr val="CC3300"/>
                </a:solidFill>
                <a:latin typeface="Tahoma" pitchFamily="34" charset="0"/>
              </a:rPr>
              <a:t>kebiasaan yang maladaptif</a:t>
            </a:r>
          </a:p>
          <a:p>
            <a:pPr lvl="1" algn="just"/>
            <a:r>
              <a:rPr lang="id-ID" sz="2200" dirty="0" smtClean="0">
                <a:solidFill>
                  <a:srgbClr val="CC3300"/>
                </a:solidFill>
                <a:latin typeface="Tahoma" pitchFamily="34" charset="0"/>
              </a:rPr>
              <a:t>Mengubah </a:t>
            </a:r>
            <a:r>
              <a:rPr lang="id-ID" sz="2200" dirty="0">
                <a:solidFill>
                  <a:srgbClr val="CC3300"/>
                </a:solidFill>
                <a:latin typeface="Tahoma" pitchFamily="34" charset="0"/>
              </a:rPr>
              <a:t>struktur kognitif</a:t>
            </a:r>
          </a:p>
          <a:p>
            <a:pPr lvl="1" algn="just"/>
            <a:r>
              <a:rPr lang="id-ID" sz="2200" dirty="0" smtClean="0">
                <a:solidFill>
                  <a:srgbClr val="CC3300"/>
                </a:solidFill>
                <a:latin typeface="Tahoma" pitchFamily="34" charset="0"/>
              </a:rPr>
              <a:t>Meningkatkan </a:t>
            </a:r>
            <a:r>
              <a:rPr lang="id-ID" sz="2200" dirty="0">
                <a:solidFill>
                  <a:srgbClr val="CC3300"/>
                </a:solidFill>
                <a:latin typeface="Tahoma" pitchFamily="34" charset="0"/>
              </a:rPr>
              <a:t>pengetahuan dan kapasitas untuk mengambil keputusan dengan tepat</a:t>
            </a:r>
          </a:p>
          <a:p>
            <a:pPr lvl="1" algn="just"/>
            <a:r>
              <a:rPr lang="id-ID" sz="2200" dirty="0" smtClean="0">
                <a:solidFill>
                  <a:srgbClr val="CC3300"/>
                </a:solidFill>
                <a:latin typeface="Tahoma" pitchFamily="34" charset="0"/>
              </a:rPr>
              <a:t>Meningkatkan </a:t>
            </a:r>
            <a:r>
              <a:rPr lang="id-ID" sz="2200" dirty="0">
                <a:solidFill>
                  <a:srgbClr val="CC3300"/>
                </a:solidFill>
                <a:latin typeface="Tahoma" pitchFamily="34" charset="0"/>
              </a:rPr>
              <a:t>pengetahuan diri/insight</a:t>
            </a:r>
          </a:p>
          <a:p>
            <a:pPr lvl="1" algn="just"/>
            <a:r>
              <a:rPr lang="id-ID" sz="2200" dirty="0" smtClean="0">
                <a:solidFill>
                  <a:srgbClr val="CC3300"/>
                </a:solidFill>
                <a:latin typeface="Tahoma" pitchFamily="34" charset="0"/>
              </a:rPr>
              <a:t>Meningkatkan </a:t>
            </a:r>
            <a:r>
              <a:rPr lang="id-ID" sz="2200" dirty="0">
                <a:solidFill>
                  <a:srgbClr val="CC3300"/>
                </a:solidFill>
                <a:latin typeface="Tahoma" pitchFamily="34" charset="0"/>
              </a:rPr>
              <a:t>hubungan antar pribadi</a:t>
            </a:r>
          </a:p>
          <a:p>
            <a:pPr lvl="1" algn="just"/>
            <a:r>
              <a:rPr lang="id-ID" sz="2200" dirty="0" smtClean="0">
                <a:solidFill>
                  <a:srgbClr val="CC3300"/>
                </a:solidFill>
                <a:latin typeface="Tahoma" pitchFamily="34" charset="0"/>
              </a:rPr>
              <a:t>Mengubah </a:t>
            </a:r>
            <a:r>
              <a:rPr lang="id-ID" sz="2200" dirty="0">
                <a:solidFill>
                  <a:srgbClr val="CC3300"/>
                </a:solidFill>
                <a:latin typeface="Tahoma" pitchFamily="34" charset="0"/>
              </a:rPr>
              <a:t>lingkungan sosial individu (terutama klien anak-anak)</a:t>
            </a:r>
          </a:p>
          <a:p>
            <a:pPr lvl="1" algn="just"/>
            <a:r>
              <a:rPr lang="id-ID" sz="2200" dirty="0" smtClean="0">
                <a:solidFill>
                  <a:srgbClr val="CC3300"/>
                </a:solidFill>
                <a:latin typeface="Tahoma" pitchFamily="34" charset="0"/>
              </a:rPr>
              <a:t>Mengubah </a:t>
            </a:r>
            <a:r>
              <a:rPr lang="id-ID" sz="2200" dirty="0">
                <a:solidFill>
                  <a:srgbClr val="CC3300"/>
                </a:solidFill>
                <a:latin typeface="Tahoma" pitchFamily="34" charset="0"/>
              </a:rPr>
              <a:t>proses somatik untuk mengurangi rasa sakit dan meningkatkan kesadaran tubuh</a:t>
            </a:r>
          </a:p>
          <a:p>
            <a:pPr lvl="1" algn="just"/>
            <a:r>
              <a:rPr lang="id-ID" sz="2200" dirty="0" smtClean="0">
                <a:solidFill>
                  <a:srgbClr val="CC3300"/>
                </a:solidFill>
                <a:latin typeface="Tahoma" pitchFamily="34" charset="0"/>
              </a:rPr>
              <a:t>Mengembangkan </a:t>
            </a:r>
            <a:r>
              <a:rPr lang="id-ID" sz="2200" dirty="0">
                <a:solidFill>
                  <a:srgbClr val="CC3300"/>
                </a:solidFill>
                <a:latin typeface="Tahoma" pitchFamily="34" charset="0"/>
              </a:rPr>
              <a:t>kesadaran, kontrol dan kreativitas</a:t>
            </a:r>
            <a:endParaRPr lang="id-ID" sz="2200" dirty="0">
              <a:latin typeface="Tahoma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ransition spd="slow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>
                <a:solidFill>
                  <a:srgbClr val="CC3300"/>
                </a:solidFill>
                <a:latin typeface="Tahoma" pitchFamily="34" charset="0"/>
              </a:rPr>
              <a:t>Fungsi konseling</a:t>
            </a:r>
            <a:r>
              <a:rPr lang="en-US">
                <a:solidFill>
                  <a:srgbClr val="CC3300"/>
                </a:solidFill>
                <a:latin typeface="Tahoma" pitchFamily="34" charset="0"/>
              </a:rPr>
              <a:t> &amp; Psikoterapi</a:t>
            </a:r>
            <a:endParaRPr lang="id-ID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lvl="2" indent="-190500"/>
            <a:r>
              <a:rPr lang="id-ID" sz="3200">
                <a:latin typeface="Tahoma" pitchFamily="34" charset="0"/>
              </a:rPr>
              <a:t>Menyadari kekuatan-kekuatan yang dimiliki</a:t>
            </a:r>
          </a:p>
          <a:p>
            <a:pPr marL="571500" lvl="2" indent="-190500"/>
            <a:r>
              <a:rPr lang="id-ID" sz="3200">
                <a:latin typeface="Tahoma" pitchFamily="34" charset="0"/>
              </a:rPr>
              <a:t>Menemukan hal-hal yang merintangi penggunaan kekuatan-kekuatan tersebut</a:t>
            </a:r>
          </a:p>
          <a:p>
            <a:pPr marL="571500" lvl="2" indent="-190500"/>
            <a:r>
              <a:rPr lang="id-ID" sz="3200">
                <a:latin typeface="Tahoma" pitchFamily="34" charset="0"/>
              </a:rPr>
              <a:t>Memperjelas menjadi pribadi macam apa yang mereka inginkan</a:t>
            </a: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  <a:latin typeface="Tahoma" pitchFamily="34" charset="0"/>
              </a:rPr>
              <a:t>Tugas konselor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 &amp; </a:t>
            </a:r>
            <a:r>
              <a:rPr lang="en-US" dirty="0" err="1">
                <a:solidFill>
                  <a:srgbClr val="FF0000"/>
                </a:solidFill>
                <a:latin typeface="Tahoma" pitchFamily="34" charset="0"/>
              </a:rPr>
              <a:t>psikoterapis</a:t>
            </a:r>
            <a:endParaRPr lang="id-ID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4000" dirty="0">
                <a:latin typeface="Tahoma" pitchFamily="34" charset="0"/>
              </a:rPr>
              <a:t>Memberikan dukungan dan kehangatan</a:t>
            </a:r>
          </a:p>
          <a:p>
            <a:r>
              <a:rPr lang="id-ID" sz="4000" dirty="0">
                <a:latin typeface="Tahoma" pitchFamily="34" charset="0"/>
              </a:rPr>
              <a:t>Menantang dan mengkonfrontasikan hal-hal yang tidak selaras</a:t>
            </a:r>
          </a:p>
        </p:txBody>
      </p:sp>
    </p:spTree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FF00"/>
                </a:solidFill>
                <a:latin typeface="Tahoma" pitchFamily="34" charset="0"/>
              </a:rPr>
              <a:t>Kondisi yang mendukung terjadinya proses pemulihan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77200" cy="4876800"/>
          </a:xfrm>
        </p:spPr>
        <p:txBody>
          <a:bodyPr/>
          <a:lstStyle/>
          <a:p>
            <a:pPr lvl="1"/>
            <a:r>
              <a:rPr lang="id-ID" sz="3600" dirty="0" smtClean="0">
                <a:latin typeface="Tahoma" pitchFamily="34" charset="0"/>
              </a:rPr>
              <a:t>Individu mengalami kembali, bukan hanya membicarakan pengalaman</a:t>
            </a:r>
          </a:p>
          <a:p>
            <a:pPr lvl="1"/>
            <a:r>
              <a:rPr lang="id-ID" sz="3600" dirty="0" smtClean="0">
                <a:latin typeface="Tahoma" pitchFamily="34" charset="0"/>
              </a:rPr>
              <a:t>Adanya </a:t>
            </a:r>
            <a:r>
              <a:rPr lang="id-ID" sz="3600" dirty="0">
                <a:latin typeface="Tahoma" pitchFamily="34" charset="0"/>
              </a:rPr>
              <a:t>kesempatan untuk belajar kembali</a:t>
            </a:r>
          </a:p>
          <a:p>
            <a:pPr lvl="1"/>
            <a:r>
              <a:rPr lang="id-ID" sz="3600" dirty="0" smtClean="0">
                <a:latin typeface="Tahoma" pitchFamily="34" charset="0"/>
              </a:rPr>
              <a:t>Hubungan </a:t>
            </a:r>
            <a:r>
              <a:rPr lang="id-ID" sz="3600" dirty="0">
                <a:latin typeface="Tahoma" pitchFamily="34" charset="0"/>
              </a:rPr>
              <a:t>yang menyembuhkan</a:t>
            </a:r>
          </a:p>
          <a:p>
            <a:pPr lvl="1"/>
            <a:r>
              <a:rPr lang="id-ID" sz="3600" dirty="0">
                <a:latin typeface="Tahoma" pitchFamily="34" charset="0"/>
              </a:rPr>
              <a:t>Adanya motivasi, keyakinan dan harapan pada diri klien</a:t>
            </a:r>
          </a:p>
          <a:p>
            <a:endParaRPr lang="id-ID" dirty="0"/>
          </a:p>
        </p:txBody>
      </p:sp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Serene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ere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ren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Designs\SERENE.POT</Template>
  <TotalTime>105</TotalTime>
  <Words>893</Words>
  <Application>Microsoft Office PowerPoint</Application>
  <PresentationFormat>On-screen Show (4:3)</PresentationFormat>
  <Paragraphs>147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Times New Roman</vt:lpstr>
      <vt:lpstr>Monotype Sorts</vt:lpstr>
      <vt:lpstr>Symbol</vt:lpstr>
      <vt:lpstr>Tahoma</vt:lpstr>
      <vt:lpstr>Serene</vt:lpstr>
      <vt:lpstr>Microsoft Clip Gallery</vt:lpstr>
      <vt:lpstr>Konseling  &amp;  Psikoterapi</vt:lpstr>
      <vt:lpstr>Pengertian Konseling &amp; Psikoterapi </vt:lpstr>
      <vt:lpstr>Beda Konseling &amp; Psikoterapi Corey (1988) </vt:lpstr>
      <vt:lpstr>Beda Konseling &amp; Psikoterapi Prawitasari (2002)</vt:lpstr>
      <vt:lpstr>Konseling dan Nasehat</vt:lpstr>
      <vt:lpstr>Tujuan konseling dan psikoterapi</vt:lpstr>
      <vt:lpstr>Fungsi konseling &amp; Psikoterapi</vt:lpstr>
      <vt:lpstr>Tugas konselor &amp; psikoterapis</vt:lpstr>
      <vt:lpstr>Kondisi yang mendukung terjadinya proses pemulihan</vt:lpstr>
      <vt:lpstr>Kepribadian dan kebutuhan konselor yang perlu diwaspadai</vt:lpstr>
      <vt:lpstr>Ciri-Ciri konselor yang terapeutik 1)</vt:lpstr>
      <vt:lpstr>Ciri-Ciri konselor yang terapeutik 2)</vt:lpstr>
      <vt:lpstr>Ciri-Ciri konselor yang terapeutik 3)</vt:lpstr>
      <vt:lpstr>Masalah-masalah yang sering dihadapi konselor pemula 1)</vt:lpstr>
      <vt:lpstr>Masalah-masalah yang sering dihadapi konselor pemula 2)</vt:lpstr>
      <vt:lpstr>Tahap-tahap konseling &amp; psikoterapi</vt:lpstr>
      <vt:lpstr>Intervensi dasar dalam konseling &amp; psikoterapi1)</vt:lpstr>
      <vt:lpstr>Intervensi dasar dalam konseling &amp; Psikoterapi2)</vt:lpstr>
      <vt:lpstr>Intervensi dasar dalam konseling &amp; Psikoterapi 3)</vt:lpstr>
      <vt:lpstr>Intervensi dasar dalam konseling &amp; psikoterapi4)</vt:lpstr>
      <vt:lpstr>Keterampilan dasar konselor (Attending Skill) </vt:lpstr>
    </vt:vector>
  </TitlesOfParts>
  <Company>Microsoft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Konseling </dc:title>
  <dc:creator>Office Xp</dc:creator>
  <cp:lastModifiedBy>siswanto</cp:lastModifiedBy>
  <cp:revision>12</cp:revision>
  <dcterms:created xsi:type="dcterms:W3CDTF">2005-01-20T08:47:23Z</dcterms:created>
  <dcterms:modified xsi:type="dcterms:W3CDTF">2011-10-01T13:42:47Z</dcterms:modified>
</cp:coreProperties>
</file>