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A55E3-BAC8-42A5-AB9C-17339DA073F8}" type="datetimeFigureOut">
              <a:rPr lang="en-US" smtClean="0"/>
              <a:t>3/27/2011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535C0-2079-46B0-84DB-3D3DD56075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435256-3B5C-4A31-B4B5-DAD75C74BAA2}" type="slidenum">
              <a:rPr lang="id-ID" smtClean="0"/>
              <a:pPr/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2773DD-E6FA-4314-A71C-EE4A33414185}" type="slidenum">
              <a:rPr lang="id-ID" smtClean="0"/>
              <a:pPr/>
              <a:t>2</a:t>
            </a:fld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791527-1817-480D-A928-5EB4A361C071}" type="slidenum">
              <a:rPr lang="id-ID" smtClean="0"/>
              <a:pPr/>
              <a:t>3</a:t>
            </a:fld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4FDA67-BCC0-496B-8B24-636B3F2F7EE0}" type="slidenum">
              <a:rPr lang="id-ID" smtClean="0"/>
              <a:pPr/>
              <a:t>4</a:t>
            </a:fld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80C007-86A2-463C-807C-19E76F033C27}" type="slidenum">
              <a:rPr lang="id-ID" smtClean="0"/>
              <a:pPr/>
              <a:t>5</a:t>
            </a:fld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9BB56F-D38F-42B8-B4D5-3991A194C6CC}" type="slidenum">
              <a:rPr lang="id-ID" smtClean="0"/>
              <a:pPr/>
              <a:t>6</a:t>
            </a:fld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1EFF5D-380F-4F68-B1B1-E6FFBAF8BCCE}" type="slidenum">
              <a:rPr lang="id-ID" smtClean="0"/>
              <a:pPr/>
              <a:t>7</a:t>
            </a:fld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9715CC-CB06-4C47-9155-22E315C4F02A}" type="slidenum">
              <a:rPr lang="id-ID" smtClean="0"/>
              <a:pPr/>
              <a:t>8</a:t>
            </a:fld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B76B31-775F-4422-B46D-7955A15D2A50}" type="slidenum">
              <a:rPr lang="id-ID" smtClean="0"/>
              <a:pPr/>
              <a:t>9</a:t>
            </a:fld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2">
                    <a:lumMod val="75000"/>
                  </a:schemeClr>
                </a:solidFill>
              </a:rPr>
              <a:t>PENDEKATAN PENELITIAN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4450" fontAlgn="auto">
              <a:spcAft>
                <a:spcPts val="0"/>
              </a:spcAft>
              <a:buFont typeface="Wingdings 3"/>
              <a:buNone/>
              <a:defRPr/>
            </a:pPr>
            <a:r>
              <a:rPr lang="id-ID" smtClean="0"/>
              <a:t>Sesi 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b="1" dirty="0" err="1" smtClean="0"/>
              <a:t>Dua</a:t>
            </a:r>
            <a:r>
              <a:rPr lang="en-US" b="1" dirty="0" smtClean="0"/>
              <a:t> PENDEKATAN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psikologi</a:t>
            </a:r>
            <a:r>
              <a:rPr lang="en-US" dirty="0" smtClean="0"/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1371600"/>
            <a:ext cx="6957034" cy="9233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+mn-lt"/>
              </a:rPr>
              <a:t>Pendekatan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+mn-lt"/>
              </a:rPr>
              <a:t> </a:t>
            </a: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+mn-lt"/>
              </a:rPr>
              <a:t>Kuantitatif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2505670"/>
            <a:ext cx="6530634" cy="9233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Pendekatan</a:t>
            </a:r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 </a:t>
            </a:r>
            <a:r>
              <a:rPr lang="en-US" sz="5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</a:rPr>
              <a:t>Kualitatif</a:t>
            </a:r>
            <a:endParaRPr 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</a:endParaRP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4038600" y="3657600"/>
            <a:ext cx="1128713" cy="58420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33CC"/>
                </a:solidFill>
                <a:latin typeface="Perpetua" pitchFamily="18" charset="0"/>
              </a:rPr>
              <a:t>Fakta</a:t>
            </a: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4038600" y="5867400"/>
            <a:ext cx="1090613" cy="58420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33CC"/>
                </a:solidFill>
                <a:latin typeface="Perpetua" pitchFamily="18" charset="0"/>
              </a:rPr>
              <a:t>Teori</a:t>
            </a:r>
          </a:p>
        </p:txBody>
      </p:sp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5029200" y="4724400"/>
            <a:ext cx="1652588" cy="58420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33CC"/>
                </a:solidFill>
                <a:latin typeface="Perpetua" pitchFamily="18" charset="0"/>
              </a:rPr>
              <a:t>Induktif</a:t>
            </a:r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2286000" y="4648200"/>
            <a:ext cx="1758950" cy="58420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33CC"/>
                </a:solidFill>
                <a:latin typeface="Perpetua" pitchFamily="18" charset="0"/>
              </a:rPr>
              <a:t>Deduktif</a:t>
            </a:r>
          </a:p>
        </p:txBody>
      </p:sp>
      <p:sp>
        <p:nvSpPr>
          <p:cNvPr id="13" name="Curved Down Arrow 12"/>
          <p:cNvSpPr/>
          <p:nvPr/>
        </p:nvSpPr>
        <p:spPr>
          <a:xfrm rot="18737335">
            <a:off x="2987675" y="3683000"/>
            <a:ext cx="990600" cy="685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urved Left Arrow 13"/>
          <p:cNvSpPr/>
          <p:nvPr/>
        </p:nvSpPr>
        <p:spPr>
          <a:xfrm rot="20195904">
            <a:off x="5364163" y="3673475"/>
            <a:ext cx="685800" cy="10588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Left Arrow 14"/>
          <p:cNvSpPr/>
          <p:nvPr/>
        </p:nvSpPr>
        <p:spPr>
          <a:xfrm rot="1143277">
            <a:off x="5346700" y="5335588"/>
            <a:ext cx="661988" cy="112712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Down Arrow 16"/>
          <p:cNvSpPr/>
          <p:nvPr/>
        </p:nvSpPr>
        <p:spPr>
          <a:xfrm rot="14754183">
            <a:off x="2629694" y="5477669"/>
            <a:ext cx="1317625" cy="7731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7175" grpId="0" animBg="1"/>
      <p:bldP spid="7176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9975"/>
          </a:xfrm>
        </p:spPr>
        <p:txBody>
          <a:bodyPr/>
          <a:lstStyle/>
          <a:p>
            <a:r>
              <a:rPr lang="en-US" b="1" smtClean="0"/>
              <a:t>Pola Berpikir Kuantitatif </a:t>
            </a:r>
            <a:r>
              <a:rPr lang="en-US" smtClean="0"/>
              <a:t>: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A1428A0-5E87-4F5C-8B94-EF485156621E}" type="slidenum">
              <a:rPr lang="en-US"/>
              <a:pPr/>
              <a:t>3</a:t>
            </a:fld>
            <a:endParaRPr lang="en-US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733800" y="1905000"/>
            <a:ext cx="1243013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Cooper Black" pitchFamily="18" charset="0"/>
              </a:rPr>
              <a:t>Fakta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3810000" y="4572000"/>
            <a:ext cx="1144588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Cooper Black" pitchFamily="18" charset="0"/>
              </a:rPr>
              <a:t>Teori</a:t>
            </a:r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 flipH="1">
            <a:off x="2667000" y="21336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2667000" y="2133600"/>
            <a:ext cx="0" cy="2667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>
            <a:off x="2667000" y="48006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5029200" y="4800600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6019800" y="2133600"/>
            <a:ext cx="0" cy="2667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 flipH="1">
            <a:off x="5029200" y="2133600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173" name="WordArt 13"/>
          <p:cNvSpPr>
            <a:spLocks noChangeArrowheads="1" noChangeShapeType="1" noTextEdit="1"/>
          </p:cNvSpPr>
          <p:nvPr/>
        </p:nvSpPr>
        <p:spPr bwMode="auto">
          <a:xfrm>
            <a:off x="5105400" y="2819400"/>
            <a:ext cx="2105025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Deduktif</a:t>
            </a:r>
          </a:p>
        </p:txBody>
      </p:sp>
      <p:sp>
        <p:nvSpPr>
          <p:cNvPr id="92174" name="WordArt 14"/>
          <p:cNvSpPr>
            <a:spLocks noChangeArrowheads="1" noChangeShapeType="1" noTextEdit="1"/>
          </p:cNvSpPr>
          <p:nvPr/>
        </p:nvSpPr>
        <p:spPr bwMode="auto">
          <a:xfrm>
            <a:off x="1752600" y="2971800"/>
            <a:ext cx="2105025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Arial Black"/>
              </a:rPr>
              <a:t>Induktif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3" grpId="0" animBg="1"/>
      <p:bldP spid="921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228600"/>
            <a:ext cx="7772400" cy="1143000"/>
          </a:xfrm>
        </p:spPr>
        <p:txBody>
          <a:bodyPr/>
          <a:lstStyle/>
          <a:p>
            <a:r>
              <a:rPr lang="en-US" sz="2800" dirty="0" err="1" smtClean="0">
                <a:solidFill>
                  <a:srgbClr val="0033CC"/>
                </a:solidFill>
                <a:latin typeface="Showcard Gothic" pitchFamily="82" charset="0"/>
              </a:rPr>
              <a:t>Pendekatan</a:t>
            </a:r>
            <a:r>
              <a:rPr lang="en-US" sz="2800" dirty="0" smtClean="0">
                <a:solidFill>
                  <a:srgbClr val="0033CC"/>
                </a:solidFill>
                <a:latin typeface="Showcard Gothic" pitchFamily="82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Showcard Gothic" pitchFamily="82" charset="0"/>
              </a:rPr>
              <a:t>Kuantitatif-Kualitatif</a:t>
            </a:r>
            <a:r>
              <a:rPr lang="en-US" sz="2800" dirty="0" smtClean="0">
                <a:solidFill>
                  <a:srgbClr val="0033CC"/>
                </a:solidFill>
                <a:latin typeface="Showcard Gothic" pitchFamily="82" charset="0"/>
              </a:rPr>
              <a:t> :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BB756B0-6767-4B2C-8C2E-9A283E18CB35}" type="slidenum">
              <a:rPr lang="en-US"/>
              <a:pPr/>
              <a:t>4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4038600" cy="4876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Pend. KUANTITATIF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tx2">
                    <a:lumMod val="75000"/>
                  </a:schemeClr>
                </a:solidFill>
              </a:rPr>
              <a:t>Penyelidikan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masalah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manusia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sosial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dengan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dasar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menguji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teori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mengukur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dengan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angka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menggunakan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prosedur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statistik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hasilnya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akan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digeneralisasikan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pada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populasi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1676400"/>
            <a:ext cx="40386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Pend. KUALITATIF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Proses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penyelidikan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mengetahui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memahami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masalah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sosial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atau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manusia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berdasarkan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design yang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kompleks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, “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gambar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utuh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”,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disusun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berdasar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informasi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kalimat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yang detail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dari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informan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dilakukan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2">
                    <a:lumMod val="75000"/>
                  </a:schemeClr>
                </a:solidFill>
              </a:rPr>
              <a:t>dalam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</a:rPr>
              <a:t> setting yang natural.</a:t>
            </a:r>
          </a:p>
          <a:p>
            <a:pPr>
              <a:defRPr/>
            </a:pPr>
            <a:endParaRPr lang="id-ID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Showcard Gothic" pitchFamily="82" charset="0"/>
              </a:rPr>
              <a:t>Pendekatan</a:t>
            </a:r>
            <a:r>
              <a:rPr lang="en-US" dirty="0" smtClean="0">
                <a:solidFill>
                  <a:srgbClr val="FF0000"/>
                </a:solidFill>
                <a:latin typeface="Showcard Gothic" pitchFamily="8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howcard Gothic" pitchFamily="82" charset="0"/>
              </a:rPr>
              <a:t>Kuantitatif</a:t>
            </a:r>
            <a:r>
              <a:rPr lang="en-US" dirty="0" smtClean="0">
                <a:solidFill>
                  <a:srgbClr val="FF0000"/>
                </a:solidFill>
                <a:latin typeface="Showcard Gothic" pitchFamily="82" charset="0"/>
              </a:rPr>
              <a:t>: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8D86BC9E-DFB3-493D-BB8A-44D8ED4F3533}" type="slidenum">
              <a:rPr lang="en-US"/>
              <a:pPr/>
              <a:t>5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371600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Permasalahan</a:t>
            </a:r>
            <a:r>
              <a:rPr lang="en-US" dirty="0" smtClean="0">
                <a:latin typeface="Arial Rounded MT Bold" pitchFamily="34" charset="0"/>
              </a:rPr>
              <a:t> STRUKTUR SOSIAL.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Pola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pikir</a:t>
            </a:r>
            <a:r>
              <a:rPr lang="en-US" dirty="0" smtClean="0">
                <a:latin typeface="Arial Rounded MT Bold" pitchFamily="34" charset="0"/>
              </a:rPr>
              <a:t> DEDUKTIF.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Bekerja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dengan</a:t>
            </a:r>
            <a:r>
              <a:rPr lang="en-US" dirty="0" smtClean="0">
                <a:latin typeface="Arial Rounded MT Bold" pitchFamily="34" charset="0"/>
              </a:rPr>
              <a:t> ANGKA &amp; </a:t>
            </a:r>
            <a:r>
              <a:rPr lang="en-US" dirty="0" err="1" smtClean="0">
                <a:latin typeface="Arial Rounded MT Bold" pitchFamily="34" charset="0"/>
              </a:rPr>
              <a:t>analisis</a:t>
            </a:r>
            <a:r>
              <a:rPr lang="en-US" dirty="0" smtClean="0">
                <a:latin typeface="Arial Rounded MT Bold" pitchFamily="34" charset="0"/>
              </a:rPr>
              <a:t> data </a:t>
            </a:r>
            <a:r>
              <a:rPr lang="en-US" dirty="0" err="1" smtClean="0">
                <a:latin typeface="Arial Rounded MT Bold" pitchFamily="34" charset="0"/>
              </a:rPr>
              <a:t>dgn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teknik</a:t>
            </a:r>
            <a:r>
              <a:rPr lang="en-US" dirty="0" smtClean="0">
                <a:latin typeface="Arial Rounded MT Bold" pitchFamily="34" charset="0"/>
              </a:rPr>
              <a:t> STATISTIK.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Menguji</a:t>
            </a:r>
            <a:r>
              <a:rPr lang="en-US" dirty="0" smtClean="0">
                <a:latin typeface="Arial Rounded MT Bold" pitchFamily="34" charset="0"/>
              </a:rPr>
              <a:t> HIPOTESIS.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Melakukan</a:t>
            </a:r>
            <a:r>
              <a:rPr lang="en-US" dirty="0" smtClean="0">
                <a:latin typeface="Arial Rounded MT Bold" pitchFamily="34" charset="0"/>
              </a:rPr>
              <a:t> GENERALISASI </a:t>
            </a:r>
            <a:r>
              <a:rPr lang="en-US" dirty="0" err="1" smtClean="0">
                <a:latin typeface="Arial Rounded MT Bold" pitchFamily="34" charset="0"/>
              </a:rPr>
              <a:t>pada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populasi</a:t>
            </a:r>
            <a:r>
              <a:rPr lang="en-US" dirty="0" smtClean="0">
                <a:latin typeface="Arial Rounded MT Bold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Bebas</a:t>
            </a:r>
            <a:r>
              <a:rPr lang="en-US" dirty="0" smtClean="0">
                <a:latin typeface="Arial Rounded MT Bold" pitchFamily="34" charset="0"/>
              </a:rPr>
              <a:t> NILAI &amp; BUDAYA (</a:t>
            </a:r>
            <a:r>
              <a:rPr lang="en-US" dirty="0" err="1" smtClean="0">
                <a:latin typeface="Arial Rounded MT Bold" pitchFamily="34" charset="0"/>
              </a:rPr>
              <a:t>menyingkirkan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campur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tangan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manusia</a:t>
            </a:r>
            <a:r>
              <a:rPr lang="en-US" dirty="0" smtClean="0">
                <a:latin typeface="Arial Rounded MT Bold" pitchFamily="34" charset="0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Alat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ukur</a:t>
            </a:r>
            <a:r>
              <a:rPr lang="en-US" dirty="0" smtClean="0">
                <a:latin typeface="Arial Rounded MT Bold" pitchFamily="34" charset="0"/>
              </a:rPr>
              <a:t> : TES, SKALA, ANGKET </a:t>
            </a:r>
            <a:r>
              <a:rPr lang="en-US" dirty="0" err="1" smtClean="0">
                <a:latin typeface="Arial Rounded MT Bold" pitchFamily="34" charset="0"/>
              </a:rPr>
              <a:t>dsb</a:t>
            </a:r>
            <a:r>
              <a:rPr lang="en-US" dirty="0" smtClean="0">
                <a:latin typeface="Arial Rounded MT Bold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00B050"/>
                </a:solidFill>
                <a:latin typeface="Showcard Gothic" pitchFamily="82" charset="0"/>
              </a:rPr>
              <a:t>Pendekatan</a:t>
            </a:r>
            <a:r>
              <a:rPr lang="en-US" dirty="0" smtClean="0">
                <a:solidFill>
                  <a:srgbClr val="00B050"/>
                </a:solidFill>
                <a:latin typeface="Showcard Gothic" pitchFamily="8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howcard Gothic" pitchFamily="82" charset="0"/>
              </a:rPr>
              <a:t>Kualitatif</a:t>
            </a:r>
            <a:r>
              <a:rPr lang="en-US" dirty="0" smtClean="0">
                <a:solidFill>
                  <a:srgbClr val="00B050"/>
                </a:solidFill>
                <a:latin typeface="Showcard Gothic" pitchFamily="82" charset="0"/>
              </a:rPr>
              <a:t> :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CA87D33-C1F8-4094-B0C0-344D73F4D287}" type="slidenum">
              <a:rPr lang="en-US"/>
              <a:pPr/>
              <a:t>6</a:t>
            </a:fld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229600" cy="4937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Permasalahan</a:t>
            </a:r>
            <a:r>
              <a:rPr lang="en-US" dirty="0" smtClean="0">
                <a:latin typeface="Arial Rounded MT Bold" pitchFamily="34" charset="0"/>
              </a:rPr>
              <a:t> PROSES SOSIAL.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Pola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pikir</a:t>
            </a:r>
            <a:r>
              <a:rPr lang="en-US" dirty="0" smtClean="0">
                <a:latin typeface="Arial Rounded MT Bold" pitchFamily="34" charset="0"/>
              </a:rPr>
              <a:t> INDUKTIF.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Rounded MT Bold" pitchFamily="34" charset="0"/>
              </a:rPr>
              <a:t>Data </a:t>
            </a:r>
            <a:r>
              <a:rPr lang="en-US" dirty="0" err="1" smtClean="0">
                <a:latin typeface="Arial Rounded MT Bold" pitchFamily="34" charset="0"/>
              </a:rPr>
              <a:t>berupa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kalimat</a:t>
            </a:r>
            <a:r>
              <a:rPr lang="en-US" dirty="0" smtClean="0">
                <a:latin typeface="Arial Rounded MT Bold" pitchFamily="34" charset="0"/>
              </a:rPr>
              <a:t>, </a:t>
            </a:r>
            <a:r>
              <a:rPr lang="en-US" dirty="0" err="1" smtClean="0">
                <a:latin typeface="Arial Rounded MT Bold" pitchFamily="34" charset="0"/>
              </a:rPr>
              <a:t>simbol</a:t>
            </a:r>
            <a:r>
              <a:rPr lang="en-US" dirty="0" smtClean="0">
                <a:latin typeface="Arial Rounded MT Bold" pitchFamily="34" charset="0"/>
              </a:rPr>
              <a:t>, </a:t>
            </a:r>
            <a:r>
              <a:rPr lang="en-US" dirty="0" err="1" smtClean="0">
                <a:latin typeface="Arial Rounded MT Bold" pitchFamily="34" charset="0"/>
              </a:rPr>
              <a:t>perilaku</a:t>
            </a:r>
            <a:r>
              <a:rPr lang="en-US" dirty="0" smtClean="0">
                <a:latin typeface="Arial Rounded MT Bold" pitchFamily="34" charset="0"/>
              </a:rPr>
              <a:t>, </a:t>
            </a:r>
            <a:r>
              <a:rPr lang="en-US" dirty="0" err="1" smtClean="0">
                <a:latin typeface="Arial Rounded MT Bold" pitchFamily="34" charset="0"/>
              </a:rPr>
              <a:t>nilai</a:t>
            </a:r>
            <a:r>
              <a:rPr lang="en-US" dirty="0" smtClean="0">
                <a:latin typeface="Arial Rounded MT Bold" pitchFamily="34" charset="0"/>
              </a:rPr>
              <a:t>, </a:t>
            </a:r>
            <a:r>
              <a:rPr lang="en-US" dirty="0" err="1" smtClean="0">
                <a:latin typeface="Arial Rounded MT Bold" pitchFamily="34" charset="0"/>
              </a:rPr>
              <a:t>keyakinan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dsb</a:t>
            </a:r>
            <a:r>
              <a:rPr lang="en-US" dirty="0" smtClean="0">
                <a:latin typeface="Arial Rounded MT Bold" pitchFamily="34" charset="0"/>
              </a:rPr>
              <a:t>, </a:t>
            </a:r>
            <a:r>
              <a:rPr lang="en-US" dirty="0" err="1" smtClean="0">
                <a:latin typeface="Arial Rounded MT Bold" pitchFamily="34" charset="0"/>
              </a:rPr>
              <a:t>diperoleh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dengan</a:t>
            </a:r>
            <a:r>
              <a:rPr lang="en-US" dirty="0" smtClean="0">
                <a:latin typeface="Arial Rounded MT Bold" pitchFamily="34" charset="0"/>
              </a:rPr>
              <a:t> interview &amp; </a:t>
            </a:r>
            <a:r>
              <a:rPr lang="en-US" dirty="0" err="1" smtClean="0">
                <a:latin typeface="Arial Rounded MT Bold" pitchFamily="34" charset="0"/>
              </a:rPr>
              <a:t>observasi</a:t>
            </a:r>
            <a:r>
              <a:rPr lang="en-US" dirty="0" smtClean="0">
                <a:latin typeface="Arial Rounded MT Bold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Bertujuan</a:t>
            </a:r>
            <a:r>
              <a:rPr lang="en-US" dirty="0" smtClean="0">
                <a:latin typeface="Arial Rounded MT Bold" pitchFamily="34" charset="0"/>
              </a:rPr>
              <a:t> MEMAHAMI (</a:t>
            </a:r>
            <a:r>
              <a:rPr lang="en-US" dirty="0" err="1" smtClean="0">
                <a:latin typeface="Arial Rounded MT Bold" pitchFamily="34" charset="0"/>
              </a:rPr>
              <a:t>verstehen</a:t>
            </a:r>
            <a:r>
              <a:rPr lang="en-US" dirty="0" smtClean="0">
                <a:latin typeface="Arial Rounded MT Bold" pitchFamily="34" charset="0"/>
              </a:rPr>
              <a:t>) </a:t>
            </a:r>
            <a:r>
              <a:rPr lang="en-US" dirty="0" err="1" smtClean="0">
                <a:latin typeface="Arial Rounded MT Bold" pitchFamily="34" charset="0"/>
              </a:rPr>
              <a:t>suatu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fenomena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sosial</a:t>
            </a:r>
            <a:r>
              <a:rPr lang="en-US" dirty="0" smtClean="0">
                <a:latin typeface="Arial Rounded MT Bold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Rounded MT Bold" pitchFamily="34" charset="0"/>
              </a:rPr>
              <a:t>TERIKAT NILAI &amp; BUDAYA </a:t>
            </a:r>
            <a:r>
              <a:rPr lang="en-US" dirty="0" err="1" smtClean="0">
                <a:latin typeface="Arial Rounded MT Bold" pitchFamily="34" charset="0"/>
              </a:rPr>
              <a:t>dimana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subyek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berada</a:t>
            </a:r>
            <a:r>
              <a:rPr lang="en-US" dirty="0" smtClean="0">
                <a:latin typeface="Arial Rounded MT Bold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Arial Rounded MT Bold" pitchFamily="34" charset="0"/>
              </a:rPr>
              <a:t>Alat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ukur</a:t>
            </a:r>
            <a:r>
              <a:rPr lang="en-US" dirty="0" smtClean="0">
                <a:latin typeface="Arial Rounded MT Bold" pitchFamily="34" charset="0"/>
              </a:rPr>
              <a:t> : PENELITI SENDIRI.</a:t>
            </a:r>
          </a:p>
          <a:p>
            <a:pPr>
              <a:lnSpc>
                <a:spcPct val="90000"/>
              </a:lnSpc>
            </a:pPr>
            <a:endParaRPr lang="en-US" dirty="0" smtClean="0">
              <a:solidFill>
                <a:srgbClr val="0033CC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92" decel="100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92" decel="100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192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92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0033CC"/>
                </a:solidFill>
                <a:latin typeface="Showcard Gothic" pitchFamily="82" charset="0"/>
              </a:rPr>
              <a:t>Memilih</a:t>
            </a:r>
            <a:r>
              <a:rPr lang="en-US" dirty="0" smtClean="0">
                <a:solidFill>
                  <a:srgbClr val="0033CC"/>
                </a:solidFill>
                <a:latin typeface="Showcard Gothic" pitchFamily="82" charset="0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latin typeface="Showcard Gothic" pitchFamily="82" charset="0"/>
              </a:rPr>
              <a:t>Pendekatan</a:t>
            </a:r>
            <a:r>
              <a:rPr lang="en-US" dirty="0" smtClean="0">
                <a:solidFill>
                  <a:srgbClr val="0033CC"/>
                </a:solidFill>
                <a:latin typeface="Showcard Gothic" pitchFamily="82" charset="0"/>
              </a:rPr>
              <a:t> :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EBEDA863-ECD1-4E29-ABD5-EF10D6ADB3C7}" type="slidenum">
              <a:rPr lang="en-US"/>
              <a:pPr/>
              <a:t>7</a:t>
            </a:fld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229600" cy="4525963"/>
          </a:xfrm>
        </p:spPr>
        <p:txBody>
          <a:bodyPr>
            <a:normAutofit/>
          </a:bodyPr>
          <a:lstStyle/>
          <a:p>
            <a:pPr marL="274320" indent="-274320" algn="r" fontAlgn="auto">
              <a:spcBef>
                <a:spcPts val="58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Permasalahan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yang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menarik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&amp;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akan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diteliti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oleh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peneliti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.</a:t>
            </a:r>
          </a:p>
          <a:p>
            <a:pPr marL="274320" indent="-274320" algn="r" fontAlgn="auto">
              <a:spcBef>
                <a:spcPts val="58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Kemampuan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peneliti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dalam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hal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statistik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penyusunan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alat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ukur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, interview,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observasi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pendekatan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personal.</a:t>
            </a:r>
          </a:p>
          <a:p>
            <a:pPr marL="274320" indent="-274320" algn="r" fontAlgn="auto">
              <a:spcBef>
                <a:spcPts val="58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Karakteristik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Rounded MT Bold" pitchFamily="34" charset="0"/>
              </a:rPr>
              <a:t> “audience”.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 sz="3600" u="sng" smtClean="0">
                <a:solidFill>
                  <a:srgbClr val="0033CC"/>
                </a:solidFill>
                <a:latin typeface="Bernard MT Condensed" pitchFamily="18" charset="0"/>
              </a:rPr>
              <a:t>Langkah-langkah Penelitian Kuantitatif :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945BCAD2-7E03-4F97-894E-F934E45B2D6D}" type="slidenum">
              <a:rPr lang="en-US"/>
              <a:pPr/>
              <a:t>8</a:t>
            </a:fld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524000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Mengidentifikasi</a:t>
            </a:r>
            <a:r>
              <a:rPr lang="en-US" dirty="0" smtClean="0">
                <a:latin typeface="Arial" charset="0"/>
                <a:cs typeface="Arial" charset="0"/>
              </a:rPr>
              <a:t> Problem </a:t>
            </a:r>
            <a:r>
              <a:rPr lang="en-US" dirty="0" err="1" smtClean="0">
                <a:latin typeface="Arial" charset="0"/>
                <a:cs typeface="Arial" charset="0"/>
              </a:rPr>
              <a:t>Penelitian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Merumuskan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Permasalahan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Menetapkan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Tujuan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Penelitian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Mereview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Kepustakaan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en-US" dirty="0" err="1" smtClean="0">
                <a:latin typeface="Arial" charset="0"/>
                <a:cs typeface="Arial" charset="0"/>
              </a:rPr>
              <a:t>Landasan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Teori</a:t>
            </a:r>
            <a:r>
              <a:rPr lang="en-US" dirty="0" smtClean="0">
                <a:latin typeface="Arial" charset="0"/>
                <a:cs typeface="Arial" charset="0"/>
              </a:rPr>
              <a:t>).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Merumuskan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Hipotesis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Mengambil</a:t>
            </a:r>
            <a:r>
              <a:rPr lang="en-US" dirty="0" smtClean="0">
                <a:latin typeface="Arial" charset="0"/>
                <a:cs typeface="Arial" charset="0"/>
              </a:rPr>
              <a:t> Data </a:t>
            </a:r>
            <a:r>
              <a:rPr lang="en-US" dirty="0" err="1" smtClean="0">
                <a:latin typeface="Arial" charset="0"/>
                <a:cs typeface="Arial" charset="0"/>
              </a:rPr>
              <a:t>Empirik</a:t>
            </a:r>
            <a:r>
              <a:rPr lang="en-US" dirty="0" smtClean="0">
                <a:latin typeface="Arial" charset="0"/>
                <a:cs typeface="Arial" charset="0"/>
              </a:rPr>
              <a:t>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		</a:t>
            </a:r>
            <a:r>
              <a:rPr lang="en-US" i="1" dirty="0" smtClean="0">
                <a:latin typeface="Arial" charset="0"/>
                <a:cs typeface="Arial" charset="0"/>
              </a:rPr>
              <a:t>- </a:t>
            </a:r>
            <a:r>
              <a:rPr lang="en-US" i="1" dirty="0" err="1" smtClean="0">
                <a:latin typeface="Arial" charset="0"/>
                <a:cs typeface="Arial" charset="0"/>
              </a:rPr>
              <a:t>Mengidentifikasi</a:t>
            </a:r>
            <a:r>
              <a:rPr lang="en-US" i="1" dirty="0" smtClean="0">
                <a:latin typeface="Arial" charset="0"/>
                <a:cs typeface="Arial" charset="0"/>
              </a:rPr>
              <a:t> </a:t>
            </a:r>
            <a:r>
              <a:rPr lang="en-US" i="1" dirty="0" err="1" smtClean="0">
                <a:latin typeface="Arial" charset="0"/>
                <a:cs typeface="Arial" charset="0"/>
              </a:rPr>
              <a:t>Variabel</a:t>
            </a:r>
            <a:endParaRPr lang="en-US" i="1" dirty="0" smtClean="0">
              <a:latin typeface="Arial" charset="0"/>
              <a:cs typeface="Arial" charset="0"/>
            </a:endParaRP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i="1" dirty="0" smtClean="0">
                <a:latin typeface="Arial" charset="0"/>
                <a:cs typeface="Arial" charset="0"/>
              </a:rPr>
              <a:t>		- </a:t>
            </a:r>
            <a:r>
              <a:rPr lang="en-US" i="1" dirty="0" err="1" smtClean="0">
                <a:latin typeface="Arial" charset="0"/>
                <a:cs typeface="Arial" charset="0"/>
              </a:rPr>
              <a:t>Menetapkan</a:t>
            </a:r>
            <a:r>
              <a:rPr lang="en-US" i="1" dirty="0" smtClean="0">
                <a:latin typeface="Arial" charset="0"/>
                <a:cs typeface="Arial" charset="0"/>
              </a:rPr>
              <a:t> </a:t>
            </a:r>
            <a:r>
              <a:rPr lang="en-US" i="1" dirty="0" err="1" smtClean="0">
                <a:latin typeface="Arial" charset="0"/>
                <a:cs typeface="Arial" charset="0"/>
              </a:rPr>
              <a:t>defin</a:t>
            </a:r>
            <a:r>
              <a:rPr lang="id-ID" i="1" dirty="0" smtClean="0">
                <a:latin typeface="Arial" charset="0"/>
                <a:cs typeface="Arial" charset="0"/>
              </a:rPr>
              <a:t>i</a:t>
            </a:r>
            <a:r>
              <a:rPr lang="en-US" i="1" dirty="0" err="1" smtClean="0">
                <a:latin typeface="Arial" charset="0"/>
                <a:cs typeface="Arial" charset="0"/>
              </a:rPr>
              <a:t>si</a:t>
            </a:r>
            <a:r>
              <a:rPr lang="en-US" i="1" dirty="0" smtClean="0">
                <a:latin typeface="Arial" charset="0"/>
                <a:cs typeface="Arial" charset="0"/>
              </a:rPr>
              <a:t> </a:t>
            </a:r>
            <a:r>
              <a:rPr lang="en-US" i="1" dirty="0" err="1" smtClean="0">
                <a:latin typeface="Arial" charset="0"/>
                <a:cs typeface="Arial" charset="0"/>
              </a:rPr>
              <a:t>operasional</a:t>
            </a:r>
            <a:r>
              <a:rPr lang="en-US" i="1" dirty="0" smtClean="0">
                <a:latin typeface="Arial" charset="0"/>
                <a:cs typeface="Arial" charset="0"/>
              </a:rPr>
              <a:t> variable.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i="1" dirty="0" smtClean="0">
                <a:latin typeface="Arial" charset="0"/>
                <a:cs typeface="Arial" charset="0"/>
              </a:rPr>
              <a:t>		- </a:t>
            </a:r>
            <a:r>
              <a:rPr lang="en-US" i="1" dirty="0" err="1" smtClean="0">
                <a:latin typeface="Arial" charset="0"/>
                <a:cs typeface="Arial" charset="0"/>
              </a:rPr>
              <a:t>Menetapkan</a:t>
            </a:r>
            <a:r>
              <a:rPr lang="en-US" i="1" dirty="0" smtClean="0">
                <a:latin typeface="Arial" charset="0"/>
                <a:cs typeface="Arial" charset="0"/>
              </a:rPr>
              <a:t>  </a:t>
            </a:r>
            <a:r>
              <a:rPr lang="en-US" i="1" dirty="0" err="1" smtClean="0">
                <a:latin typeface="Arial" charset="0"/>
                <a:cs typeface="Arial" charset="0"/>
              </a:rPr>
              <a:t>populasi</a:t>
            </a:r>
            <a:r>
              <a:rPr lang="en-US" i="1" dirty="0" smtClean="0">
                <a:latin typeface="Arial" charset="0"/>
                <a:cs typeface="Arial" charset="0"/>
              </a:rPr>
              <a:t> &amp; sampling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i="1" dirty="0" smtClean="0">
                <a:latin typeface="Arial" charset="0"/>
                <a:cs typeface="Arial" charset="0"/>
              </a:rPr>
              <a:t>		- </a:t>
            </a:r>
            <a:r>
              <a:rPr lang="en-US" i="1" dirty="0" err="1" smtClean="0">
                <a:latin typeface="Arial" charset="0"/>
                <a:cs typeface="Arial" charset="0"/>
              </a:rPr>
              <a:t>Menetapkan</a:t>
            </a:r>
            <a:r>
              <a:rPr lang="en-US" i="1" dirty="0" smtClean="0">
                <a:latin typeface="Arial" charset="0"/>
                <a:cs typeface="Arial" charset="0"/>
              </a:rPr>
              <a:t> </a:t>
            </a:r>
            <a:r>
              <a:rPr lang="en-US" i="1" dirty="0" err="1" smtClean="0">
                <a:latin typeface="Arial" charset="0"/>
                <a:cs typeface="Arial" charset="0"/>
              </a:rPr>
              <a:t>alat</a:t>
            </a:r>
            <a:r>
              <a:rPr lang="en-US" i="1" dirty="0" smtClean="0">
                <a:latin typeface="Arial" charset="0"/>
                <a:cs typeface="Arial" charset="0"/>
              </a:rPr>
              <a:t> </a:t>
            </a:r>
            <a:r>
              <a:rPr lang="en-US" i="1" dirty="0" err="1" smtClean="0">
                <a:latin typeface="Arial" charset="0"/>
                <a:cs typeface="Arial" charset="0"/>
              </a:rPr>
              <a:t>ukur</a:t>
            </a:r>
            <a:endParaRPr lang="en-US" i="1" dirty="0" smtClean="0">
              <a:latin typeface="Arial" charset="0"/>
              <a:cs typeface="Arial" charset="0"/>
            </a:endParaRP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i="1" dirty="0" smtClean="0">
                <a:latin typeface="Arial" charset="0"/>
                <a:cs typeface="Arial" charset="0"/>
              </a:rPr>
              <a:t>		- </a:t>
            </a:r>
            <a:r>
              <a:rPr lang="en-US" i="1" dirty="0" err="1" smtClean="0">
                <a:latin typeface="Arial" charset="0"/>
                <a:cs typeface="Arial" charset="0"/>
              </a:rPr>
              <a:t>Menetapkan</a:t>
            </a:r>
            <a:r>
              <a:rPr lang="en-US" i="1" dirty="0" smtClean="0">
                <a:latin typeface="Arial" charset="0"/>
                <a:cs typeface="Arial" charset="0"/>
              </a:rPr>
              <a:t> </a:t>
            </a:r>
            <a:r>
              <a:rPr lang="en-US" i="1" dirty="0" err="1" smtClean="0">
                <a:latin typeface="Arial" charset="0"/>
                <a:cs typeface="Arial" charset="0"/>
              </a:rPr>
              <a:t>ranc</a:t>
            </a:r>
            <a:r>
              <a:rPr lang="en-US" i="1" dirty="0" smtClean="0">
                <a:latin typeface="Arial" charset="0"/>
                <a:cs typeface="Arial" charset="0"/>
              </a:rPr>
              <a:t>. </a:t>
            </a:r>
            <a:r>
              <a:rPr lang="en-US" i="1" dirty="0" err="1" smtClean="0">
                <a:latin typeface="Arial" charset="0"/>
                <a:cs typeface="Arial" charset="0"/>
              </a:rPr>
              <a:t>Analisis</a:t>
            </a:r>
            <a:r>
              <a:rPr lang="en-US" i="1" dirty="0" smtClean="0">
                <a:latin typeface="Arial" charset="0"/>
                <a:cs typeface="Arial" charset="0"/>
              </a:rPr>
              <a:t> data.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Melakukan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analisis</a:t>
            </a:r>
            <a:r>
              <a:rPr lang="en-US" dirty="0" smtClean="0">
                <a:latin typeface="Arial" charset="0"/>
                <a:cs typeface="Arial" charset="0"/>
              </a:rPr>
              <a:t> &amp; </a:t>
            </a:r>
            <a:r>
              <a:rPr lang="en-US" dirty="0" err="1" smtClean="0">
                <a:latin typeface="Arial" charset="0"/>
                <a:cs typeface="Arial" charset="0"/>
              </a:rPr>
              <a:t>Interpretasi</a:t>
            </a:r>
            <a:r>
              <a:rPr lang="en-US" dirty="0" smtClean="0">
                <a:latin typeface="Arial" charset="0"/>
                <a:cs typeface="Arial" charset="0"/>
              </a:rPr>
              <a:t> data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Kesimpulan</a:t>
            </a:r>
            <a:r>
              <a:rPr lang="en-US" dirty="0" smtClean="0">
                <a:latin typeface="Arial" charset="0"/>
                <a:cs typeface="Arial" charset="0"/>
              </a:rPr>
              <a:t> &amp; saran </a:t>
            </a:r>
            <a:r>
              <a:rPr lang="en-US" dirty="0" err="1" smtClean="0">
                <a:latin typeface="Arial" charset="0"/>
                <a:cs typeface="Arial" charset="0"/>
              </a:rPr>
              <a:t>penelitian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FF00"/>
                </a:solidFill>
                <a:latin typeface="Cooper Black" pitchFamily="18" charset="0"/>
              </a:rPr>
              <a:t>Alur</a:t>
            </a:r>
            <a:r>
              <a:rPr lang="en-US" dirty="0" smtClean="0">
                <a:solidFill>
                  <a:srgbClr val="FFFF00"/>
                </a:solidFill>
                <a:latin typeface="Cooper Black" pitchFamily="18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ooper Black" pitchFamily="18" charset="0"/>
              </a:rPr>
              <a:t>Berpikir</a:t>
            </a:r>
            <a:r>
              <a:rPr lang="en-US" dirty="0" smtClean="0">
                <a:solidFill>
                  <a:srgbClr val="FFFF00"/>
                </a:solidFill>
                <a:latin typeface="Cooper Black" pitchFamily="18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Cooper Black" pitchFamily="18" charset="0"/>
              </a:rPr>
              <a:t>Penelitian</a:t>
            </a:r>
            <a:r>
              <a:rPr lang="en-US" dirty="0" smtClean="0">
                <a:solidFill>
                  <a:srgbClr val="FFFF00"/>
                </a:solidFill>
                <a:latin typeface="Cooper Black" pitchFamily="18" charset="0"/>
              </a:rPr>
              <a:t> </a:t>
            </a:r>
            <a:r>
              <a:rPr lang="id-ID" dirty="0" smtClean="0">
                <a:solidFill>
                  <a:srgbClr val="FFFF00"/>
                </a:solidFill>
                <a:latin typeface="Cooper Black" pitchFamily="18" charset="0"/>
              </a:rPr>
              <a:t>Kuantitatif</a:t>
            </a:r>
            <a:endParaRPr lang="en-US" dirty="0" smtClean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5D29B1C-7CF9-4024-AE1D-171FEF21A289}" type="slidenum">
              <a:rPr lang="en-US"/>
              <a:pPr/>
              <a:t>9</a:t>
            </a:fld>
            <a:endParaRPr lang="en-US"/>
          </a:p>
        </p:txBody>
      </p:sp>
      <p:sp>
        <p:nvSpPr>
          <p:cNvPr id="24580" name="Oval 38"/>
          <p:cNvSpPr>
            <a:spLocks noChangeArrowheads="1"/>
          </p:cNvSpPr>
          <p:nvPr/>
        </p:nvSpPr>
        <p:spPr bwMode="auto">
          <a:xfrm>
            <a:off x="7315200" y="1828800"/>
            <a:ext cx="1600200" cy="685800"/>
          </a:xfrm>
          <a:prstGeom prst="ellipse">
            <a:avLst/>
          </a:prstGeom>
          <a:solidFill>
            <a:srgbClr val="7030A0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>
              <a:latin typeface="Perpetua" pitchFamily="18" charset="0"/>
            </a:endParaRPr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228600" y="1295400"/>
            <a:ext cx="8686800" cy="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5"/>
          <p:cNvSpPr>
            <a:spLocks noChangeShapeType="1"/>
          </p:cNvSpPr>
          <p:nvPr/>
        </p:nvSpPr>
        <p:spPr bwMode="auto">
          <a:xfrm>
            <a:off x="1600200" y="1143000"/>
            <a:ext cx="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Line 6"/>
          <p:cNvSpPr>
            <a:spLocks noChangeShapeType="1"/>
          </p:cNvSpPr>
          <p:nvPr/>
        </p:nvSpPr>
        <p:spPr bwMode="auto">
          <a:xfrm>
            <a:off x="3505200" y="1143000"/>
            <a:ext cx="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Line 7"/>
          <p:cNvSpPr>
            <a:spLocks noChangeShapeType="1"/>
          </p:cNvSpPr>
          <p:nvPr/>
        </p:nvSpPr>
        <p:spPr bwMode="auto">
          <a:xfrm>
            <a:off x="5562600" y="1143000"/>
            <a:ext cx="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8"/>
          <p:cNvSpPr>
            <a:spLocks noChangeShapeType="1"/>
          </p:cNvSpPr>
          <p:nvPr/>
        </p:nvSpPr>
        <p:spPr bwMode="auto">
          <a:xfrm>
            <a:off x="7162800" y="1143000"/>
            <a:ext cx="0" cy="3048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9"/>
          <p:cNvSpPr>
            <a:spLocks noChangeShapeType="1"/>
          </p:cNvSpPr>
          <p:nvPr/>
        </p:nvSpPr>
        <p:spPr bwMode="auto">
          <a:xfrm>
            <a:off x="838200" y="1295400"/>
            <a:ext cx="0" cy="7620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457200" y="1981200"/>
            <a:ext cx="868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Bookman Old Style" pitchFamily="18" charset="0"/>
              </a:rPr>
              <a:t>Fakta</a:t>
            </a:r>
          </a:p>
        </p:txBody>
      </p:sp>
      <p:sp>
        <p:nvSpPr>
          <p:cNvPr id="24588" name="Line 11"/>
          <p:cNvSpPr>
            <a:spLocks noChangeShapeType="1"/>
          </p:cNvSpPr>
          <p:nvPr/>
        </p:nvSpPr>
        <p:spPr bwMode="auto">
          <a:xfrm>
            <a:off x="838200" y="2438400"/>
            <a:ext cx="0" cy="6096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28600" y="304800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" pitchFamily="18" charset="0"/>
              </a:rPr>
              <a:t>Permasalahan</a:t>
            </a:r>
          </a:p>
        </p:txBody>
      </p:sp>
      <p:sp>
        <p:nvSpPr>
          <p:cNvPr id="24590" name="Line 13"/>
          <p:cNvSpPr>
            <a:spLocks noChangeShapeType="1"/>
          </p:cNvSpPr>
          <p:nvPr/>
        </p:nvSpPr>
        <p:spPr bwMode="auto">
          <a:xfrm>
            <a:off x="838200" y="3505200"/>
            <a:ext cx="0" cy="6858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304800" y="4419600"/>
            <a:ext cx="1752600" cy="64135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>
                <a:solidFill>
                  <a:srgbClr val="FFFF00"/>
                </a:solidFill>
                <a:latin typeface="Century" pitchFamily="18" charset="0"/>
              </a:rPr>
              <a:t>Pertanyaan</a:t>
            </a:r>
            <a:r>
              <a:rPr lang="en-US" b="1" dirty="0">
                <a:solidFill>
                  <a:srgbClr val="FFFF00"/>
                </a:solidFill>
                <a:latin typeface="Century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Century" pitchFamily="18" charset="0"/>
              </a:rPr>
              <a:t>Penelitian</a:t>
            </a:r>
            <a:endParaRPr lang="en-US" b="1" dirty="0">
              <a:solidFill>
                <a:srgbClr val="FFFF00"/>
              </a:solidFill>
              <a:latin typeface="Century" pitchFamily="18" charset="0"/>
            </a:endParaRP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828800" y="3505200"/>
            <a:ext cx="1219200" cy="366713"/>
          </a:xfrm>
          <a:prstGeom prst="rect">
            <a:avLst/>
          </a:prstGeom>
          <a:solidFill>
            <a:srgbClr val="7030A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Century" pitchFamily="18" charset="0"/>
              </a:rPr>
              <a:t>Hipotesis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1981200" y="1981200"/>
            <a:ext cx="1463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entury" pitchFamily="18" charset="0"/>
              </a:rPr>
              <a:t>Jawaban Teoritis</a:t>
            </a:r>
          </a:p>
        </p:txBody>
      </p:sp>
      <p:sp>
        <p:nvSpPr>
          <p:cNvPr id="24594" name="Line 17"/>
          <p:cNvSpPr>
            <a:spLocks noChangeShapeType="1"/>
          </p:cNvSpPr>
          <p:nvPr/>
        </p:nvSpPr>
        <p:spPr bwMode="auto">
          <a:xfrm>
            <a:off x="2438400" y="1295400"/>
            <a:ext cx="0" cy="7620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95" name="Line 18"/>
          <p:cNvSpPr>
            <a:spLocks noChangeShapeType="1"/>
          </p:cNvSpPr>
          <p:nvPr/>
        </p:nvSpPr>
        <p:spPr bwMode="auto">
          <a:xfrm>
            <a:off x="2438400" y="2667000"/>
            <a:ext cx="0" cy="6096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3962400" y="1905000"/>
            <a:ext cx="1463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entury" pitchFamily="18" charset="0"/>
              </a:rPr>
              <a:t>Diuji scr empirik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4419600" y="2590800"/>
            <a:ext cx="0" cy="7620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3810000" y="4803775"/>
            <a:ext cx="2366963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FranklinGotTDemCon" pitchFamily="34" charset="0"/>
              </a:rPr>
              <a:t>Metodologi :</a:t>
            </a:r>
          </a:p>
          <a:p>
            <a:pPr>
              <a:buFontTx/>
              <a:buChar char="•"/>
            </a:pPr>
            <a:r>
              <a:rPr lang="en-US" b="1">
                <a:latin typeface="Calisto MT" pitchFamily="18" charset="0"/>
              </a:rPr>
              <a:t>Variable</a:t>
            </a:r>
          </a:p>
          <a:p>
            <a:pPr>
              <a:buFontTx/>
              <a:buChar char="•"/>
            </a:pPr>
            <a:r>
              <a:rPr lang="en-US" b="1">
                <a:latin typeface="Calisto MT" pitchFamily="18" charset="0"/>
              </a:rPr>
              <a:t>Definisi Operasional</a:t>
            </a:r>
          </a:p>
          <a:p>
            <a:pPr>
              <a:buFontTx/>
              <a:buChar char="•"/>
            </a:pPr>
            <a:r>
              <a:rPr lang="en-US" b="1">
                <a:latin typeface="Calisto MT" pitchFamily="18" charset="0"/>
              </a:rPr>
              <a:t>Populasi &amp; Sampling</a:t>
            </a:r>
          </a:p>
          <a:p>
            <a:pPr>
              <a:buFontTx/>
              <a:buChar char="•"/>
            </a:pPr>
            <a:r>
              <a:rPr lang="en-US" b="1">
                <a:latin typeface="Calisto MT" pitchFamily="18" charset="0"/>
              </a:rPr>
              <a:t>Alat Ukur</a:t>
            </a:r>
          </a:p>
          <a:p>
            <a:pPr>
              <a:buFontTx/>
              <a:buChar char="•"/>
            </a:pPr>
            <a:r>
              <a:rPr lang="en-US" b="1">
                <a:latin typeface="Calisto MT" pitchFamily="18" charset="0"/>
              </a:rPr>
              <a:t>Rancangan Analisis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4419600" y="1295400"/>
            <a:ext cx="0" cy="6096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533400" y="914400"/>
            <a:ext cx="1143000" cy="0"/>
          </a:xfrm>
          <a:prstGeom prst="line">
            <a:avLst/>
          </a:prstGeom>
          <a:noFill/>
          <a:ln w="38100" cap="rnd" cmpd="dbl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2362200" y="914400"/>
            <a:ext cx="1295400" cy="0"/>
          </a:xfrm>
          <a:prstGeom prst="line">
            <a:avLst/>
          </a:prstGeom>
          <a:noFill/>
          <a:ln w="38100" cap="rnd" cmpd="dbl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4648200" y="914400"/>
            <a:ext cx="1371600" cy="0"/>
          </a:xfrm>
          <a:prstGeom prst="line">
            <a:avLst/>
          </a:prstGeom>
          <a:noFill/>
          <a:ln w="38100" cap="rnd" cmpd="dbl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5943600" y="1879600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" pitchFamily="18" charset="0"/>
              </a:rPr>
              <a:t>Data</a:t>
            </a:r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3810000" y="3505200"/>
            <a:ext cx="1539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entury" pitchFamily="18" charset="0"/>
              </a:rPr>
              <a:t>Ambil Data Empirik</a:t>
            </a:r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>
            <a:off x="4419600" y="4191000"/>
            <a:ext cx="0" cy="6858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5775325" y="3233738"/>
            <a:ext cx="1042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" pitchFamily="18" charset="0"/>
              </a:rPr>
              <a:t>Analisis</a:t>
            </a:r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>
            <a:off x="6248400" y="1295400"/>
            <a:ext cx="0" cy="5334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>
            <a:off x="6248400" y="2286000"/>
            <a:ext cx="0" cy="9144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7391400" y="1981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Century" pitchFamily="18" charset="0"/>
              </a:rPr>
              <a:t>Kesimpulan</a:t>
            </a:r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7696200" y="3200400"/>
            <a:ext cx="823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" pitchFamily="18" charset="0"/>
              </a:rPr>
              <a:t>Saran</a:t>
            </a:r>
          </a:p>
        </p:txBody>
      </p:sp>
      <p:sp>
        <p:nvSpPr>
          <p:cNvPr id="24611" name="Line 36"/>
          <p:cNvSpPr>
            <a:spLocks noChangeShapeType="1"/>
          </p:cNvSpPr>
          <p:nvPr/>
        </p:nvSpPr>
        <p:spPr bwMode="auto">
          <a:xfrm>
            <a:off x="8077200" y="1295400"/>
            <a:ext cx="0" cy="5334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12" name="Line 37"/>
          <p:cNvSpPr>
            <a:spLocks noChangeShapeType="1"/>
          </p:cNvSpPr>
          <p:nvPr/>
        </p:nvSpPr>
        <p:spPr bwMode="auto">
          <a:xfrm>
            <a:off x="8077200" y="2514600"/>
            <a:ext cx="0" cy="6096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9" name="Line 39"/>
          <p:cNvSpPr>
            <a:spLocks noChangeShapeType="1"/>
          </p:cNvSpPr>
          <p:nvPr/>
        </p:nvSpPr>
        <p:spPr bwMode="auto">
          <a:xfrm flipV="1">
            <a:off x="3048000" y="2209800"/>
            <a:ext cx="4191000" cy="1371600"/>
          </a:xfrm>
          <a:prstGeom prst="line">
            <a:avLst/>
          </a:prstGeom>
          <a:noFill/>
          <a:ln w="38100">
            <a:solidFill>
              <a:srgbClr val="0033CC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00" name="Line 40"/>
          <p:cNvSpPr>
            <a:spLocks noChangeShapeType="1"/>
          </p:cNvSpPr>
          <p:nvPr/>
        </p:nvSpPr>
        <p:spPr bwMode="auto">
          <a:xfrm flipV="1">
            <a:off x="990600" y="3962400"/>
            <a:ext cx="9144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615" name="Line 41"/>
          <p:cNvSpPr>
            <a:spLocks noChangeShapeType="1"/>
          </p:cNvSpPr>
          <p:nvPr/>
        </p:nvSpPr>
        <p:spPr bwMode="auto">
          <a:xfrm>
            <a:off x="6629400" y="914400"/>
            <a:ext cx="1371600" cy="0"/>
          </a:xfrm>
          <a:prstGeom prst="line">
            <a:avLst/>
          </a:prstGeom>
          <a:noFill/>
          <a:ln w="38100" cap="rnd" cmpd="dbl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/>
      <p:bldP spid="40974" grpId="0" animBg="1"/>
      <p:bldP spid="40976" grpId="0"/>
      <p:bldP spid="40980" grpId="0"/>
      <p:bldP spid="40982" grpId="0"/>
      <p:bldP spid="40988" grpId="0"/>
      <p:bldP spid="40989" grpId="0"/>
      <p:bldP spid="40991" grpId="0"/>
      <p:bldP spid="40999" grpId="0" animBg="1"/>
      <p:bldP spid="4100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308</Words>
  <Application>Microsoft Office PowerPoint</Application>
  <PresentationFormat>On-screen Show (4:3)</PresentationFormat>
  <Paragraphs>84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PENDEKATAN PENELITIAN</vt:lpstr>
      <vt:lpstr>Dua PENDEKATAN dalam psikologi:</vt:lpstr>
      <vt:lpstr>Pola Berpikir Kuantitatif :</vt:lpstr>
      <vt:lpstr>Pendekatan Kuantitatif-Kualitatif :</vt:lpstr>
      <vt:lpstr>Pendekatan Kuantitatif:</vt:lpstr>
      <vt:lpstr>Pendekatan Kualitatif :</vt:lpstr>
      <vt:lpstr>Memilih Pendekatan :</vt:lpstr>
      <vt:lpstr>Langkah-langkah Penelitian Kuantitatif :</vt:lpstr>
      <vt:lpstr>Alur Berpikir Penelitian Kuantitatif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PENDEKATAN PENELITIAN</dc:title>
  <dc:creator/>
  <cp:lastModifiedBy>wq</cp:lastModifiedBy>
  <cp:revision>1</cp:revision>
  <dcterms:created xsi:type="dcterms:W3CDTF">2006-08-16T00:00:00Z</dcterms:created>
  <dcterms:modified xsi:type="dcterms:W3CDTF">2011-03-27T11:53:53Z</dcterms:modified>
</cp:coreProperties>
</file>