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5" r:id="rId6"/>
    <p:sldId id="266" r:id="rId7"/>
    <p:sldId id="267" r:id="rId8"/>
    <p:sldId id="268" r:id="rId9"/>
    <p:sldId id="269" r:id="rId10"/>
    <p:sldId id="272" r:id="rId11"/>
    <p:sldId id="270" r:id="rId12"/>
    <p:sldId id="271" r:id="rId13"/>
    <p:sldId id="273" r:id="rId14"/>
    <p:sldId id="275" r:id="rId15"/>
    <p:sldId id="276" r:id="rId16"/>
    <p:sldId id="277" r:id="rId17"/>
    <p:sldId id="279" r:id="rId18"/>
    <p:sldId id="278" r:id="rId19"/>
    <p:sldId id="283" r:id="rId20"/>
    <p:sldId id="284" r:id="rId21"/>
    <p:sldId id="260" r:id="rId22"/>
    <p:sldId id="280" r:id="rId23"/>
    <p:sldId id="281" r:id="rId24"/>
    <p:sldId id="282" r:id="rId25"/>
    <p:sldId id="285" r:id="rId2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46B83C7-3087-4F81-9381-1B6D09883A75}" type="datetimeFigureOut">
              <a:rPr lang="id-ID" smtClean="0"/>
              <a:pPr/>
              <a:t>01/11/2010</a:t>
            </a:fld>
            <a:endParaRPr lang="id-ID"/>
          </a:p>
        </p:txBody>
      </p:sp>
      <p:sp>
        <p:nvSpPr>
          <p:cNvPr id="17" name="Footer Placeholder 16"/>
          <p:cNvSpPr>
            <a:spLocks noGrp="1"/>
          </p:cNvSpPr>
          <p:nvPr>
            <p:ph type="ftr" sz="quarter" idx="11"/>
          </p:nvPr>
        </p:nvSpPr>
        <p:spPr/>
        <p:txBody>
          <a:bodyPr/>
          <a:lstStyle/>
          <a:p>
            <a:endParaRPr lang="id-ID"/>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6F69ED5-6090-40D3-AF8D-F8FDD3C5816C}" type="slidenum">
              <a:rPr lang="id-ID" smtClean="0"/>
              <a:pPr/>
              <a:t>‹#›</a:t>
            </a:fld>
            <a:endParaRPr lang="id-ID"/>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6B83C7-3087-4F81-9381-1B6D09883A75}" type="datetimeFigureOut">
              <a:rPr lang="id-ID" smtClean="0"/>
              <a:pPr/>
              <a:t>01/11/2010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6F69ED5-6090-40D3-AF8D-F8FDD3C5816C}"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6B83C7-3087-4F81-9381-1B6D09883A75}" type="datetimeFigureOut">
              <a:rPr lang="id-ID" smtClean="0"/>
              <a:pPr/>
              <a:t>01/11/2010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6F69ED5-6090-40D3-AF8D-F8FDD3C5816C}"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46B83C7-3087-4F81-9381-1B6D09883A75}" type="datetimeFigureOut">
              <a:rPr lang="id-ID" smtClean="0"/>
              <a:pPr/>
              <a:t>01/11/2010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6F69ED5-6090-40D3-AF8D-F8FDD3C5816C}" type="slidenum">
              <a:rPr lang="id-ID" smtClean="0"/>
              <a:pPr/>
              <a:t>‹#›</a:t>
            </a:fld>
            <a:endParaRPr lang="id-ID"/>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46B83C7-3087-4F81-9381-1B6D09883A75}" type="datetimeFigureOut">
              <a:rPr lang="id-ID" smtClean="0"/>
              <a:pPr/>
              <a:t>01/11/2010</a:t>
            </a:fld>
            <a:endParaRPr lang="id-ID"/>
          </a:p>
        </p:txBody>
      </p:sp>
      <p:sp>
        <p:nvSpPr>
          <p:cNvPr id="5" name="Footer Placeholder 4"/>
          <p:cNvSpPr>
            <a:spLocks noGrp="1"/>
          </p:cNvSpPr>
          <p:nvPr>
            <p:ph type="ftr" sz="quarter" idx="11"/>
          </p:nvPr>
        </p:nvSpPr>
        <p:spPr>
          <a:xfrm>
            <a:off x="800100" y="6172200"/>
            <a:ext cx="4000500" cy="457200"/>
          </a:xfrm>
        </p:spPr>
        <p:txBody>
          <a:bodyPr/>
          <a:lstStyle/>
          <a:p>
            <a:endParaRPr lang="id-ID"/>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6F69ED5-6090-40D3-AF8D-F8FDD3C5816C}"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46B83C7-3087-4F81-9381-1B6D09883A75}" type="datetimeFigureOut">
              <a:rPr lang="id-ID" smtClean="0"/>
              <a:pPr/>
              <a:t>01/11/2010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6F69ED5-6090-40D3-AF8D-F8FDD3C5816C}" type="slidenum">
              <a:rPr lang="id-ID" smtClean="0"/>
              <a:pPr/>
              <a:t>‹#›</a:t>
            </a:fld>
            <a:endParaRPr lang="id-ID"/>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46B83C7-3087-4F81-9381-1B6D09883A75}" type="datetimeFigureOut">
              <a:rPr lang="id-ID" smtClean="0"/>
              <a:pPr/>
              <a:t>01/11/2010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6F69ED5-6090-40D3-AF8D-F8FDD3C5816C}" type="slidenum">
              <a:rPr lang="id-ID" smtClean="0"/>
              <a:pPr/>
              <a:t>‹#›</a:t>
            </a:fld>
            <a:endParaRPr lang="id-ID"/>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46B83C7-3087-4F81-9381-1B6D09883A75}" type="datetimeFigureOut">
              <a:rPr lang="id-ID" smtClean="0"/>
              <a:pPr/>
              <a:t>01/11/2010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6F69ED5-6090-40D3-AF8D-F8FDD3C5816C}"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6B83C7-3087-4F81-9381-1B6D09883A75}" type="datetimeFigureOut">
              <a:rPr lang="id-ID" smtClean="0"/>
              <a:pPr/>
              <a:t>01/11/2010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6F69ED5-6090-40D3-AF8D-F8FDD3C5816C}"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6B83C7-3087-4F81-9381-1B6D09883A75}" type="datetimeFigureOut">
              <a:rPr lang="id-ID" smtClean="0"/>
              <a:pPr/>
              <a:t>01/11/2010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6F69ED5-6090-40D3-AF8D-F8FDD3C5816C}" type="slidenum">
              <a:rPr lang="id-ID" smtClean="0"/>
              <a:pPr/>
              <a:t>‹#›</a:t>
            </a:fld>
            <a:endParaRPr lang="id-ID"/>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6B83C7-3087-4F81-9381-1B6D09883A75}" type="datetimeFigureOut">
              <a:rPr lang="id-ID" smtClean="0"/>
              <a:pPr/>
              <a:t>01/11/2010</a:t>
            </a:fld>
            <a:endParaRPr lang="id-ID"/>
          </a:p>
        </p:txBody>
      </p:sp>
      <p:sp>
        <p:nvSpPr>
          <p:cNvPr id="6" name="Footer Placeholder 5"/>
          <p:cNvSpPr>
            <a:spLocks noGrp="1"/>
          </p:cNvSpPr>
          <p:nvPr>
            <p:ph type="ftr" sz="quarter" idx="11"/>
          </p:nvPr>
        </p:nvSpPr>
        <p:spPr>
          <a:xfrm>
            <a:off x="914400" y="6172200"/>
            <a:ext cx="3886200" cy="457200"/>
          </a:xfrm>
        </p:spPr>
        <p:txBody>
          <a:bodyPr/>
          <a:lstStyle/>
          <a:p>
            <a:endParaRPr lang="id-ID"/>
          </a:p>
        </p:txBody>
      </p:sp>
      <p:sp>
        <p:nvSpPr>
          <p:cNvPr id="7" name="Slide Number Placeholder 6"/>
          <p:cNvSpPr>
            <a:spLocks noGrp="1"/>
          </p:cNvSpPr>
          <p:nvPr>
            <p:ph type="sldNum" sz="quarter" idx="12"/>
          </p:nvPr>
        </p:nvSpPr>
        <p:spPr>
          <a:xfrm>
            <a:off x="146304" y="6208776"/>
            <a:ext cx="457200" cy="457200"/>
          </a:xfrm>
        </p:spPr>
        <p:txBody>
          <a:bodyPr/>
          <a:lstStyle/>
          <a:p>
            <a:fld id="{A6F69ED5-6090-40D3-AF8D-F8FDD3C5816C}" type="slidenum">
              <a:rPr lang="id-ID" smtClean="0"/>
              <a:pPr/>
              <a:t>‹#›</a:t>
            </a:fld>
            <a:endParaRPr lang="id-ID"/>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46B83C7-3087-4F81-9381-1B6D09883A75}" type="datetimeFigureOut">
              <a:rPr lang="id-ID" smtClean="0"/>
              <a:pPr/>
              <a:t>01/11/2010</a:t>
            </a:fld>
            <a:endParaRPr lang="id-ID"/>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id-ID"/>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6F69ED5-6090-40D3-AF8D-F8FDD3C5816C}"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n.wikipedia.org/wiki/CMYK_color_mode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Printed_circuit_board" TargetMode="External"/><Relationship Id="rId2" Type="http://schemas.openxmlformats.org/officeDocument/2006/relationships/hyperlink" Target="http://en.wikipedia.org/wiki/Printed_electronics" TargetMode="External"/><Relationship Id="rId1" Type="http://schemas.openxmlformats.org/officeDocument/2006/relationships/slideLayout" Target="../slideLayouts/slideLayout2.xml"/><Relationship Id="rId6" Type="http://schemas.openxmlformats.org/officeDocument/2006/relationships/hyperlink" Target="http://en.wikipedia.org/wiki/Medical_devices" TargetMode="External"/><Relationship Id="rId5" Type="http://schemas.openxmlformats.org/officeDocument/2006/relationships/hyperlink" Target="http://en.wikipedia.org/wiki/Balloon" TargetMode="External"/><Relationship Id="rId4" Type="http://schemas.openxmlformats.org/officeDocument/2006/relationships/hyperlink" Target="http://en.wikipedia.org/wiki/Thick_film_technology"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id.wikipedia.org/wiki/Litograf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id.wikipedia.org/wiki/Tint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8.xml.rels><?xml version="1.0" encoding="UTF-8" standalone="yes"?>
<Relationships xmlns="http://schemas.openxmlformats.org/package/2006/relationships"><Relationship Id="rId3" Type="http://schemas.openxmlformats.org/officeDocument/2006/relationships/hyperlink" Target="http://www.businessdictionary.com/definition/carton.html" TargetMode="External"/><Relationship Id="rId2" Type="http://schemas.openxmlformats.org/officeDocument/2006/relationships/hyperlink" Target="http://www.businessdictionary.com/definition/label.html" TargetMode="External"/><Relationship Id="rId1" Type="http://schemas.openxmlformats.org/officeDocument/2006/relationships/slideLayout" Target="../slideLayouts/slideLayout2.xml"/><Relationship Id="rId5" Type="http://schemas.openxmlformats.org/officeDocument/2006/relationships/hyperlink" Target="http://www.businessdictionary.com/definition/color.html" TargetMode="External"/><Relationship Id="rId4" Type="http://schemas.openxmlformats.org/officeDocument/2006/relationships/hyperlink" Target="http://www.businessdictionary.com/definition/flexible-packaging.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wiki/Plastiso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id-ID" dirty="0" smtClean="0"/>
              <a:t>Reprografika </a:t>
            </a:r>
          </a:p>
          <a:p>
            <a:r>
              <a:rPr lang="id-ID" dirty="0" smtClean="0"/>
              <a:t>Dkv216</a:t>
            </a:r>
          </a:p>
          <a:p>
            <a:endParaRPr lang="id-ID" dirty="0" smtClean="0"/>
          </a:p>
          <a:p>
            <a:endParaRPr lang="id-ID" dirty="0"/>
          </a:p>
        </p:txBody>
      </p:sp>
      <p:sp>
        <p:nvSpPr>
          <p:cNvPr id="2" name="Title 1"/>
          <p:cNvSpPr>
            <a:spLocks noGrp="1"/>
          </p:cNvSpPr>
          <p:nvPr>
            <p:ph type="ctrTitle"/>
          </p:nvPr>
        </p:nvSpPr>
        <p:spPr/>
        <p:txBody>
          <a:bodyPr/>
          <a:lstStyle/>
          <a:p>
            <a:r>
              <a:rPr lang="id-ID" dirty="0" smtClean="0"/>
              <a:t>Macam-macam Teknik Cetak</a:t>
            </a:r>
            <a:br>
              <a:rPr lang="id-ID" dirty="0" smtClean="0"/>
            </a:b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fontScale="92500" lnSpcReduction="20000"/>
          </a:bodyPr>
          <a:lstStyle/>
          <a:p>
            <a:r>
              <a:rPr lang="id-ID" b="1" i="1" dirty="0" smtClean="0"/>
              <a:t>Discharge </a:t>
            </a:r>
            <a:r>
              <a:rPr lang="id-ID" b="1" i="1" dirty="0" smtClean="0"/>
              <a:t>tinta </a:t>
            </a:r>
            <a:r>
              <a:rPr lang="id-ID" dirty="0" smtClean="0"/>
              <a:t>digunakan </a:t>
            </a:r>
            <a:r>
              <a:rPr lang="id-ID" dirty="0" smtClean="0"/>
              <a:t>untuk mencetak warna lebih ringan pada kain latar belakang gelap, mereka bekerja dengan menghapus pewarna pada pakaian - ini berarti mereka meninggalkan tekstur yang jauh lebih lembut. Mereka kurang grafis di alam daripada tinta plastisol, dan warna yang tepat sulit untuk mengendalikan, tapi khususnya baik untuk tertekan cetakan dan underbasing pada pakaian gelap yang akan dicetak dengan tambahan lapisan plastisol</a:t>
            </a:r>
            <a:r>
              <a:rPr lang="id-ID" dirty="0" smtClean="0"/>
              <a:t>.</a:t>
            </a:r>
          </a:p>
          <a:p>
            <a:endParaRPr lang="id-ID" dirty="0" smtClean="0"/>
          </a:p>
          <a:p>
            <a:r>
              <a:rPr lang="id-ID" b="1" i="1" dirty="0" smtClean="0"/>
              <a:t>Flocking </a:t>
            </a:r>
            <a:r>
              <a:rPr lang="id-ID" dirty="0" smtClean="0"/>
              <a:t> terdiri </a:t>
            </a:r>
            <a:r>
              <a:rPr lang="id-ID" dirty="0" smtClean="0"/>
              <a:t>dari lem dicetak ke bahan (atau efek khusus lainnya) kain dan kemudian foil atau domba diterapkan untuk menyelesaikan cermin atau sentuhan beludru.</a:t>
            </a:r>
          </a:p>
          <a:p>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fontScale="92500" lnSpcReduction="20000"/>
          </a:bodyPr>
          <a:lstStyle/>
          <a:p>
            <a:r>
              <a:rPr lang="id-ID" dirty="0" smtClean="0"/>
              <a:t>Glitter / Shimmerserpih metalik tersuspensi di dasar tinta untuk menciptakan efek berkilau. Biasanya tersedia dalam emas atau perak tetapi dapat dicampur untuk membuat warna yang </a:t>
            </a:r>
            <a:r>
              <a:rPr lang="id-ID" dirty="0" smtClean="0"/>
              <a:t>paling.</a:t>
            </a:r>
          </a:p>
          <a:p>
            <a:r>
              <a:rPr lang="id-ID" dirty="0" smtClean="0"/>
              <a:t>Metalik partikel </a:t>
            </a:r>
            <a:r>
              <a:rPr lang="id-ID" dirty="0" smtClean="0"/>
              <a:t>mirip dengan glitter, tetapi lebih kecil ditangguhkan dalam tinta. lem adalah dicetak di atas kain, serat kemudian nano diterapkan di atasnya</a:t>
            </a:r>
            <a:r>
              <a:rPr lang="id-ID" dirty="0" smtClean="0"/>
              <a:t>.</a:t>
            </a:r>
          </a:p>
          <a:p>
            <a:r>
              <a:rPr lang="id-ID" b="1" i="1" dirty="0" smtClean="0"/>
              <a:t>(</a:t>
            </a:r>
            <a:r>
              <a:rPr lang="id-ID" b="1" i="1" dirty="0" smtClean="0"/>
              <a:t>puff)aditif </a:t>
            </a:r>
            <a:r>
              <a:rPr lang="id-ID" dirty="0" smtClean="0"/>
              <a:t>untuk tinta plastisol yang meningkatkan cetaklah pakaian, menciptakan 3D rasakan</a:t>
            </a:r>
            <a:r>
              <a:rPr lang="id-ID" dirty="0" smtClean="0"/>
              <a:t>.</a:t>
            </a:r>
          </a:p>
          <a:p>
            <a:r>
              <a:rPr lang="id-ID" b="1" i="1" dirty="0" smtClean="0"/>
              <a:t>Kaviar manik-manik </a:t>
            </a:r>
            <a:r>
              <a:rPr lang="id-ID" dirty="0" smtClean="0"/>
              <a:t>lem dicetak dalam bentuk desain, yang manik-manik plastik kecil ini kemudian diterapkan - bekerja baik dengan daerah blok solid menciptakan permukaan sentuhan menarik</a:t>
            </a:r>
            <a:r>
              <a:rPr lang="id-ID"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285728"/>
            <a:ext cx="7772400" cy="6286544"/>
          </a:xfrm>
        </p:spPr>
        <p:txBody>
          <a:bodyPr>
            <a:normAutofit fontScale="85000" lnSpcReduction="20000"/>
          </a:bodyPr>
          <a:lstStyle/>
          <a:p>
            <a:r>
              <a:rPr lang="id-ID" dirty="0" smtClean="0"/>
              <a:t>Empat warna proses atau </a:t>
            </a:r>
            <a:r>
              <a:rPr lang="id-ID" dirty="0" smtClean="0">
                <a:hlinkClick r:id="rId2" tooltip="CMYK color model"/>
              </a:rPr>
              <a:t>model warna CMYK</a:t>
            </a:r>
            <a:r>
              <a:rPr lang="id-ID" dirty="0" smtClean="0"/>
              <a:t>karya seni yang diciptakan dan kemudian dipisahkan ke dalam empat warna (CMYK), yang mengkombinasikan untuk menciptakan spektrum penuh warna yang dibutuhkan untuk cetakan foto. Ini berarti sejumlah besar warna dapat disimulasikan dengan menggunakan hanya 4 layar, mengurangi biaya, waktu, dan set-up. Tinta diminta untuk berbaur dan lebih transparan, artinya kompromi dengan semangat warna</a:t>
            </a:r>
            <a:r>
              <a:rPr lang="id-ID" dirty="0" smtClean="0"/>
              <a:t>.</a:t>
            </a:r>
          </a:p>
          <a:p>
            <a:endParaRPr lang="id-ID" dirty="0" smtClean="0"/>
          </a:p>
          <a:p>
            <a:r>
              <a:rPr lang="id-ID" dirty="0" smtClean="0"/>
              <a:t>Glossbasis yang jelas diletakkan di atas tinta sebelumnya dicetak untuk membuat hasil akhir yang mengkilap.Nylobondtinta khusus aditif untuk mencetak ke kain teknis atau tahan air.Cermin perakTinta berbasis pelarut lain, tetapi Anda hampir bisa melihat wajah anda di dalamnya.</a:t>
            </a:r>
          </a:p>
          <a:p>
            <a:r>
              <a:rPr lang="id-ID" dirty="0" smtClean="0"/>
              <a:t>Suede InkSuede adalah aditif berwarna susu yang ditambahkan ke plastisol. Dengan suede aditif Anda dapat membuat warna plastisol memiliki suede merasa. Hal ini sebenarnya agen puff bertiup yang tidak gelembung sebanyak tinta puff biasa. Arah bervariasi dari produsen ke produsen, tetapi umumnya Anda dapat menambahkan hingga 50% suede aditif untuk plastisol normal Anda</a:t>
            </a:r>
            <a:r>
              <a:rPr lang="id-ID" dirty="0" smtClean="0"/>
              <a:t>.</a:t>
            </a: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54032"/>
          </a:xfrm>
        </p:spPr>
        <p:txBody>
          <a:bodyPr>
            <a:normAutofit fontScale="90000"/>
          </a:bodyPr>
          <a:lstStyle/>
          <a:p>
            <a:r>
              <a:rPr lang="id-ID" sz="3600" dirty="0" smtClean="0"/>
              <a:t>Dapat digunakan untuk mencetak</a:t>
            </a:r>
            <a:endParaRPr lang="id-ID" sz="3600" dirty="0"/>
          </a:p>
        </p:txBody>
      </p:sp>
      <p:sp>
        <p:nvSpPr>
          <p:cNvPr id="3" name="Content Placeholder 2"/>
          <p:cNvSpPr>
            <a:spLocks noGrp="1"/>
          </p:cNvSpPr>
          <p:nvPr>
            <p:ph sz="quarter" idx="1"/>
          </p:nvPr>
        </p:nvSpPr>
        <p:spPr>
          <a:xfrm>
            <a:off x="914400" y="1000108"/>
            <a:ext cx="7772400" cy="5500726"/>
          </a:xfrm>
        </p:spPr>
        <p:txBody>
          <a:bodyPr>
            <a:normAutofit fontScale="92500" lnSpcReduction="20000"/>
          </a:bodyPr>
          <a:lstStyle/>
          <a:p>
            <a:r>
              <a:rPr lang="en-US" dirty="0" smtClean="0"/>
              <a:t> </a:t>
            </a:r>
            <a:r>
              <a:rPr lang="id-ID" dirty="0" smtClean="0"/>
              <a:t>t</a:t>
            </a:r>
            <a:r>
              <a:rPr lang="en-US" dirty="0" err="1" smtClean="0"/>
              <a:t>extiles</a:t>
            </a:r>
            <a:r>
              <a:rPr lang="en-US" dirty="0" smtClean="0"/>
              <a:t>,</a:t>
            </a:r>
            <a:endParaRPr lang="id-ID" dirty="0" smtClean="0"/>
          </a:p>
          <a:p>
            <a:r>
              <a:rPr lang="en-US" dirty="0" smtClean="0"/>
              <a:t> </a:t>
            </a:r>
            <a:r>
              <a:rPr lang="en-US" dirty="0" smtClean="0"/>
              <a:t>ceramics</a:t>
            </a:r>
            <a:r>
              <a:rPr lang="en-US" dirty="0" smtClean="0"/>
              <a:t>,</a:t>
            </a:r>
            <a:endParaRPr lang="id-ID" dirty="0" smtClean="0"/>
          </a:p>
          <a:p>
            <a:r>
              <a:rPr lang="en-US" dirty="0" smtClean="0"/>
              <a:t> </a:t>
            </a:r>
            <a:r>
              <a:rPr lang="en-US" dirty="0" smtClean="0"/>
              <a:t>wood, </a:t>
            </a:r>
            <a:endParaRPr lang="id-ID" dirty="0" smtClean="0"/>
          </a:p>
          <a:p>
            <a:r>
              <a:rPr lang="en-US" dirty="0" smtClean="0"/>
              <a:t>paper</a:t>
            </a:r>
            <a:r>
              <a:rPr lang="en-US" dirty="0" smtClean="0"/>
              <a:t>, </a:t>
            </a:r>
            <a:endParaRPr lang="id-ID" dirty="0" smtClean="0"/>
          </a:p>
          <a:p>
            <a:r>
              <a:rPr lang="en-US" dirty="0" smtClean="0"/>
              <a:t>glass,</a:t>
            </a:r>
            <a:endParaRPr lang="id-ID" dirty="0" smtClean="0"/>
          </a:p>
          <a:p>
            <a:r>
              <a:rPr lang="en-US" dirty="0" smtClean="0"/>
              <a:t>metal</a:t>
            </a:r>
            <a:r>
              <a:rPr lang="en-US" dirty="0" smtClean="0"/>
              <a:t>, </a:t>
            </a:r>
            <a:endParaRPr lang="id-ID" dirty="0" smtClean="0"/>
          </a:p>
          <a:p>
            <a:r>
              <a:rPr lang="en-US" dirty="0" smtClean="0"/>
              <a:t>plastic:</a:t>
            </a:r>
            <a:endParaRPr lang="en-US" dirty="0" smtClean="0"/>
          </a:p>
          <a:p>
            <a:r>
              <a:rPr lang="en-US" dirty="0" smtClean="0"/>
              <a:t>Product </a:t>
            </a:r>
            <a:r>
              <a:rPr lang="en-US" dirty="0" smtClean="0"/>
              <a:t>labels</a:t>
            </a:r>
          </a:p>
          <a:p>
            <a:r>
              <a:rPr lang="en-US" dirty="0" smtClean="0">
                <a:hlinkClick r:id="rId2" tooltip="Printed electronics"/>
              </a:rPr>
              <a:t>Printed electronics</a:t>
            </a:r>
            <a:r>
              <a:rPr lang="en-US" dirty="0" smtClean="0"/>
              <a:t>, including </a:t>
            </a:r>
            <a:r>
              <a:rPr lang="en-US" dirty="0" smtClean="0">
                <a:hlinkClick r:id="rId3" tooltip="Printed circuit board"/>
              </a:rPr>
              <a:t>circuit board printing</a:t>
            </a:r>
            <a:endParaRPr lang="en-US" dirty="0" smtClean="0"/>
          </a:p>
          <a:p>
            <a:r>
              <a:rPr lang="en-US" dirty="0" smtClean="0">
                <a:hlinkClick r:id="rId4" tooltip="Thick film technology"/>
              </a:rPr>
              <a:t>Thick film technology</a:t>
            </a:r>
            <a:endParaRPr lang="en-US" dirty="0" smtClean="0"/>
          </a:p>
          <a:p>
            <a:r>
              <a:rPr lang="en-US" dirty="0" smtClean="0">
                <a:hlinkClick r:id="rId5" tooltip="Balloon"/>
              </a:rPr>
              <a:t>Balloons</a:t>
            </a:r>
            <a:endParaRPr lang="en-US" dirty="0" smtClean="0"/>
          </a:p>
          <a:p>
            <a:r>
              <a:rPr lang="en-US" dirty="0" smtClean="0">
                <a:hlinkClick r:id="rId6" tooltip="Medical devices"/>
              </a:rPr>
              <a:t>Medical devices</a:t>
            </a:r>
            <a:endParaRPr lang="en-US" dirty="0" smtClean="0"/>
          </a:p>
          <a:p>
            <a:r>
              <a:rPr lang="en-US" dirty="0" smtClean="0"/>
              <a:t>Snowboard graphics</a:t>
            </a:r>
          </a:p>
          <a:p>
            <a:r>
              <a:rPr lang="en-US" dirty="0" smtClean="0"/>
              <a:t>Signs and displays</a:t>
            </a:r>
          </a:p>
          <a:p>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25470"/>
          </a:xfrm>
        </p:spPr>
        <p:txBody>
          <a:bodyPr>
            <a:normAutofit fontScale="90000"/>
          </a:bodyPr>
          <a:lstStyle/>
          <a:p>
            <a:r>
              <a:rPr lang="id-ID" dirty="0" smtClean="0"/>
              <a:t>Offset</a:t>
            </a:r>
            <a:endParaRPr lang="id-ID" dirty="0"/>
          </a:p>
        </p:txBody>
      </p:sp>
      <p:sp>
        <p:nvSpPr>
          <p:cNvPr id="3" name="Content Placeholder 2"/>
          <p:cNvSpPr>
            <a:spLocks noGrp="1"/>
          </p:cNvSpPr>
          <p:nvPr>
            <p:ph sz="quarter" idx="1"/>
          </p:nvPr>
        </p:nvSpPr>
        <p:spPr>
          <a:xfrm>
            <a:off x="4500562" y="1428736"/>
            <a:ext cx="4186238" cy="4591064"/>
          </a:xfrm>
        </p:spPr>
        <p:txBody>
          <a:bodyPr>
            <a:normAutofit fontScale="92500" lnSpcReduction="20000"/>
          </a:bodyPr>
          <a:lstStyle/>
          <a:p>
            <a:r>
              <a:rPr lang="id-ID" dirty="0" smtClean="0"/>
              <a:t>citra (</a:t>
            </a:r>
            <a:r>
              <a:rPr lang="id-ID" i="1" dirty="0" smtClean="0"/>
              <a:t>image</a:t>
            </a:r>
            <a:r>
              <a:rPr lang="id-ID" dirty="0" smtClean="0"/>
              <a:t>) bertinta di-transfer (atau di- "offset")dari plat ke lembaran karet, lalu ke permukaan yang akan dicetak. </a:t>
            </a:r>
          </a:p>
          <a:p>
            <a:r>
              <a:rPr lang="id-ID" dirty="0" smtClean="0"/>
              <a:t>Ketika dikombinasikan dengan proses </a:t>
            </a:r>
            <a:r>
              <a:rPr lang="id-ID" dirty="0" smtClean="0">
                <a:hlinkClick r:id="rId2" tooltip="Litografi"/>
              </a:rPr>
              <a:t>litografi</a:t>
            </a:r>
            <a:r>
              <a:rPr lang="id-ID" dirty="0" smtClean="0"/>
              <a:t>, yang berdasarkan pada sifat air dan minyak yang tidak bercampur, </a:t>
            </a:r>
          </a:p>
          <a:p>
            <a:r>
              <a:rPr lang="id-ID" dirty="0" smtClean="0"/>
              <a:t>Teknik offset menggunakan sebuah pemuat citra yang rata (planographic)</a:t>
            </a:r>
            <a:endParaRPr lang="id-ID" dirty="0"/>
          </a:p>
        </p:txBody>
      </p:sp>
      <p:pic>
        <p:nvPicPr>
          <p:cNvPr id="4098" name="Picture 2" descr="Berkas:Offset.png"/>
          <p:cNvPicPr>
            <a:picLocks noChangeAspect="1" noChangeArrowheads="1"/>
          </p:cNvPicPr>
          <p:nvPr/>
        </p:nvPicPr>
        <p:blipFill>
          <a:blip r:embed="rId3"/>
          <a:srcRect/>
          <a:stretch>
            <a:fillRect/>
          </a:stretch>
        </p:blipFill>
        <p:spPr bwMode="auto">
          <a:xfrm>
            <a:off x="1000100" y="1357298"/>
            <a:ext cx="3000396" cy="300037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a:xfrm>
            <a:off x="914400" y="1447800"/>
            <a:ext cx="7772400" cy="1695448"/>
          </a:xfrm>
        </p:spPr>
        <p:txBody>
          <a:bodyPr/>
          <a:lstStyle/>
          <a:p>
            <a:r>
              <a:rPr lang="id-ID" dirty="0" smtClean="0"/>
              <a:t>citra yang akan dicetak mengambil </a:t>
            </a:r>
            <a:r>
              <a:rPr lang="id-ID" dirty="0" smtClean="0">
                <a:hlinkClick r:id="rId2" tooltip="Tinta"/>
              </a:rPr>
              <a:t>tinta</a:t>
            </a:r>
            <a:r>
              <a:rPr lang="id-ID" dirty="0" smtClean="0"/>
              <a:t> dari penggulung tinta (ink rollers), sementara area yang yang tidak dicetak menarik air, menyebabkan area yang tak dicetak bebas tinta.</a:t>
            </a:r>
          </a:p>
          <a:p>
            <a:pPr>
              <a:buNone/>
            </a:pPr>
            <a:endParaRPr lang="id-ID" dirty="0"/>
          </a:p>
        </p:txBody>
      </p:sp>
      <p:pic>
        <p:nvPicPr>
          <p:cNvPr id="20482" name="Picture 2" descr="http://upload.wikimedia.org/wikipedia/commons/thumb/e/e7/DE-Zeitungsrollenoffsetdruck_by_Steschke.jpg/220px-DE-Zeitungsrollenoffsetdruck_by_Steschke.jpg"/>
          <p:cNvPicPr>
            <a:picLocks noChangeAspect="1" noChangeArrowheads="1"/>
          </p:cNvPicPr>
          <p:nvPr/>
        </p:nvPicPr>
        <p:blipFill>
          <a:blip r:embed="rId3"/>
          <a:srcRect/>
          <a:stretch>
            <a:fillRect/>
          </a:stretch>
        </p:blipFill>
        <p:spPr bwMode="auto">
          <a:xfrm>
            <a:off x="3786182" y="3210790"/>
            <a:ext cx="4667268" cy="3118584"/>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Flexography</a:t>
            </a:r>
            <a:endParaRPr lang="id-ID" dirty="0"/>
          </a:p>
        </p:txBody>
      </p:sp>
      <p:sp>
        <p:nvSpPr>
          <p:cNvPr id="3" name="Content Placeholder 2"/>
          <p:cNvSpPr>
            <a:spLocks noGrp="1"/>
          </p:cNvSpPr>
          <p:nvPr>
            <p:ph sz="quarter" idx="1"/>
          </p:nvPr>
        </p:nvSpPr>
        <p:spPr/>
        <p:txBody>
          <a:bodyPr>
            <a:normAutofit fontScale="92500" lnSpcReduction="10000"/>
          </a:bodyPr>
          <a:lstStyle/>
          <a:p>
            <a:pPr>
              <a:buNone/>
            </a:pPr>
            <a:r>
              <a:rPr lang="id-ID" dirty="0" smtClean="0"/>
              <a:t>A</a:t>
            </a:r>
            <a:r>
              <a:rPr lang="id-ID" dirty="0" smtClean="0"/>
              <a:t>dalah teknik cetak dengan menggunakan aacuan cetak Photopolymer atau pelat yang terbuat dari karet disebut dengan teknik cetak tinggi karena plat karet yang digunakan memiliki kekerasan yang lebih tinggi daripada alas /plat flexografinya</a:t>
            </a:r>
          </a:p>
          <a:p>
            <a:pPr>
              <a:buNone/>
            </a:pPr>
            <a:endParaRPr lang="id-ID" dirty="0" smtClean="0"/>
          </a:p>
          <a:p>
            <a:pPr>
              <a:buNone/>
            </a:pPr>
            <a:r>
              <a:rPr lang="id-ID" dirty="0" smtClean="0"/>
              <a:t>Pada proses ini pemindahan tinta dari bak menuju ke kertas menggunakan </a:t>
            </a:r>
            <a:r>
              <a:rPr lang="id-ID" i="1" dirty="0" smtClean="0"/>
              <a:t>anilox </a:t>
            </a:r>
            <a:r>
              <a:rPr lang="id-ID" dirty="0" smtClean="0"/>
              <a:t>yang terbuat dari bahan tembaga (Cu) atau keramik</a:t>
            </a:r>
          </a:p>
          <a:p>
            <a:pPr>
              <a:buNone/>
            </a:pPr>
            <a:endParaRPr lang="id-ID" dirty="0" smtClean="0"/>
          </a:p>
          <a:p>
            <a:pPr>
              <a:buNone/>
            </a:pPr>
            <a:r>
              <a:rPr lang="id-ID" dirty="0" smtClean="0"/>
              <a:t>Prinsip kerja dasarnya sama halnya dengan membuat sebuah gambar di kertas dengan menggunakan stempel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35842" name="Picture 2" descr="http://www.aloneftis.com/images/methods/flexography.jpg"/>
          <p:cNvPicPr>
            <a:picLocks noChangeAspect="1" noChangeArrowheads="1"/>
          </p:cNvPicPr>
          <p:nvPr/>
        </p:nvPicPr>
        <p:blipFill>
          <a:blip r:embed="rId2"/>
          <a:srcRect/>
          <a:stretch>
            <a:fillRect/>
          </a:stretch>
        </p:blipFill>
        <p:spPr bwMode="auto">
          <a:xfrm>
            <a:off x="428596" y="357166"/>
            <a:ext cx="4572032" cy="3979644"/>
          </a:xfrm>
          <a:prstGeom prst="rect">
            <a:avLst/>
          </a:prstGeom>
          <a:noFill/>
        </p:spPr>
      </p:pic>
      <p:pic>
        <p:nvPicPr>
          <p:cNvPr id="35844" name="Picture 4" descr="http://t1.gstatic.com/images?q=tbn:ANd9GcQBuiPnXKmvcCR6jOLCYBx3R0mS8ioNmqC0Tqma-zFLmHkSzQo&amp;t=1&amp;usg=__N1kAKIeWx0rgjvBtwCH_wd10rfI="/>
          <p:cNvPicPr>
            <a:picLocks noChangeAspect="1" noChangeArrowheads="1"/>
          </p:cNvPicPr>
          <p:nvPr/>
        </p:nvPicPr>
        <p:blipFill>
          <a:blip r:embed="rId3"/>
          <a:srcRect/>
          <a:stretch>
            <a:fillRect/>
          </a:stretch>
        </p:blipFill>
        <p:spPr bwMode="auto">
          <a:xfrm>
            <a:off x="5286380" y="4120779"/>
            <a:ext cx="3619507" cy="2408619"/>
          </a:xfrm>
          <a:prstGeom prst="rect">
            <a:avLst/>
          </a:prstGeom>
          <a:noFill/>
        </p:spPr>
      </p:pic>
      <p:pic>
        <p:nvPicPr>
          <p:cNvPr id="35846" name="Picture 6" descr="http://t2.gstatic.com/images?q=tbn:ANd9GcSDfm--uv_MM_4-aZ8itMGHcmDGQjjM1WKQNXt4N64z-qj8hLw&amp;t=1&amp;usg=__eFUKJL0qfOzFvGBumC2BajoONOM="/>
          <p:cNvPicPr>
            <a:picLocks noChangeAspect="1" noChangeArrowheads="1"/>
          </p:cNvPicPr>
          <p:nvPr/>
        </p:nvPicPr>
        <p:blipFill>
          <a:blip r:embed="rId4"/>
          <a:srcRect/>
          <a:stretch>
            <a:fillRect/>
          </a:stretch>
        </p:blipFill>
        <p:spPr bwMode="auto">
          <a:xfrm>
            <a:off x="5072066" y="357166"/>
            <a:ext cx="3934191" cy="3000396"/>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r>
              <a:rPr lang="id-ID" dirty="0" smtClean="0"/>
              <a:t>Flexography digunakan untuk </a:t>
            </a:r>
            <a:r>
              <a:rPr lang="id-ID" dirty="0" smtClean="0"/>
              <a:t>pencetakan </a:t>
            </a:r>
            <a:r>
              <a:rPr lang="id-ID" dirty="0" smtClean="0">
                <a:hlinkClick r:id="rId2"/>
              </a:rPr>
              <a:t>label</a:t>
            </a:r>
            <a:r>
              <a:rPr lang="id-ID" dirty="0" smtClean="0"/>
              <a:t>, </a:t>
            </a:r>
            <a:r>
              <a:rPr lang="id-ID" dirty="0" smtClean="0">
                <a:hlinkClick r:id="rId3"/>
              </a:rPr>
              <a:t>karton</a:t>
            </a:r>
            <a:r>
              <a:rPr lang="id-ID" dirty="0" smtClean="0"/>
              <a:t>, dan </a:t>
            </a:r>
            <a:r>
              <a:rPr lang="id-ID" dirty="0" smtClean="0">
                <a:hlinkClick r:id="rId4"/>
              </a:rPr>
              <a:t>kemasan fleksibel</a:t>
            </a:r>
            <a:r>
              <a:rPr lang="id-ID" dirty="0" smtClean="0"/>
              <a:t>, tetapi tidak cocok untuk </a:t>
            </a:r>
            <a:r>
              <a:rPr lang="id-ID" dirty="0" smtClean="0"/>
              <a:t>pencetakan yang halus seperti </a:t>
            </a:r>
            <a:r>
              <a:rPr lang="id-ID" dirty="0" smtClean="0"/>
              <a:t>reproduksi </a:t>
            </a:r>
            <a:r>
              <a:rPr lang="id-ID" dirty="0" smtClean="0"/>
              <a:t>foto </a:t>
            </a:r>
            <a:r>
              <a:rPr lang="id-ID" dirty="0" smtClean="0">
                <a:hlinkClick r:id="rId5"/>
              </a:rPr>
              <a:t>warna</a:t>
            </a:r>
            <a:r>
              <a:rPr lang="id-ID" dirty="0" smtClean="0"/>
              <a:t> </a:t>
            </a:r>
            <a:br>
              <a:rPr lang="id-ID" dirty="0" smtClean="0"/>
            </a:br>
            <a:r>
              <a:rPr lang="id-ID" dirty="0" smtClean="0"/>
              <a:t/>
            </a:r>
            <a:br>
              <a:rPr lang="id-ID" dirty="0" smtClean="0"/>
            </a:br>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200" dirty="0" smtClean="0"/>
              <a:t>Keuntungan cetak Flexography</a:t>
            </a:r>
            <a:endParaRPr lang="id-ID" sz="3200" dirty="0"/>
          </a:p>
        </p:txBody>
      </p:sp>
      <p:sp>
        <p:nvSpPr>
          <p:cNvPr id="3" name="Content Placeholder 2"/>
          <p:cNvSpPr>
            <a:spLocks noGrp="1"/>
          </p:cNvSpPr>
          <p:nvPr>
            <p:ph sz="quarter" idx="1"/>
          </p:nvPr>
        </p:nvSpPr>
        <p:spPr/>
        <p:txBody>
          <a:bodyPr>
            <a:normAutofit/>
          </a:bodyPr>
          <a:lstStyle/>
          <a:p>
            <a:r>
              <a:rPr lang="id-ID" sz="2400" dirty="0" smtClean="0"/>
              <a:t>Dapat mencetak pada segala bahan baik bahan yang menyerap tinta ataupun yang tidk menyerap tinta</a:t>
            </a:r>
          </a:p>
          <a:p>
            <a:r>
              <a:rPr lang="id-ID" sz="2400" dirty="0" smtClean="0"/>
              <a:t>Nisa menggunakan tinta yang waterbase, solvent ataupun UV</a:t>
            </a:r>
          </a:p>
          <a:p>
            <a:r>
              <a:rPr lang="id-ID" sz="2400" dirty="0" smtClean="0"/>
              <a:t>Dengan penggunaana anilox tidak banyak menggunakan penyetelan tinta seperti halnya yang terjadi pada offset</a:t>
            </a:r>
          </a:p>
          <a:p>
            <a:r>
              <a:rPr lang="id-ID" sz="2400" dirty="0" smtClean="0"/>
              <a:t>Dapat mencetak motif tanpa terputus seperti imisalnya bungkus kado</a:t>
            </a:r>
          </a:p>
          <a:p>
            <a:endParaRPr lang="id-ID"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Prinsip dasar percetakan</a:t>
            </a:r>
            <a:endParaRPr lang="id-ID" dirty="0"/>
          </a:p>
        </p:txBody>
      </p:sp>
      <p:sp>
        <p:nvSpPr>
          <p:cNvPr id="3" name="Content Placeholder 2"/>
          <p:cNvSpPr>
            <a:spLocks noGrp="1"/>
          </p:cNvSpPr>
          <p:nvPr>
            <p:ph sz="quarter" idx="1"/>
          </p:nvPr>
        </p:nvSpPr>
        <p:spPr/>
        <p:txBody>
          <a:bodyPr/>
          <a:lstStyle/>
          <a:p>
            <a:r>
              <a:rPr lang="id-ID" dirty="0" smtClean="0"/>
              <a:t>Percetakan pada dasarnya adalah memindahkan obyek gambar dengan proses:</a:t>
            </a:r>
          </a:p>
          <a:p>
            <a:r>
              <a:rPr lang="id-ID" dirty="0" smtClean="0"/>
              <a:t>Gambar desain (konsep)</a:t>
            </a:r>
          </a:p>
          <a:p>
            <a:r>
              <a:rPr lang="id-ID" dirty="0" smtClean="0"/>
              <a:t>Film (media pemindah)</a:t>
            </a:r>
          </a:p>
          <a:p>
            <a:r>
              <a:rPr lang="id-ID" dirty="0" smtClean="0"/>
              <a:t>Inking (proses persentuhan alat cetak dengan tinta)</a:t>
            </a:r>
          </a:p>
          <a:p>
            <a:r>
              <a:rPr lang="id-ID" dirty="0" smtClean="0"/>
              <a:t>Pemindahan tinta ke obyek yang akan dicetak</a:t>
            </a:r>
            <a:endParaRPr lang="id-ID"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dirty="0" smtClean="0"/>
              <a:t>kerugiannya</a:t>
            </a:r>
            <a:endParaRPr lang="id-ID" sz="3600" dirty="0"/>
          </a:p>
        </p:txBody>
      </p:sp>
      <p:sp>
        <p:nvSpPr>
          <p:cNvPr id="3" name="Content Placeholder 2"/>
          <p:cNvSpPr>
            <a:spLocks noGrp="1"/>
          </p:cNvSpPr>
          <p:nvPr>
            <p:ph sz="quarter" idx="1"/>
          </p:nvPr>
        </p:nvSpPr>
        <p:spPr/>
        <p:txBody>
          <a:bodyPr>
            <a:normAutofit/>
          </a:bodyPr>
          <a:lstStyle/>
          <a:p>
            <a:r>
              <a:rPr lang="id-ID" sz="2400" dirty="0" smtClean="0"/>
              <a:t>Dot gain relatif tinggi</a:t>
            </a:r>
          </a:p>
          <a:p>
            <a:r>
              <a:rPr lang="id-ID" sz="2400" dirty="0" smtClean="0"/>
              <a:t>Konsistensi warna yang terjadi cenderung bervariasi pada saat mencetak dengan solvent ataupun waterbase, tetapi tidak demikian halnya saat mencetak dengan UV</a:t>
            </a:r>
            <a:endParaRPr lang="id-ID"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Gravure</a:t>
            </a:r>
            <a:endParaRPr lang="id-ID" dirty="0"/>
          </a:p>
        </p:txBody>
      </p:sp>
      <p:sp>
        <p:nvSpPr>
          <p:cNvPr id="3" name="Content Placeholder 2"/>
          <p:cNvSpPr>
            <a:spLocks noGrp="1"/>
          </p:cNvSpPr>
          <p:nvPr>
            <p:ph sz="quarter" idx="1"/>
          </p:nvPr>
        </p:nvSpPr>
        <p:spPr/>
        <p:txBody>
          <a:bodyPr/>
          <a:lstStyle/>
          <a:p>
            <a:r>
              <a:rPr lang="id-ID" dirty="0" smtClean="0"/>
              <a:t>Disebut juga dengan teknik cetak dalam, karena bagian yang mencetak lebih dalam ketimbang bagian yang tidak mencetak</a:t>
            </a:r>
          </a:p>
          <a:p>
            <a:endParaRPr lang="id-ID" dirty="0" smtClean="0"/>
          </a:p>
          <a:p>
            <a:r>
              <a:rPr lang="id-ID" dirty="0" smtClean="0"/>
              <a:t>Disebut gravure karena alat pencetak digunakan dengan mencungkil bagian pencetaknya.</a:t>
            </a:r>
          </a:p>
          <a:p>
            <a:endParaRPr lang="id-ID" dirty="0" smtClean="0"/>
          </a:p>
          <a:p>
            <a:r>
              <a:rPr lang="id-ID" dirty="0" smtClean="0"/>
              <a:t>Bagian ini yang kemudian digunakan untuk menyimpan sel tinta yang akan dicetakkan pada media yang akan dicetak</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37890" name="Picture 2" descr="http://www.thaitradeusa.com/home/wp-content/uploads/2010/09/gravure.gif"/>
          <p:cNvPicPr>
            <a:picLocks noChangeAspect="1" noChangeArrowheads="1"/>
          </p:cNvPicPr>
          <p:nvPr/>
        </p:nvPicPr>
        <p:blipFill>
          <a:blip r:embed="rId2"/>
          <a:srcRect/>
          <a:stretch>
            <a:fillRect/>
          </a:stretch>
        </p:blipFill>
        <p:spPr bwMode="auto">
          <a:xfrm>
            <a:off x="2928926" y="1214422"/>
            <a:ext cx="5643602" cy="4793664"/>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dirty="0" smtClean="0"/>
              <a:t>Keuntungan Gravure</a:t>
            </a:r>
            <a:endParaRPr lang="id-ID" sz="3600" dirty="0"/>
          </a:p>
        </p:txBody>
      </p:sp>
      <p:sp>
        <p:nvSpPr>
          <p:cNvPr id="3" name="Content Placeholder 2"/>
          <p:cNvSpPr>
            <a:spLocks noGrp="1"/>
          </p:cNvSpPr>
          <p:nvPr>
            <p:ph sz="quarter" idx="1"/>
          </p:nvPr>
        </p:nvSpPr>
        <p:spPr/>
        <p:txBody>
          <a:bodyPr/>
          <a:lstStyle/>
          <a:p>
            <a:r>
              <a:rPr lang="id-ID" dirty="0" smtClean="0"/>
              <a:t>Dapat mencetak dengan oplah yang sangat besar</a:t>
            </a:r>
          </a:p>
          <a:p>
            <a:r>
              <a:rPr lang="id-ID" dirty="0" smtClean="0"/>
              <a:t>Kualitas cetak halftone bagus</a:t>
            </a:r>
          </a:p>
          <a:p>
            <a:r>
              <a:rPr lang="id-ID" dirty="0" smtClean="0"/>
              <a:t>Cetak warna blok lebih konsisten</a:t>
            </a:r>
          </a:p>
          <a:p>
            <a:r>
              <a:rPr lang="id-ID" dirty="0" smtClean="0"/>
              <a:t>Kecepatan cetak tinggi</a:t>
            </a:r>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dirty="0" smtClean="0"/>
              <a:t>Kerugian</a:t>
            </a:r>
            <a:endParaRPr lang="id-ID" sz="3600" dirty="0"/>
          </a:p>
        </p:txBody>
      </p:sp>
      <p:sp>
        <p:nvSpPr>
          <p:cNvPr id="3" name="Content Placeholder 2"/>
          <p:cNvSpPr>
            <a:spLocks noGrp="1"/>
          </p:cNvSpPr>
          <p:nvPr>
            <p:ph sz="quarter" idx="1"/>
          </p:nvPr>
        </p:nvSpPr>
        <p:spPr/>
        <p:txBody>
          <a:bodyPr/>
          <a:lstStyle/>
          <a:p>
            <a:r>
              <a:rPr lang="id-ID" dirty="0" smtClean="0"/>
              <a:t>Harga plat cetak (silinder) tinggi sehingga tenik ini hanya cocok untuk mencetak skala besar</a:t>
            </a:r>
          </a:p>
          <a:p>
            <a:r>
              <a:rPr lang="id-ID" dirty="0" smtClean="0"/>
              <a:t>Biaya pembuatan proofing mahal, karena biasanya dilakukan langsung di mesin cetak dengan silinder yang harus dibuat terlebih dahulu.</a:t>
            </a:r>
            <a:endParaRPr lang="id-ID"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8914" name="AutoShape 2" descr="data:image/jpg;base64,/9j/4AAQSkZJRgABAQAAAQABAAD/2wCEAAkGBhMSEBUTExQWFRUWGCIaGBcYGR0eHhwfGBoaGRweHR4cHCYgHRokHxwfIC8gJCcpLywsHSAxNTAqNSYrLCoBCQoKDgwOGg8PGjEkHyU0Ly00LSwqLyowKi0vKSwqLC8sLCwsLCwsLCwvLCosLCwsLCwsLCwpLCwsKSwpLCwsKf/AABEIAJAAzwMBIgACEQEDEQH/xAAcAAADAQEBAQEBAAAAAAAAAAAEBQYDBwIBAAj/xAA/EAACAQIEBAUCAwcDAwMFAAABAhEDIQAEEjEFBkFREyJhcYEykaGxwQcUI0JSctEVYvAkkuEzgvEWF0Nzsv/EABoBAAMBAQEBAAAAAAAAAAAAAAMEBQIGAQD/xAAxEQACAgEDAgMHBAEFAAAAAAABAgADEQQSITFBEyJRBRQyYXGBoZGx4fDBIzNC0fH/2gAMAwEAAhEDEQA/AG9asFUk9Mb8DqLWJUiKhHkBPlJHQkXE4WcTf+G2Jng3GnpZhQ2xMe17YeutIOBENNSpXdiV1HilYs6Jl6niKSAFp2tbzMSYv236YZ5Dh2aai7ZikUZLhiVllO4IHVeh6je4xvx3j1TLZak1FtCOPqaWOsGXEsTuDb2wgzfODLVVlzDVYILCTo0runmUeZhMmLWGERcUfJM6P3X3mjyIAD35zx840jAPFKy6LGnqBkB3AG0dd/bC/i3D8w9R1TUwVrQDBQ3WI7gg4QZ3lXMvbwT8jDVl4cFcSDRpjW27PSU3BOOoCVqUw5n6gZYE+qtsO+GD5c/VrRp2Gkg/MWnEZw/9mWb1ajNLqCov8mwwzq8ZOSQLWr1KlWbgSTHeAQB84ktolcYH9/7lwa8A5PB6cf3iW2W4h4NGTvcCOpI8wG/0iL9zGP3DlXSahJt0PXbrEiTAxLcM5qStCgh1M+Rtx1v1367g3vhrSzBZlRHCqZZXJInTIho2K3HuSe2FnGxgQOB0+sLs3KRnr1+kPzrtq13HWdpjqPnC5iSSTv1xMc6851KLjLpUBdTqeoCGsQISTIj+Y/GB+GcfzJjVpYb3Xp7jFP2agqDM3VpH9oBrCFXGBKHi9WKFQgxCzOGXCmI8/wBR8OL/AAcTPHs/qydaRB0bdDcYq8hlyqRNo/QYpWEEjEn1qVHMW1KceNIDAt4n2G3qLbYC5dqTlIioIqMZCEoJIIuHUg3A+2G2cWAfn9cTuVkioq9SsiT1Pow7YUuQnBEsaG4KrL3MM45SQ0AiurVGdfKFZTBkSWdjAJtvgnw6aDyHwhH0ys2XzGTuQQRvgrL8l5iRVkFtPl1FmEET3MH/AM42XguZCtTekjK15GqZtG6xGJOr0psw3P2PaNnXOMIDx6/xEXEKFKrTpk65qMSGAgQJgN01fjfCzJ8xCnlmA+tZKyJBk7ficOeO5SvTprpDUwohqeqVJ6ECBe/aMSWb4KVps7f0AgT6xg/squyp8P07QmrK36cAtnnMZZfnkmzUh8E/rhlR5uoH6tan+2RPwRiY4Jy+9dKlQWSkJZo3tIUD+rDzjPKSUaReah0j0/KB+eL92p09bitjyZF9zRughv8A9TZf+pv+0jG+W4pSqkhGkjcX/XELWpFYvIPXv/g+mHPKP/qt/b+owwUXbuBilunRELCVJx6x8x9wCTs5mWdTUjYnOM5EEB09D82xSVq4VSTsN8IyxaQPpN9JsR+PzhTVLyCJS0T+Ugy24TRTM5RVrhTQRtTmWDCw0xpFxczJGNKXFMjTEUMsKmgwJ02jc+ckhRuWj/GFHL/FF0V8tIDGiSJIEmwWJPf8cZ5blfP1KbJUdaStcg6ZPeSvmj0nfCb9eJf0YUoRY+AO2cRzV5sKutVKDstVSCFiVak2kiPaDgteeFtGXrz7D/OJni+SGWTLo1UVCXqEsLfUaZIFz2OMponc3tEknqZH2i+ErLHVyCeIYafTMMnkfUx/xDm2u1qdALPWo4t8DfE5S5XXMZmqtZg9TSryvqNo7DGWdzaIsSJjf/t6/GPP7P6hPFGYvq1UrmbXkwMZqdzb5m4ierVFAWkD545x94Z/9sl1CBfpcjDTL8o+CQdbqRMHXMEiJEzfFRmOYqdMwy1TG5Wm7D7gY+5XmTL1jpRpY/ylSp+NQE4oFUbrAAahVyBgSCpfstpFtSprMzNRpudyek/GGC8lspvG3T/kYvScLc5mBJWbgSR6YJtAiYYmcx554b4OXbzbqRp6bi59bYzyT1iv8J2EqNmj6lt+MYP/AGlAmlHchR7k4D4DQZ8upCsR4YBIUkAiYlth9IvhgcYn3HWTmX4xxKqjstSoyJ9beWBAm5I3gT3ww5AzVSoaxdy30bn1bGeU4QzUs3TBSdYZDqAhkNzq2AKVDcdvTHr9nSwcxsYZBa43bbuMZtjNWN4nashnJRR2C/oMbnPC1jBn4icRmV4gRGmpvIEMDJWZHuIONv8AU6ggavTYbEsDgG6bbSN2MK5mh0e5FpG14A39PbELzNbL/wDsH4nFhxdpotO8L+IQ/niN5tqRRH9qj7nBa+XEIoIXEo+F5DTw0hT4ZFOKirpYatEztuRBNzG2P3MeSrtQdQUYEW8sExe3mI++MuR0apkAszLskk3CkRIBEW7YbZquwFwRBWGOki5AnfpMwcTtTWpvLd8wCuy5xOWVaZDOjSDpuOxW4/X74Ycpn+K39v6jGnFso2pqxpOgdTckEfSdovfcdsYcrN/Ef+39cdDRkocxS/8A2mlYGxpjBTjYY9IkVTmZ1gdJgCSIE/hh+OW8m6hyHQEW0nafg4Qs1sUoP/Tp7LhDU/FGaLWXiKU5ZyWT8WvSDF1psRruO4NxvMQcT54lXrqxIq1J21kCmBA3JI69Bv3xYZlV/m+07+464BrOvfUT3i3t1GJ7MTxLOm1jVITsyfX5STXL06yojMSULE6GFmZhO+8BVFovjX/QEA//ADH+rYbyf6uuM8hy5mUd6tNdYLHyyARB7EjDWmmdIYfutS4IPlBt98LsjhyeTH6NdS67rQM/SLqvCqK3KM2kfzN2noJJ+mInC7NcWU1swtFdAXLQGWRBQzM9/XD5uAZ6ob0lpA762FpkkQCSfqOP3DuE5ehmjTqEMTSUMY8p1FpEdrYz4TAlz+hPWavuS7aKeg68YjGKhytGocvWYmnT/iUKx1uWQ30EQWEX+N5xtT4gtOlrI4gahVvDWohaHiFJUCAuplgm04Jy9SijBaddqMWCsKiAdP5gVH26YNXhlZlcCuSHMt5hM+W4lPKRpBHb5wf3tf8AlWR+YNlsTgmRFTivGi5QuQYmVCEWkEakBAIMggnfGOcrcSpLSbM1vLUrUljy6mFTzEMwvA0wR19sW9XgLFgzVyPLpKrUCiCSdlUXkkzvc3wu4hw6nQQM+p1SNNmqaQvUXaCB7HGvfA6lUq/x+5i5GO4k/wDtKqnw1/vH4Rgjknmqll8u1KprUpVfQyid3mDcXHQ4Qc2ZipnCKdNSYIJJMAAjqTYY1yHKdRVIeuhLHVIUm5F94++KAIwIsy9oNn+ZxRzOYqKhArEuiqQNJIK7+m9uox9/Z9XJFckyWdCT3+qfzwTm/wBn/igRmACO6d/ZsFct8sVMoagZkcMVIKz03kHHjEN0haiAwzNHzp10lVZIdmHqdbCLeg+2PXMHHq9DMFFWmyMNSDRPlkxJB1XvjXMcLJaluCahlkMwutnE9I98a5/gJeuausXUAhi0ghYmwuPKYiNzhYcLzKVQJ6mNafEBXyYZgFeoQukEkAhgk3vFp+2JHnCp5Y3gL+EnDTiGaNCi1NWk0zEgRPm17GYube2FmS4HmeIMwRfIoAaodgSDbuTebYZqPIJibnbnniNuUswf9NdVDlvPp0gmSRA264cZvjGXqoKT1RoaFYEGelrgRJEYNTlk5egEpUAxW/kcyW6nzXExt64R8Vc0gRUy7oGILNUU2MkmGAK3wnbpQ9xsB7zKWKRifuYUy7qKSEKVBUG8WBEGRex74luWliq4kEhdxtvhtxfPZYpWNOtqlDA6ltr7R7jCLlRv4j/2fqMWtKrBTmK6kYqaVdNsFJgRMFU9sFaQF6zNjiiNX/plPouEtOrSUgsSY6QL4JqceoldGhgPQjpiZqXUtwZQq0thGRCK9QHe+BDpDKIjUQB8kY95bN0KnVu2/wCeEvEEnieTpqhRA8mSDqNxMztAwmBmM16e0fF0+s6dxGhNH1EfpgfIINDazAWIbaAe52++GlSpAxhmXQ0zrVWQ2YEW+R19seNQ/jC0NwB0jKsMYxJziRrKWAAIvp3vB6mPfp0xDvnNOa8SqpECI3nSd77jFXxPgTmTljTCMTCszAmYIUCdwQfeYxE5pG1Ejqbj164aRd/xHidFpKqnWO6fEsveopqCAToVmCnv5QSpxpnuKtWRfAcf7qchTfsDAI/HEzptLTABn2wZnuV3pjUDrHeY62xP1bpp2VSesYs02nbyliD27xplzX602wXlc+abanfT6Ayx/wC3b5wjp5etoapUECyra8nY6VIPSPvjbPZYHL6nWooWDuFEHspvvaSdrxgBvIi49n1hsFs9uIJm+Z18fX4Y0nqLeYdT02x41q3mStY3hwZ+4mcE8Q4Ew4WlYCClTWxMbN5IjqNj98IuHUNbAGoY1CQjKSZMRvYev54qo9TVjxByJM1lBSwikyo4czOGh1OhS5AnZd8KM9zPJFNAYJnUd/thNzCHy1Xw0q1ArSCZAMeXsB3O+PPBeE+X98qnTRQxfdyLwJ3AMfeMHq8E4ZQZMdmQeczonLuSarTUh79dXydx74NqcNczBW29421dx6jE/wAkc4UoIfysTPQ+mK5+N0Ck6old9J7d49MBO3MOt14HTiQPHULVHUEHWQVIkg6rDYWvGOs8A4OtDK06ST5R5rQWfqTPr+AxzLhwSpxGgshgtRAbb6J7+2OocQ4w1NqYCM/iPpJH8vqfT19MemfHc5A7zPJ5B6CS1VnuWZqkeUAXgDtGOM8484NXrlpOkHyJ/SOnz1nHWueeK6MhVg3MJ97n8B+OOMcnJSqZio1b0gnYEkj77Y8ziY68mBV+G1KjakptBE3gX+Thvy7wmtTcl0gFYmQZMjtijz/JtVn8Si4IPQ2+x2jHvL8JzK2K+/mGCjU2DgT5wHUqTMRPbBtE2x6OTf8Amj8/ucfKMdCD7YaS/eORJFum8M5BgmbyAa5qhPcT+RwL/paj6swvwp/UjHni+XZoAE/Iwq/0ypI8h/DEa1zvM7nQezarKQzGNV4nRoghNTMd2P8AgWGCeB8UFbN0SRdGY94XTidzeRZLtA9Jvj5wTi5oVpAmVgj5BkfI2wNXweY/qNBUtO2vrOx5/mKmg85Czt3PxhdmeZ6FWmafm072sQRcEHEZn+J5bNnWzvRqRBtIMWup2+DjzT4Esj/qVI1AAhDcMA2r6tgCMHNhPAnOHRunUStpZqnVMUqpLgEgMOpnzRA63t2GA+A8M8PxFraWJbexBt64WZLMUqI8SkWrMVUq5EL5yV8o795m2B61WvUp1HRpmYZRdQhIZbm7sfywHUBrq/DBwSY2gsrQ7un5iPmPNwlcrAW4AHqQI9owRluON4YUOWXSNUr9M7hZmwHU4Pr8pJUUh6rvoIFRSVAUkA28t72jvOAavBVpKfCq1UBGlQ9IkNM+UCASBEk7AXnBbdPVqQoLDIhDrFD7tvGBDKXE6tKm1VWQg7aoLyNiAd56fMY2yVOtmyvjVtyGIESdRAAVR1iThRwqc1XDN5hTYKXC+SRG14iTt09sVuVya0an73UsnhPUKgXDyEjT3aREWvifZQAeB0jvjrs8TuenEOztIswyP0IyEMxFyII0L01afnHK8jk6+Sr6lbWgcrUgMFZVMeYkaTImCCbicW/EM02arzrVfCqaFCAypedBbqdott6Yzp8Kps1PLx4lN30tBt4iBzY/09vY4ZpW3v0Mm6lFCeIx5HaSuW4KM5UEM5KmajsSf4fQbfVFh98UPPGTQrk8sJp0Q5WBYAQxW/qRv0mcUnA+EDL5SQTLU/EdwpvKiTMRAGw7CcJeeqJ/dVJmRWRrKxVQ3lPmAggTsL+hxUC7ayO851rPFvX0zFGapHLGKVIJS/qC3J66jczOCMpx1ttR/wCemP1LNPSkio0Gi7CzCDTXsw7kb43qZvNaQyvJIG1MQAxAnVpjr3xK3kdROi9yHZhiGZGiGqLWZdGgytUAKy9JBiDv1BGLpeJUpSalwQAZiSPwM745zxfhp8PUa+omxaoYloLEAbAAbYG5eymYbJK9RVrAr4qo4aQiSA2obHeO4GGdO5YHMR1NCoRzzLD9pFQHJwo3abdfKb45TyoQajBhIsev8pMTHT746XncylSm9KoWpt5RDGVVnHlG0y1xHscc5yeSak7uLCYEHsSD8T3wS4+QzzR1B7Ah6GU2Rzr0yfDqMok+UMdjsYMDB+Q45mBUjxCbdYj8cKaOfIMHSwsZj/GDlzDagPDBva8XxNrYk4Bl1NDVSpGM59YJxvOl6j66rGwKAmQZ7Drf7DDPh1HSI7b/ACAcIM/XYVISmJ3IA9djh/kczrLGIkzHbFHRkE+s572iy42L2P8Aj1gmfy4ZgDq6nyx98faHDA8lqlQgkhTqtAiCehPS36Y+5/INUIAZVtN59ug3wv8A9HqBTpYGOik3kxAG33wlqVYk7TidHoOaFG/E+1eDKAGLTMmYvYkX1GB8TifyVPVXiYIUkfBB/LDvMcIYCHciLR0ET3N9jsMT1F4r+6n8wfvbAkcOpx6R61zwA2TmVfHlHhg/7hf3BwmHFqmwIACFBbYNBPXewg4fcWjwwTtrXpP4dfbAmZrZNjJNT4UDv29h9/TAdLu29YSt8KFZSesBymbrfw0plfJMavUEblhO+2NMzmKtCgig/Q8zE+YTuZ2OP1bNUNIkO7AWBhVEz/dYW2icBZ5z+7IJtquPW8dMO0gm5AfWJ6wZrZtuIbTrV/AUiHLuzmV1Rqtef5bEx6Y+cWzlZEpjw1nwygBQabmdIANiZMydjhnw/OlKaqqk7AOSDqCkkW/tHxgfOo9WolCADqtA6Xhjfc3/AOHB3s8KwvjjmSa6BZ5c/nt3jHlThgqIatQBugCqAo07QB6x9se83UqVa+h2DK1QEqPKDpUKo3sPLex2wz/eAtM0KJGpQNRmygmLnbUcI+Z+LnKU6hpUww16Eck+UNfUCIkzYHa98SdO9tlnm6dofdgM7D6RfnszVWpUKkBjULt4YPlInbsL7deuKHlnM1KhStVZUjUEAUBSxBl97tc2taT2xD8sZFsw7Va9VvKNQ1E+5Zidk9f8Ye8M5mo1azo6jwY0UgRsBue2owCOsCB62UBQF+vyiWr1PjKKsYPr/fWNeNZ6pUdMvSiAAgfSCexImQLT0x55yrVfAIRlUBgxOgXKAlNTTYTaSNyMKczxfTmPEpfxKa21QfqO99iT8b4b0KtStSJqAKX2G+kG23x1773xq3UJVVvfvJq6dmuVUHA6yVyvEK2YhVCklWXyqQAKgAfrtbf/AOMG8S4uKFMKCtR4+rQNTabgSdqY7ReO+Pa5ZaFIohBci7bat4FunWMRbcRfxS1S8nzD/HoMI1f6rcHidBqW8GsZHMp+Dcy1CKlJ3irWqAp5JXzjQNF/LA63GO35bhqmgtFH00wgSABOlREaptInp1OP564LwOrmyz02VAkAEzJNythsbAzjrXBeYmSFqkqwA1ANb4w2r17tgPMhWByNx/WWGd4KtRpYiDVFQjSL6F0qoM/M+1sIcxyNNPT5NXWottyxPkIIK7CJvfbD+jxdDHmAsPxE4K/eREi/zH54NgGYDsvQ4nJOJ8q1qShqtB/eiwYD3H/nAbcSVfKVqSABOmSfT6v0x2lK3ofwx4CJMhRPeBjAqRecRn3+7GCZyjhfK+ZzJ1Cm1GlvrqmPWQg3+YGMuCGdRBOksdM9QNj87/OOmc2ZjTlKgBhnApg//sIU/ZSTjm3A6wMxtJCjsBtg9Kqp4ET1Vz2r5jPlfNsjqQ+nofUTcH3wHmeNspKl9StcpHls0iSIYiwtj5xSmpYAhjbYCb4IynJTVL3RYvaT62n88I2qzZXEvaM01Ir2NxjpAOJcWpsNShtV+sASNwLx7YU8I5bzFfMI6038LZniBBnad/icdH4RyjQQagoqRuxMkf8AsYQPth6mTCsCwEdHFo6XjH1Gl8MYJgNRr6wNtI75kbxbl6s1IhFDxBJVgdu43GEVDk3NPdacg/7lj88dWW7GAVdevcbTbEXzlRzFOqtTK1avh1plVNlbeB2BF8eNp0qXI6Quj9qXsfD4H1i6n+zuqBqr1KdJepJn84H44nuaDRVUSgxZQfrP8xvcbW6Th3R4DVq+fNVGIF9JYsfmbDE/za6+LTRQAAtgOl7fOAaa9LLwtY+8Y1VrMCGfJ+QwIVTyVMUVqK5GndQx89rx2vhxwYCkS1UAVKizSbtIgTOygXv2wr4PwZvDUmf6goBP80Et2AEj1xX5agn7uc1UAFNJ0ICdx5fMdzOwX1OBamwkspbODNKFrqyR8XEW0+DhabeYw6+IHNoI31DqrGDG8b4R5lxWuxkGdCLdSZW4HYm/pgbjfMyiU0MXOqRIEaySAYm/SPbbDXlzgbr/ABHpkSNQSdt9if5jA9h3w3RpyxwekTv1q1qWc8jtFHGMylADLgEl4esRaR0VT1X/AB64VmorNpSWtqEdu3cQfjFnxngwzEzHiAGCOkSR/wA6xiG5f4dVfM6EbQVDa26AC1/QnFC3FQz2Ejae33huepPMO4TxHMUamhFLqxBanIg6TM+kd7Yq83m5GxG0m1zbfa36YwyXDhSBAW7fUVm/YDshMmBgzPcKcJqYqb/SDJAtvaPjHOaq4XOD6TpdNStPB6ntEeZTUNQnY/Ef5wi45khpDfzTB/53xSrlGC+VSR1t6/lgvJZpCUSsqggwhYESSdj+nrAxqu0Jk+ka1ID1kH/yeeTMlUytEsw1+KQWpWsokTMGGG8emNOZXEirTJKmxMd7j5t+OCHzZq1hSUyikLVM3kkkUx6kAk9tJvfHqrQLrUpAQt48pAO5TSffGdz5F1mBk/fEhllAKr2EV5HmFg0EBgdMSelgx+B+UYo8txgkQhqU5I2kjzEiIUkDbf8A3DHPk4sUMPRNrWw74dzTlohtSH/cO/qMdKunHYyWdVYO06VwnirB2WowI0Ajae32thlluJAkXBGIbhvE6T/Q4MjuP8zjSiCGBB2ON+ARE31O488R3+0HiEZZADc1P/5RjiJ5ReU+f0ww5vzZFOkWMqKkN7MhXAPKCKFgMDB/THwTaZ6zhklxwrKAiTY/1TthhToQSCo1i6lbao6W64UcK4gk+G5gMLXi4wd+9tpZF+qmep3F/wAZxluScQighRmEBwP4kaCphh6f+Zxj4gRiqmQ4lTNgRsPb9cD1Ks1VNmWqsHtP6QR+OAqmbBQjrTe3T1ie/wCePsT2GZnNNCufqRoYem179ROF3FMwqpVWFASKgn4/CD1wBnuMhWrADUCQN+pn7Wwqzgq5taqZdTUZgAQIACpBaSTHYDucYs+Ew1VYLDdF+a5m0A6PMe7Xj26YSZHJmtXRmJkkgT3aBPxvg5+Us2oJqUXQDcsIH3/XDzh/DRSpeRdVQj6twI36HTcb7+mI23wyXPX1nVoumrryCMD9/wCIYlL9ypVXcHUHVVXuNMdDBscIHqvU80stN21tTXtJHl6Fl7dJBN8Pspy9WruTmG0UiSSkyx6WA6R1MYNyfI1FZDPUaR6Ae8CYP/OmCUUZO7HWAfWU15JbJPoOJK8v8nCtmWzBBFLUWVDcz9Vz1AMH1nFxXQgoVE7E+/pPS5GCqmWKwiECVIAba3U6RIubwL2xO5TLVssajV6oIaNIDMdixJuJuTHtiuhCAA/rOW1CtexYevA9YXmXTUQLAi/sSeo6Ek/a2AlytLKq5pgFqhlpuWPa9gg/TCbjOf8A3aiHWo1YtIk2ubwwAsu9hbEwvNDnzFiGG+x9PLa3t0wq1nvHB+EfmUK9ONGuern8TreWpeGmpRcrLpaSYkQdv0wvzeeSpckqP6SBJ+OuICnR4lWoqwqHQwkDWFMdP8xhzwbh6tU1VsuaVVQALkoSv8wkkBidxthC06dQWPJHaHpNwYGVdKpl6VMLUETJDX0ibw1rA98BNnKFQwppse2oT+N/tjDNMzORUGmiN/5S+kSfamOg/mNumFdXiFOq1KdD0wwYEqLEdft0xPNJsUPjH09O2Y7SWsYgcxPmAlOq1PJupYyXqPOqQxBWdjHp3xXvxwUMpS1iZX657SCY6Y9LwHLOPEFMBosyeWfaIBHxf4wqzPNbUQEOWbQsDzWuDHVSDe/vhwGm5ANhJ78iTbEs35zgfSYUOccm9nQ7m5Vf84/cazWQo1Wp1aFRHWJChbSJFw3bG+e5mXR/6ZpnUJVksYuVJC7H3nEdxPMPmK9SpBZqrFyFE/5MAW9APTFbT3vsAIxj7xW3QAHdk8x7UGSFAZhVrLT16A0CdQEn+aYjrjTK5hWTXRzDQOjG/wBpJxtwbiGXoZUU3Xb6iwS5Yyd+g2n1xoecMr4Z0BFYAnTAiQJH8t5jocZX2jZuxsyPWfXezQg8zYPznrOpma+XKMNSts2ki42I/LDPlPgjU0hjf2wfy7xta+WptGiFjTM/TIn5N8OqWKmQwyRIbOyEoJJ8Wz7IVK7q2ofHxikTPBytURFSne/cfnI/DE/xHhRquq6gvUnsB29cL+FV11aadQuoYgW0wTtY9DH3nEtGIcg9J176dLNKrL8Q/aPMpxbVUpUJUMzmGPSL/f0x649y41EjXVcq7amZUAE9Bcmfa2JXOUKgqJUMqUbbsZkfOOmZfP1c1RKUmQB0sxF0IItY3336b9MEuLAcGI0hA3m6SYfl0DMGnVp1WWGZKjVAqjy6tVQKNh26euG/KmQ8OnUFOmqNbS8lleSTYazKWN5x6ocLr1KZo1K9Ja9J9QVTBaQILEGZ/wCEYbCgtFCalU+I6gOwixRY8oiw83zc4WQsx6nEZvNaIQMZ/v7z1+9VVsy0/XcdTNiSNoEd5OPHE6tXwnHh+Ux9DL367bbnE+2QQN5Sjq0GqCCC+kkqCDII2GPfCOA1vIwYgizEHdbAJp2I3O2+CFC+QZOa0Yx6zbKZgi0EzECcHvq1UypULPnnqNoB/qDR98KKdaGkTYxB+xw68lgYuYj1ME4HpnOCD2imnsHIbtPjqTWNpUKb+s39emMslwxK7PUqKjrOlAbwFsT7kzjOtDB3ptrk+GOsne3QmZ+BgfivFny1AU8un8QrICoYDbs7b+Ub+uG2A5zGMspBWI+deF5JGFGkpGYaCVDEqq/7gZuegxLcN/ZyczmCgqKigEmJJMdBMRgjLcIepoedb1CfEqEwCSZ1Sff8Bir4f5KyvaZkxMGbfVt8dwcA2hSRiUrWdqEIbPXOevHzg2apNk6Qpw5RfIqMuqSBYqZn52g7YJ4DUSvU8FgVc0y4J2BB2Ijtf2ww43SaoQ5p0qihiqQzagG2JGkkxBmP0OJvJ8XSnnMu4AXVUClyZ1SNButiRqA9sLDRI9nmXP3mxafDyDgxpxcCgCCq+I4tsY3vt9vyxJZ6iKVUrdlHfqQAG27NIxf8YViSBUDNJ/huiyA11giNrbnY74kOOmoQSyqoUwSpDR0IJ3B9cM1UIh2qoxKmgsBXH6wng7ZpaZlSy7qWI6/TuDYCw2ON83x9gSHSNBBK6rNOwPb4g4+f6ifDSnQPhINwpVi1u7bmZtbHzhXBEzFSsajMxBWGkDcSbAQcLLpt75AAPb+YhqWFCGwjI9M/OTPEneuWJOp6jSZtJP5YaDkUjKhQyrWLamfTcGI0agZC+wvh5W5OZUik41aiZYQYIjTMRHX74VZfhOZpyj0mYX01dc7zaR83mfbHr1XqvlOPzAW+0KdVauwY479plwrlgCnozA1tsGViZnb9PvhdW5Npz/DWowuDa6kNH3+MNuG1q9StSNJ1cjVY3KCPqaI26FusdsVvD+ELSBiSxuzHck417OoYk2Oft2i3tPUbMIOv7RNyvwnw6YEEBRA1C+KNEx7FPH3Ti3OcPJyZ/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d-ID"/>
          </a:p>
        </p:txBody>
      </p:sp>
      <p:sp>
        <p:nvSpPr>
          <p:cNvPr id="38916" name="AutoShape 4" descr="data:image/jpg;base64,/9j/4AAQSkZJRgABAQAAAQABAAD/2wCEAAkGBhMSEBUTExQWFRUWGCIaGBcYGR0eHhwfGBoaGRweHR4cHCYgHRokHxwfIC8gJCcpLywsHSAxNTAqNSYrLCoBCQoKDgwOGg8PGjEkHyU0Ly00LSwqLyowKi0vKSwqLC8sLCwsLCwsLCwvLCosLCwsLCwsLCwpLCwsKSwpLCwsKf/AABEIAJAAzwMBIgACEQEDEQH/xAAcAAADAQEBAQEBAAAAAAAAAAAEBQYDBwIBAAj/xAA/EAACAQIEBAUCAwcDAwMFAAABAhEDIQAEEjEFBkFREyJhcYEykaGxwQcUI0JSctEVYvAkkuEzgvEWF0Nzsv/EABoBAAMBAQEBAAAAAAAAAAAAAAMEBQIGAQD/xAAxEQACAgEDAgMHBAEFAAAAAAABAgADEQQSITFBEyJRBRQyYXGBoZGx4fDBIzNC0fH/2gAMAwEAAhEDEQA/AG9asFUk9Mb8DqLWJUiKhHkBPlJHQkXE4WcTf+G2Jng3GnpZhQ2xMe17YeutIOBENNSpXdiV1HilYs6Jl6niKSAFp2tbzMSYv236YZ5Dh2aai7ZikUZLhiVllO4IHVeh6je4xvx3j1TLZak1FtCOPqaWOsGXEsTuDb2wgzfODLVVlzDVYILCTo0runmUeZhMmLWGERcUfJM6P3X3mjyIAD35zx840jAPFKy6LGnqBkB3AG0dd/bC/i3D8w9R1TUwVrQDBQ3WI7gg4QZ3lXMvbwT8jDVl4cFcSDRpjW27PSU3BOOoCVqUw5n6gZYE+qtsO+GD5c/VrRp2Gkg/MWnEZw/9mWb1ajNLqCov8mwwzq8ZOSQLWr1KlWbgSTHeAQB84ktolcYH9/7lwa8A5PB6cf3iW2W4h4NGTvcCOpI8wG/0iL9zGP3DlXSahJt0PXbrEiTAxLcM5qStCgh1M+Rtx1v1367g3vhrSzBZlRHCqZZXJInTIho2K3HuSe2FnGxgQOB0+sLs3KRnr1+kPzrtq13HWdpjqPnC5iSSTv1xMc6851KLjLpUBdTqeoCGsQISTIj+Y/GB+GcfzJjVpYb3Xp7jFP2agqDM3VpH9oBrCFXGBKHi9WKFQgxCzOGXCmI8/wBR8OL/AAcTPHs/qydaRB0bdDcYq8hlyqRNo/QYpWEEjEn1qVHMW1KceNIDAt4n2G3qLbYC5dqTlIioIqMZCEoJIIuHUg3A+2G2cWAfn9cTuVkioq9SsiT1Pow7YUuQnBEsaG4KrL3MM45SQ0AiurVGdfKFZTBkSWdjAJtvgnw6aDyHwhH0ys2XzGTuQQRvgrL8l5iRVkFtPl1FmEET3MH/AM42XguZCtTekjK15GqZtG6xGJOr0psw3P2PaNnXOMIDx6/xEXEKFKrTpk65qMSGAgQJgN01fjfCzJ8xCnlmA+tZKyJBk7ficOeO5SvTprpDUwohqeqVJ6ECBe/aMSWb4KVps7f0AgT6xg/squyp8P07QmrK36cAtnnMZZfnkmzUh8E/rhlR5uoH6tan+2RPwRiY4Jy+9dKlQWSkJZo3tIUD+rDzjPKSUaReah0j0/KB+eL92p09bitjyZF9zRughv8A9TZf+pv+0jG+W4pSqkhGkjcX/XELWpFYvIPXv/g+mHPKP/qt/b+owwUXbuBilunRELCVJx6x8x9wCTs5mWdTUjYnOM5EEB09D82xSVq4VSTsN8IyxaQPpN9JsR+PzhTVLyCJS0T+Ugy24TRTM5RVrhTQRtTmWDCw0xpFxczJGNKXFMjTEUMsKmgwJ02jc+ckhRuWj/GFHL/FF0V8tIDGiSJIEmwWJPf8cZ5blfP1KbJUdaStcg6ZPeSvmj0nfCb9eJf0YUoRY+AO2cRzV5sKutVKDstVSCFiVak2kiPaDgteeFtGXrz7D/OJni+SGWTLo1UVCXqEsLfUaZIFz2OMponc3tEknqZH2i+ErLHVyCeIYafTMMnkfUx/xDm2u1qdALPWo4t8DfE5S5XXMZmqtZg9TSryvqNo7DGWdzaIsSJjf/t6/GPP7P6hPFGYvq1UrmbXkwMZqdzb5m4ierVFAWkD545x94Z/9sl1CBfpcjDTL8o+CQdbqRMHXMEiJEzfFRmOYqdMwy1TG5Wm7D7gY+5XmTL1jpRpY/ylSp+NQE4oFUbrAAahVyBgSCpfstpFtSprMzNRpudyek/GGC8lspvG3T/kYvScLc5mBJWbgSR6YJtAiYYmcx554b4OXbzbqRp6bi59bYzyT1iv8J2EqNmj6lt+MYP/AGlAmlHchR7k4D4DQZ8upCsR4YBIUkAiYlth9IvhgcYn3HWTmX4xxKqjstSoyJ9beWBAm5I3gT3ww5AzVSoaxdy30bn1bGeU4QzUs3TBSdYZDqAhkNzq2AKVDcdvTHr9nSwcxsYZBa43bbuMZtjNWN4nashnJRR2C/oMbnPC1jBn4icRmV4gRGmpvIEMDJWZHuIONv8AU6ggavTYbEsDgG6bbSN2MK5mh0e5FpG14A39PbELzNbL/wDsH4nFhxdpotO8L+IQ/niN5tqRRH9qj7nBa+XEIoIXEo+F5DTw0hT4ZFOKirpYatEztuRBNzG2P3MeSrtQdQUYEW8sExe3mI++MuR0apkAszLskk3CkRIBEW7YbZquwFwRBWGOki5AnfpMwcTtTWpvLd8wCuy5xOWVaZDOjSDpuOxW4/X74Ycpn+K39v6jGnFso2pqxpOgdTckEfSdovfcdsYcrN/Ef+39cdDRkocxS/8A2mlYGxpjBTjYY9IkVTmZ1gdJgCSIE/hh+OW8m6hyHQEW0nafg4Qs1sUoP/Tp7LhDU/FGaLWXiKU5ZyWT8WvSDF1psRruO4NxvMQcT54lXrqxIq1J21kCmBA3JI69Bv3xYZlV/m+07+464BrOvfUT3i3t1GJ7MTxLOm1jVITsyfX5STXL06yojMSULE6GFmZhO+8BVFovjX/QEA//ADH+rYbyf6uuM8hy5mUd6tNdYLHyyARB7EjDWmmdIYfutS4IPlBt98LsjhyeTH6NdS67rQM/SLqvCqK3KM2kfzN2noJJ+mInC7NcWU1swtFdAXLQGWRBQzM9/XD5uAZ6ob0lpA762FpkkQCSfqOP3DuE5ehmjTqEMTSUMY8p1FpEdrYz4TAlz+hPWavuS7aKeg68YjGKhytGocvWYmnT/iUKx1uWQ30EQWEX+N5xtT4gtOlrI4gahVvDWohaHiFJUCAuplgm04Jy9SijBaddqMWCsKiAdP5gVH26YNXhlZlcCuSHMt5hM+W4lPKRpBHb5wf3tf8AlWR+YNlsTgmRFTivGi5QuQYmVCEWkEakBAIMggnfGOcrcSpLSbM1vLUrUljy6mFTzEMwvA0wR19sW9XgLFgzVyPLpKrUCiCSdlUXkkzvc3wu4hw6nQQM+p1SNNmqaQvUXaCB7HGvfA6lUq/x+5i5GO4k/wDtKqnw1/vH4Rgjknmqll8u1KprUpVfQyid3mDcXHQ4Qc2ZipnCKdNSYIJJMAAjqTYY1yHKdRVIeuhLHVIUm5F94++KAIwIsy9oNn+ZxRzOYqKhArEuiqQNJIK7+m9uox9/Z9XJFckyWdCT3+qfzwTm/wBn/igRmACO6d/ZsFct8sVMoagZkcMVIKz03kHHjEN0haiAwzNHzp10lVZIdmHqdbCLeg+2PXMHHq9DMFFWmyMNSDRPlkxJB1XvjXMcLJaluCahlkMwutnE9I98a5/gJeuausXUAhi0ghYmwuPKYiNzhYcLzKVQJ6mNafEBXyYZgFeoQukEkAhgk3vFp+2JHnCp5Y3gL+EnDTiGaNCi1NWk0zEgRPm17GYube2FmS4HmeIMwRfIoAaodgSDbuTebYZqPIJibnbnniNuUswf9NdVDlvPp0gmSRA264cZvjGXqoKT1RoaFYEGelrgRJEYNTlk5egEpUAxW/kcyW6nzXExt64R8Vc0gRUy7oGILNUU2MkmGAK3wnbpQ9xsB7zKWKRifuYUy7qKSEKVBUG8WBEGRex74luWliq4kEhdxtvhtxfPZYpWNOtqlDA6ltr7R7jCLlRv4j/2fqMWtKrBTmK6kYqaVdNsFJgRMFU9sFaQF6zNjiiNX/plPouEtOrSUgsSY6QL4JqceoldGhgPQjpiZqXUtwZQq0thGRCK9QHe+BDpDKIjUQB8kY95bN0KnVu2/wCeEvEEnieTpqhRA8mSDqNxMztAwmBmM16e0fF0+s6dxGhNH1EfpgfIINDazAWIbaAe52++GlSpAxhmXQ0zrVWQ2YEW+R19seNQ/jC0NwB0jKsMYxJziRrKWAAIvp3vB6mPfp0xDvnNOa8SqpECI3nSd77jFXxPgTmTljTCMTCszAmYIUCdwQfeYxE5pG1Ejqbj164aRd/xHidFpKqnWO6fEsveopqCAToVmCnv5QSpxpnuKtWRfAcf7qchTfsDAI/HEzptLTABn2wZnuV3pjUDrHeY62xP1bpp2VSesYs02nbyliD27xplzX602wXlc+abanfT6Ayx/wC3b5wjp5etoapUECyra8nY6VIPSPvjbPZYHL6nWooWDuFEHspvvaSdrxgBvIi49n1hsFs9uIJm+Z18fX4Y0nqLeYdT02x41q3mStY3hwZ+4mcE8Q4Ew4WlYCClTWxMbN5IjqNj98IuHUNbAGoY1CQjKSZMRvYev54qo9TVjxByJM1lBSwikyo4czOGh1OhS5AnZd8KM9zPJFNAYJnUd/thNzCHy1Xw0q1ArSCZAMeXsB3O+PPBeE+X98qnTRQxfdyLwJ3AMfeMHq8E4ZQZMdmQeczonLuSarTUh79dXydx74NqcNczBW29421dx6jE/wAkc4UoIfysTPQ+mK5+N0Ck6old9J7d49MBO3MOt14HTiQPHULVHUEHWQVIkg6rDYWvGOs8A4OtDK06ST5R5rQWfqTPr+AxzLhwSpxGgshgtRAbb6J7+2OocQ4w1NqYCM/iPpJH8vqfT19MemfHc5A7zPJ5B6CS1VnuWZqkeUAXgDtGOM8484NXrlpOkHyJ/SOnz1nHWueeK6MhVg3MJ97n8B+OOMcnJSqZio1b0gnYEkj77Y8ziY68mBV+G1KjakptBE3gX+Thvy7wmtTcl0gFYmQZMjtijz/JtVn8Si4IPQ2+x2jHvL8JzK2K+/mGCjU2DgT5wHUqTMRPbBtE2x6OTf8Amj8/ucfKMdCD7YaS/eORJFum8M5BgmbyAa5qhPcT+RwL/paj6swvwp/UjHni+XZoAE/Iwq/0ypI8h/DEa1zvM7nQezarKQzGNV4nRoghNTMd2P8AgWGCeB8UFbN0SRdGY94XTidzeRZLtA9Jvj5wTi5oVpAmVgj5BkfI2wNXweY/qNBUtO2vrOx5/mKmg85Czt3PxhdmeZ6FWmafm072sQRcEHEZn+J5bNnWzvRqRBtIMWup2+DjzT4Esj/qVI1AAhDcMA2r6tgCMHNhPAnOHRunUStpZqnVMUqpLgEgMOpnzRA63t2GA+A8M8PxFraWJbexBt64WZLMUqI8SkWrMVUq5EL5yV8o795m2B61WvUp1HRpmYZRdQhIZbm7sfywHUBrq/DBwSY2gsrQ7un5iPmPNwlcrAW4AHqQI9owRluON4YUOWXSNUr9M7hZmwHU4Pr8pJUUh6rvoIFRSVAUkA28t72jvOAavBVpKfCq1UBGlQ9IkNM+UCASBEk7AXnBbdPVqQoLDIhDrFD7tvGBDKXE6tKm1VWQg7aoLyNiAd56fMY2yVOtmyvjVtyGIESdRAAVR1iThRwqc1XDN5hTYKXC+SRG14iTt09sVuVya0an73UsnhPUKgXDyEjT3aREWvifZQAeB0jvjrs8TuenEOztIswyP0IyEMxFyII0L01afnHK8jk6+Sr6lbWgcrUgMFZVMeYkaTImCCbicW/EM02arzrVfCqaFCAypedBbqdott6Yzp8Kps1PLx4lN30tBt4iBzY/09vY4ZpW3v0Mm6lFCeIx5HaSuW4KM5UEM5KmajsSf4fQbfVFh98UPPGTQrk8sJp0Q5WBYAQxW/qRv0mcUnA+EDL5SQTLU/EdwpvKiTMRAGw7CcJeeqJ/dVJmRWRrKxVQ3lPmAggTsL+hxUC7ayO851rPFvX0zFGapHLGKVIJS/qC3J66jczOCMpx1ttR/wCemP1LNPSkio0Gi7CzCDTXsw7kb43qZvNaQyvJIG1MQAxAnVpjr3xK3kdROi9yHZhiGZGiGqLWZdGgytUAKy9JBiDv1BGLpeJUpSalwQAZiSPwM745zxfhp8PUa+omxaoYloLEAbAAbYG5eymYbJK9RVrAr4qo4aQiSA2obHeO4GGdO5YHMR1NCoRzzLD9pFQHJwo3abdfKb45TyoQajBhIsev8pMTHT746XncylSm9KoWpt5RDGVVnHlG0y1xHscc5yeSak7uLCYEHsSD8T3wS4+QzzR1B7Ah6GU2Rzr0yfDqMok+UMdjsYMDB+Q45mBUjxCbdYj8cKaOfIMHSwsZj/GDlzDagPDBva8XxNrYk4Bl1NDVSpGM59YJxvOl6j66rGwKAmQZ7Drf7DDPh1HSI7b/ACAcIM/XYVISmJ3IA9djh/kczrLGIkzHbFHRkE+s572iy42L2P8Aj1gmfy4ZgDq6nyx98faHDA8lqlQgkhTqtAiCehPS36Y+5/INUIAZVtN59ug3wv8A9HqBTpYGOik3kxAG33wlqVYk7TidHoOaFG/E+1eDKAGLTMmYvYkX1GB8TifyVPVXiYIUkfBB/LDvMcIYCHciLR0ET3N9jsMT1F4r+6n8wfvbAkcOpx6R61zwA2TmVfHlHhg/7hf3BwmHFqmwIACFBbYNBPXewg4fcWjwwTtrXpP4dfbAmZrZNjJNT4UDv29h9/TAdLu29YSt8KFZSesBymbrfw0plfJMavUEblhO+2NMzmKtCgig/Q8zE+YTuZ2OP1bNUNIkO7AWBhVEz/dYW2icBZ5z+7IJtquPW8dMO0gm5AfWJ6wZrZtuIbTrV/AUiHLuzmV1Rqtef5bEx6Y+cWzlZEpjw1nwygBQabmdIANiZMydjhnw/OlKaqqk7AOSDqCkkW/tHxgfOo9WolCADqtA6Xhjfc3/AOHB3s8KwvjjmSa6BZ5c/nt3jHlThgqIatQBugCqAo07QB6x9se83UqVa+h2DK1QEqPKDpUKo3sPLex2wz/eAtM0KJGpQNRmygmLnbUcI+Z+LnKU6hpUww16Eck+UNfUCIkzYHa98SdO9tlnm6dofdgM7D6RfnszVWpUKkBjULt4YPlInbsL7deuKHlnM1KhStVZUjUEAUBSxBl97tc2taT2xD8sZFsw7Va9VvKNQ1E+5Zidk9f8Ye8M5mo1azo6jwY0UgRsBue2owCOsCB62UBQF+vyiWr1PjKKsYPr/fWNeNZ6pUdMvSiAAgfSCexImQLT0x55yrVfAIRlUBgxOgXKAlNTTYTaSNyMKczxfTmPEpfxKa21QfqO99iT8b4b0KtStSJqAKX2G+kG23x1773xq3UJVVvfvJq6dmuVUHA6yVyvEK2YhVCklWXyqQAKgAfrtbf/AOMG8S4uKFMKCtR4+rQNTabgSdqY7ReO+Pa5ZaFIohBci7bat4FunWMRbcRfxS1S8nzD/HoMI1f6rcHidBqW8GsZHMp+Dcy1CKlJ3irWqAp5JXzjQNF/LA63GO35bhqmgtFH00wgSABOlREaptInp1OP564LwOrmyz02VAkAEzJNythsbAzjrXBeYmSFqkqwA1ANb4w2r17tgPMhWByNx/WWGd4KtRpYiDVFQjSL6F0qoM/M+1sIcxyNNPT5NXWottyxPkIIK7CJvfbD+jxdDHmAsPxE4K/eREi/zH54NgGYDsvQ4nJOJ8q1qShqtB/eiwYD3H/nAbcSVfKVqSABOmSfT6v0x2lK3ofwx4CJMhRPeBjAqRecRn3+7GCZyjhfK+ZzJ1Cm1GlvrqmPWQg3+YGMuCGdRBOksdM9QNj87/OOmc2ZjTlKgBhnApg//sIU/ZSTjm3A6wMxtJCjsBtg9Kqp4ET1Vz2r5jPlfNsjqQ+nofUTcH3wHmeNspKl9StcpHls0iSIYiwtj5xSmpYAhjbYCb4IynJTVL3RYvaT62n88I2qzZXEvaM01Ir2NxjpAOJcWpsNShtV+sASNwLx7YU8I5bzFfMI6038LZniBBnad/icdH4RyjQQagoqRuxMkf8AsYQPth6mTCsCwEdHFo6XjH1Gl8MYJgNRr6wNtI75kbxbl6s1IhFDxBJVgdu43GEVDk3NPdacg/7lj88dWW7GAVdevcbTbEXzlRzFOqtTK1avh1plVNlbeB2BF8eNp0qXI6Quj9qXsfD4H1i6n+zuqBqr1KdJepJn84H44nuaDRVUSgxZQfrP8xvcbW6Th3R4DVq+fNVGIF9JYsfmbDE/za6+LTRQAAtgOl7fOAaa9LLwtY+8Y1VrMCGfJ+QwIVTyVMUVqK5GndQx89rx2vhxwYCkS1UAVKizSbtIgTOygXv2wr4PwZvDUmf6goBP80Et2AEj1xX5agn7uc1UAFNJ0ICdx5fMdzOwX1OBamwkspbODNKFrqyR8XEW0+DhabeYw6+IHNoI31DqrGDG8b4R5lxWuxkGdCLdSZW4HYm/pgbjfMyiU0MXOqRIEaySAYm/SPbbDXlzgbr/ABHpkSNQSdt9if5jA9h3w3RpyxwekTv1q1qWc8jtFHGMylADLgEl4esRaR0VT1X/AB64VmorNpSWtqEdu3cQfjFnxngwzEzHiAGCOkSR/wA6xiG5f4dVfM6EbQVDa26AC1/QnFC3FQz2Ejae33huepPMO4TxHMUamhFLqxBanIg6TM+kd7Yq83m5GxG0m1zbfa36YwyXDhSBAW7fUVm/YDshMmBgzPcKcJqYqb/SDJAtvaPjHOaq4XOD6TpdNStPB6ntEeZTUNQnY/Ef5wi45khpDfzTB/53xSrlGC+VSR1t6/lgvJZpCUSsqggwhYESSdj+nrAxqu0Jk+ka1ID1kH/yeeTMlUytEsw1+KQWpWsokTMGGG8emNOZXEirTJKmxMd7j5t+OCHzZq1hSUyikLVM3kkkUx6kAk9tJvfHqrQLrUpAQt48pAO5TSffGdz5F1mBk/fEhllAKr2EV5HmFg0EBgdMSelgx+B+UYo8txgkQhqU5I2kjzEiIUkDbf8A3DHPk4sUMPRNrWw74dzTlohtSH/cO/qMdKunHYyWdVYO06VwnirB2WowI0Ajae32thlluJAkXBGIbhvE6T/Q4MjuP8zjSiCGBB2ON+ARE31O488R3+0HiEZZADc1P/5RjiJ5ReU+f0ww5vzZFOkWMqKkN7MhXAPKCKFgMDB/THwTaZ6zhklxwrKAiTY/1TthhToQSCo1i6lbao6W64UcK4gk+G5gMLXi4wd+9tpZF+qmep3F/wAZxluScQighRmEBwP4kaCphh6f+Zxj4gRiqmQ4lTNgRsPb9cD1Ks1VNmWqsHtP6QR+OAqmbBQjrTe3T1ie/wCePsT2GZnNNCufqRoYem179ROF3FMwqpVWFASKgn4/CD1wBnuMhWrADUCQN+pn7Wwqzgq5taqZdTUZgAQIACpBaSTHYDucYs+Ew1VYLDdF+a5m0A6PMe7Xj26YSZHJmtXRmJkkgT3aBPxvg5+Us2oJqUXQDcsIH3/XDzh/DRSpeRdVQj6twI36HTcb7+mI23wyXPX1nVoumrryCMD9/wCIYlL9ypVXcHUHVVXuNMdDBscIHqvU80stN21tTXtJHl6Fl7dJBN8Pspy9WruTmG0UiSSkyx6WA6R1MYNyfI1FZDPUaR6Ae8CYP/OmCUUZO7HWAfWU15JbJPoOJK8v8nCtmWzBBFLUWVDcz9Vz1AMH1nFxXQgoVE7E+/pPS5GCqmWKwiECVIAba3U6RIubwL2xO5TLVssajV6oIaNIDMdixJuJuTHtiuhCAA/rOW1CtexYevA9YXmXTUQLAi/sSeo6Ek/a2AlytLKq5pgFqhlpuWPa9gg/TCbjOf8A3aiHWo1YtIk2ubwwAsu9hbEwvNDnzFiGG+x9PLa3t0wq1nvHB+EfmUK9ONGuern8TreWpeGmpRcrLpaSYkQdv0wvzeeSpckqP6SBJ+OuICnR4lWoqwqHQwkDWFMdP8xhzwbh6tU1VsuaVVQALkoSv8wkkBidxthC06dQWPJHaHpNwYGVdKpl6VMLUETJDX0ibw1rA98BNnKFQwppse2oT+N/tjDNMzORUGmiN/5S+kSfamOg/mNumFdXiFOq1KdD0wwYEqLEdft0xPNJsUPjH09O2Y7SWsYgcxPmAlOq1PJupYyXqPOqQxBWdjHp3xXvxwUMpS1iZX657SCY6Y9LwHLOPEFMBosyeWfaIBHxf4wqzPNbUQEOWbQsDzWuDHVSDe/vhwGm5ANhJ78iTbEs35zgfSYUOccm9nQ7m5Vf84/cazWQo1Wp1aFRHWJChbSJFw3bG+e5mXR/6ZpnUJVksYuVJC7H3nEdxPMPmK9SpBZqrFyFE/5MAW9APTFbT3vsAIxj7xW3QAHdk8x7UGSFAZhVrLT16A0CdQEn+aYjrjTK5hWTXRzDQOjG/wBpJxtwbiGXoZUU3Xb6iwS5Yyd+g2n1xoecMr4Z0BFYAnTAiQJH8t5jocZX2jZuxsyPWfXezQg8zYPznrOpma+XKMNSts2ki42I/LDPlPgjU0hjf2wfy7xta+WptGiFjTM/TIn5N8OqWKmQwyRIbOyEoJJ8Wz7IVK7q2ofHxikTPBytURFSne/cfnI/DE/xHhRquq6gvUnsB29cL+FV11aadQuoYgW0wTtY9DH3nEtGIcg9J176dLNKrL8Q/aPMpxbVUpUJUMzmGPSL/f0x649y41EjXVcq7amZUAE9Bcmfa2JXOUKgqJUMqUbbsZkfOOmZfP1c1RKUmQB0sxF0IItY3336b9MEuLAcGI0hA3m6SYfl0DMGnVp1WWGZKjVAqjy6tVQKNh26euG/KmQ8OnUFOmqNbS8lleSTYazKWN5x6ocLr1KZo1K9Ja9J9QVTBaQILEGZ/wCEYbCgtFCalU+I6gOwixRY8oiw83zc4WQsx6nEZvNaIQMZ/v7z1+9VVsy0/XcdTNiSNoEd5OPHE6tXwnHh+Ux9DL367bbnE+2QQN5Sjq0GqCCC+kkqCDII2GPfCOA1vIwYgizEHdbAJp2I3O2+CFC+QZOa0Yx6zbKZgi0EzECcHvq1UypULPnnqNoB/qDR98KKdaGkTYxB+xw68lgYuYj1ME4HpnOCD2imnsHIbtPjqTWNpUKb+s39emMslwxK7PUqKjrOlAbwFsT7kzjOtDB3ptrk+GOsne3QmZ+BgfivFny1AU8un8QrICoYDbs7b+Ub+uG2A5zGMspBWI+deF5JGFGkpGYaCVDEqq/7gZuegxLcN/ZyczmCgqKigEmJJMdBMRgjLcIepoedb1CfEqEwCSZ1Sff8Bir4f5KyvaZkxMGbfVt8dwcA2hSRiUrWdqEIbPXOevHzg2apNk6Qpw5RfIqMuqSBYqZn52g7YJ4DUSvU8FgVc0y4J2BB2Ijtf2ww43SaoQ5p0qihiqQzagG2JGkkxBmP0OJvJ8XSnnMu4AXVUClyZ1SNButiRqA9sLDRI9nmXP3mxafDyDgxpxcCgCCq+I4tsY3vt9vyxJZ6iKVUrdlHfqQAG27NIxf8YViSBUDNJ/huiyA11giNrbnY74kOOmoQSyqoUwSpDR0IJ3B9cM1UIh2qoxKmgsBXH6wng7ZpaZlSy7qWI6/TuDYCw2ON83x9gSHSNBBK6rNOwPb4g4+f6ifDSnQPhINwpVi1u7bmZtbHzhXBEzFSsajMxBWGkDcSbAQcLLpt75AAPb+YhqWFCGwjI9M/OTPEneuWJOp6jSZtJP5YaDkUjKhQyrWLamfTcGI0agZC+wvh5W5OZUik41aiZYQYIjTMRHX74VZfhOZpyj0mYX01dc7zaR83mfbHr1XqvlOPzAW+0KdVauwY479plwrlgCnozA1tsGViZnb9PvhdW5Npz/DWowuDa6kNH3+MNuG1q9StSNJ1cjVY3KCPqaI26FusdsVvD+ELSBiSxuzHck417OoYk2Oft2i3tPUbMIOv7RNyvwnw6YEEBRA1C+KNEx7FPH3Ti3OcPJyZ/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d-ID"/>
          </a:p>
        </p:txBody>
      </p:sp>
      <p:sp>
        <p:nvSpPr>
          <p:cNvPr id="38918" name="AutoShape 6" descr="data:image/jpg;base64,/9j/4AAQSkZJRgABAQAAAQABAAD/2wCEAAkGBhMSEBUTExQWFRUWGCIaGBcYGR0eHhwfGBoaGRweHR4cHCYgHRokHxwfIC8gJCcpLywsHSAxNTAqNSYrLCoBCQoKDgwOGg8PGjEkHyU0Ly00LSwqLyowKi0vKSwqLC8sLCwsLCwsLCwvLCosLCwsLCwsLCwpLCwsKSwpLCwsKf/AABEIAJAAzwMBIgACEQEDEQH/xAAcAAADAQEBAQEBAAAAAAAAAAAEBQYDBwIBAAj/xAA/EAACAQIEBAUCAwcDAwMFAAABAhEDIQAEEjEFBkFREyJhcYEykaGxwQcUI0JSctEVYvAkkuEzgvEWF0Nzsv/EABoBAAMBAQEBAAAAAAAAAAAAAAMEBQIGAQD/xAAxEQACAgEDAgMHBAEFAAAAAAABAgADEQQSITFBEyJRBRQyYXGBoZGx4fDBIzNC0fH/2gAMAwEAAhEDEQA/AG9asFUk9Mb8DqLWJUiKhHkBPlJHQkXE4WcTf+G2Jng3GnpZhQ2xMe17YeutIOBENNSpXdiV1HilYs6Jl6niKSAFp2tbzMSYv236YZ5Dh2aai7ZikUZLhiVllO4IHVeh6je4xvx3j1TLZak1FtCOPqaWOsGXEsTuDb2wgzfODLVVlzDVYILCTo0runmUeZhMmLWGERcUfJM6P3X3mjyIAD35zx840jAPFKy6LGnqBkB3AG0dd/bC/i3D8w9R1TUwVrQDBQ3WI7gg4QZ3lXMvbwT8jDVl4cFcSDRpjW27PSU3BOOoCVqUw5n6gZYE+qtsO+GD5c/VrRp2Gkg/MWnEZw/9mWb1ajNLqCov8mwwzq8ZOSQLWr1KlWbgSTHeAQB84ktolcYH9/7lwa8A5PB6cf3iW2W4h4NGTvcCOpI8wG/0iL9zGP3DlXSahJt0PXbrEiTAxLcM5qStCgh1M+Rtx1v1367g3vhrSzBZlRHCqZZXJInTIho2K3HuSe2FnGxgQOB0+sLs3KRnr1+kPzrtq13HWdpjqPnC5iSSTv1xMc6851KLjLpUBdTqeoCGsQISTIj+Y/GB+GcfzJjVpYb3Xp7jFP2agqDM3VpH9oBrCFXGBKHi9WKFQgxCzOGXCmI8/wBR8OL/AAcTPHs/qydaRB0bdDcYq8hlyqRNo/QYpWEEjEn1qVHMW1KceNIDAt4n2G3qLbYC5dqTlIioIqMZCEoJIIuHUg3A+2G2cWAfn9cTuVkioq9SsiT1Pow7YUuQnBEsaG4KrL3MM45SQ0AiurVGdfKFZTBkSWdjAJtvgnw6aDyHwhH0ys2XzGTuQQRvgrL8l5iRVkFtPl1FmEET3MH/AM42XguZCtTekjK15GqZtG6xGJOr0psw3P2PaNnXOMIDx6/xEXEKFKrTpk65qMSGAgQJgN01fjfCzJ8xCnlmA+tZKyJBk7ficOeO5SvTprpDUwohqeqVJ6ECBe/aMSWb4KVps7f0AgT6xg/squyp8P07QmrK36cAtnnMZZfnkmzUh8E/rhlR5uoH6tan+2RPwRiY4Jy+9dKlQWSkJZo3tIUD+rDzjPKSUaReah0j0/KB+eL92p09bitjyZF9zRughv8A9TZf+pv+0jG+W4pSqkhGkjcX/XELWpFYvIPXv/g+mHPKP/qt/b+owwUXbuBilunRELCVJx6x8x9wCTs5mWdTUjYnOM5EEB09D82xSVq4VSTsN8IyxaQPpN9JsR+PzhTVLyCJS0T+Ugy24TRTM5RVrhTQRtTmWDCw0xpFxczJGNKXFMjTEUMsKmgwJ02jc+ckhRuWj/GFHL/FF0V8tIDGiSJIEmwWJPf8cZ5blfP1KbJUdaStcg6ZPeSvmj0nfCb9eJf0YUoRY+AO2cRzV5sKutVKDstVSCFiVak2kiPaDgteeFtGXrz7D/OJni+SGWTLo1UVCXqEsLfUaZIFz2OMponc3tEknqZH2i+ErLHVyCeIYafTMMnkfUx/xDm2u1qdALPWo4t8DfE5S5XXMZmqtZg9TSryvqNo7DGWdzaIsSJjf/t6/GPP7P6hPFGYvq1UrmbXkwMZqdzb5m4ierVFAWkD545x94Z/9sl1CBfpcjDTL8o+CQdbqRMHXMEiJEzfFRmOYqdMwy1TG5Wm7D7gY+5XmTL1jpRpY/ylSp+NQE4oFUbrAAahVyBgSCpfstpFtSprMzNRpudyek/GGC8lspvG3T/kYvScLc5mBJWbgSR6YJtAiYYmcx554b4OXbzbqRp6bi59bYzyT1iv8J2EqNmj6lt+MYP/AGlAmlHchR7k4D4DQZ8upCsR4YBIUkAiYlth9IvhgcYn3HWTmX4xxKqjstSoyJ9beWBAm5I3gT3ww5AzVSoaxdy30bn1bGeU4QzUs3TBSdYZDqAhkNzq2AKVDcdvTHr9nSwcxsYZBa43bbuMZtjNWN4nashnJRR2C/oMbnPC1jBn4icRmV4gRGmpvIEMDJWZHuIONv8AU6ggavTYbEsDgG6bbSN2MK5mh0e5FpG14A39PbELzNbL/wDsH4nFhxdpotO8L+IQ/niN5tqRRH9qj7nBa+XEIoIXEo+F5DTw0hT4ZFOKirpYatEztuRBNzG2P3MeSrtQdQUYEW8sExe3mI++MuR0apkAszLskk3CkRIBEW7YbZquwFwRBWGOki5AnfpMwcTtTWpvLd8wCuy5xOWVaZDOjSDpuOxW4/X74Ycpn+K39v6jGnFso2pqxpOgdTckEfSdovfcdsYcrN/Ef+39cdDRkocxS/8A2mlYGxpjBTjYY9IkVTmZ1gdJgCSIE/hh+OW8m6hyHQEW0nafg4Qs1sUoP/Tp7LhDU/FGaLWXiKU5ZyWT8WvSDF1psRruO4NxvMQcT54lXrqxIq1J21kCmBA3JI69Bv3xYZlV/m+07+464BrOvfUT3i3t1GJ7MTxLOm1jVITsyfX5STXL06yojMSULE6GFmZhO+8BVFovjX/QEA//ADH+rYbyf6uuM8hy5mUd6tNdYLHyyARB7EjDWmmdIYfutS4IPlBt98LsjhyeTH6NdS67rQM/SLqvCqK3KM2kfzN2noJJ+mInC7NcWU1swtFdAXLQGWRBQzM9/XD5uAZ6ob0lpA762FpkkQCSfqOP3DuE5ehmjTqEMTSUMY8p1FpEdrYz4TAlz+hPWavuS7aKeg68YjGKhytGocvWYmnT/iUKx1uWQ30EQWEX+N5xtT4gtOlrI4gahVvDWohaHiFJUCAuplgm04Jy9SijBaddqMWCsKiAdP5gVH26YNXhlZlcCuSHMt5hM+W4lPKRpBHb5wf3tf8AlWR+YNlsTgmRFTivGi5QuQYmVCEWkEakBAIMggnfGOcrcSpLSbM1vLUrUljy6mFTzEMwvA0wR19sW9XgLFgzVyPLpKrUCiCSdlUXkkzvc3wu4hw6nQQM+p1SNNmqaQvUXaCB7HGvfA6lUq/x+5i5GO4k/wDtKqnw1/vH4Rgjknmqll8u1KprUpVfQyid3mDcXHQ4Qc2ZipnCKdNSYIJJMAAjqTYY1yHKdRVIeuhLHVIUm5F94++KAIwIsy9oNn+ZxRzOYqKhArEuiqQNJIK7+m9uox9/Z9XJFckyWdCT3+qfzwTm/wBn/igRmACO6d/ZsFct8sVMoagZkcMVIKz03kHHjEN0haiAwzNHzp10lVZIdmHqdbCLeg+2PXMHHq9DMFFWmyMNSDRPlkxJB1XvjXMcLJaluCahlkMwutnE9I98a5/gJeuausXUAhi0ghYmwuPKYiNzhYcLzKVQJ6mNafEBXyYZgFeoQukEkAhgk3vFp+2JHnCp5Y3gL+EnDTiGaNCi1NWk0zEgRPm17GYube2FmS4HmeIMwRfIoAaodgSDbuTebYZqPIJibnbnniNuUswf9NdVDlvPp0gmSRA264cZvjGXqoKT1RoaFYEGelrgRJEYNTlk5egEpUAxW/kcyW6nzXExt64R8Vc0gRUy7oGILNUU2MkmGAK3wnbpQ9xsB7zKWKRifuYUy7qKSEKVBUG8WBEGRex74luWliq4kEhdxtvhtxfPZYpWNOtqlDA6ltr7R7jCLlRv4j/2fqMWtKrBTmK6kYqaVdNsFJgRMFU9sFaQF6zNjiiNX/plPouEtOrSUgsSY6QL4JqceoldGhgPQjpiZqXUtwZQq0thGRCK9QHe+BDpDKIjUQB8kY95bN0KnVu2/wCeEvEEnieTpqhRA8mSDqNxMztAwmBmM16e0fF0+s6dxGhNH1EfpgfIINDazAWIbaAe52++GlSpAxhmXQ0zrVWQ2YEW+R19seNQ/jC0NwB0jKsMYxJziRrKWAAIvp3vB6mPfp0xDvnNOa8SqpECI3nSd77jFXxPgTmTljTCMTCszAmYIUCdwQfeYxE5pG1Ejqbj164aRd/xHidFpKqnWO6fEsveopqCAToVmCnv5QSpxpnuKtWRfAcf7qchTfsDAI/HEzptLTABn2wZnuV3pjUDrHeY62xP1bpp2VSesYs02nbyliD27xplzX602wXlc+abanfT6Ayx/wC3b5wjp5etoapUECyra8nY6VIPSPvjbPZYHL6nWooWDuFEHspvvaSdrxgBvIi49n1hsFs9uIJm+Z18fX4Y0nqLeYdT02x41q3mStY3hwZ+4mcE8Q4Ew4WlYCClTWxMbN5IjqNj98IuHUNbAGoY1CQjKSZMRvYev54qo9TVjxByJM1lBSwikyo4czOGh1OhS5AnZd8KM9zPJFNAYJnUd/thNzCHy1Xw0q1ArSCZAMeXsB3O+PPBeE+X98qnTRQxfdyLwJ3AMfeMHq8E4ZQZMdmQeczonLuSarTUh79dXydx74NqcNczBW29421dx6jE/wAkc4UoIfysTPQ+mK5+N0Ck6old9J7d49MBO3MOt14HTiQPHULVHUEHWQVIkg6rDYWvGOs8A4OtDK06ST5R5rQWfqTPr+AxzLhwSpxGgshgtRAbb6J7+2OocQ4w1NqYCM/iPpJH8vqfT19MemfHc5A7zPJ5B6CS1VnuWZqkeUAXgDtGOM8484NXrlpOkHyJ/SOnz1nHWueeK6MhVg3MJ97n8B+OOMcnJSqZio1b0gnYEkj77Y8ziY68mBV+G1KjakptBE3gX+Thvy7wmtTcl0gFYmQZMjtijz/JtVn8Si4IPQ2+x2jHvL8JzK2K+/mGCjU2DgT5wHUqTMRPbBtE2x6OTf8Amj8/ucfKMdCD7YaS/eORJFum8M5BgmbyAa5qhPcT+RwL/paj6swvwp/UjHni+XZoAE/Iwq/0ypI8h/DEa1zvM7nQezarKQzGNV4nRoghNTMd2P8AgWGCeB8UFbN0SRdGY94XTidzeRZLtA9Jvj5wTi5oVpAmVgj5BkfI2wNXweY/qNBUtO2vrOx5/mKmg85Czt3PxhdmeZ6FWmafm072sQRcEHEZn+J5bNnWzvRqRBtIMWup2+DjzT4Esj/qVI1AAhDcMA2r6tgCMHNhPAnOHRunUStpZqnVMUqpLgEgMOpnzRA63t2GA+A8M8PxFraWJbexBt64WZLMUqI8SkWrMVUq5EL5yV8o795m2B61WvUp1HRpmYZRdQhIZbm7sfywHUBrq/DBwSY2gsrQ7un5iPmPNwlcrAW4AHqQI9owRluON4YUOWXSNUr9M7hZmwHU4Pr8pJUUh6rvoIFRSVAUkA28t72jvOAavBVpKfCq1UBGlQ9IkNM+UCASBEk7AXnBbdPVqQoLDIhDrFD7tvGBDKXE6tKm1VWQg7aoLyNiAd56fMY2yVOtmyvjVtyGIESdRAAVR1iThRwqc1XDN5hTYKXC+SRG14iTt09sVuVya0an73UsnhPUKgXDyEjT3aREWvifZQAeB0jvjrs8TuenEOztIswyP0IyEMxFyII0L01afnHK8jk6+Sr6lbWgcrUgMFZVMeYkaTImCCbicW/EM02arzrVfCqaFCAypedBbqdott6Yzp8Kps1PLx4lN30tBt4iBzY/09vY4ZpW3v0Mm6lFCeIx5HaSuW4KM5UEM5KmajsSf4fQbfVFh98UPPGTQrk8sJp0Q5WBYAQxW/qRv0mcUnA+EDL5SQTLU/EdwpvKiTMRAGw7CcJeeqJ/dVJmRWRrKxVQ3lPmAggTsL+hxUC7ayO851rPFvX0zFGapHLGKVIJS/qC3J66jczOCMpx1ttR/wCemP1LNPSkio0Gi7CzCDTXsw7kb43qZvNaQyvJIG1MQAxAnVpjr3xK3kdROi9yHZhiGZGiGqLWZdGgytUAKy9JBiDv1BGLpeJUpSalwQAZiSPwM745zxfhp8PUa+omxaoYloLEAbAAbYG5eymYbJK9RVrAr4qo4aQiSA2obHeO4GGdO5YHMR1NCoRzzLD9pFQHJwo3abdfKb45TyoQajBhIsev8pMTHT746XncylSm9KoWpt5RDGVVnHlG0y1xHscc5yeSak7uLCYEHsSD8T3wS4+QzzR1B7Ah6GU2Rzr0yfDqMok+UMdjsYMDB+Q45mBUjxCbdYj8cKaOfIMHSwsZj/GDlzDagPDBva8XxNrYk4Bl1NDVSpGM59YJxvOl6j66rGwKAmQZ7Drf7DDPh1HSI7b/ACAcIM/XYVISmJ3IA9djh/kczrLGIkzHbFHRkE+s572iy42L2P8Aj1gmfy4ZgDq6nyx98faHDA8lqlQgkhTqtAiCehPS36Y+5/INUIAZVtN59ug3wv8A9HqBTpYGOik3kxAG33wlqVYk7TidHoOaFG/E+1eDKAGLTMmYvYkX1GB8TifyVPVXiYIUkfBB/LDvMcIYCHciLR0ET3N9jsMT1F4r+6n8wfvbAkcOpx6R61zwA2TmVfHlHhg/7hf3BwmHFqmwIACFBbYNBPXewg4fcWjwwTtrXpP4dfbAmZrZNjJNT4UDv29h9/TAdLu29YSt8KFZSesBymbrfw0plfJMavUEblhO+2NMzmKtCgig/Q8zE+YTuZ2OP1bNUNIkO7AWBhVEz/dYW2icBZ5z+7IJtquPW8dMO0gm5AfWJ6wZrZtuIbTrV/AUiHLuzmV1Rqtef5bEx6Y+cWzlZEpjw1nwygBQabmdIANiZMydjhnw/OlKaqqk7AOSDqCkkW/tHxgfOo9WolCADqtA6Xhjfc3/AOHB3s8KwvjjmSa6BZ5c/nt3jHlThgqIatQBugCqAo07QB6x9se83UqVa+h2DK1QEqPKDpUKo3sPLex2wz/eAtM0KJGpQNRmygmLnbUcI+Z+LnKU6hpUww16Eck+UNfUCIkzYHa98SdO9tlnm6dofdgM7D6RfnszVWpUKkBjULt4YPlInbsL7deuKHlnM1KhStVZUjUEAUBSxBl97tc2taT2xD8sZFsw7Va9VvKNQ1E+5Zidk9f8Ye8M5mo1azo6jwY0UgRsBue2owCOsCB62UBQF+vyiWr1PjKKsYPr/fWNeNZ6pUdMvSiAAgfSCexImQLT0x55yrVfAIRlUBgxOgXKAlNTTYTaSNyMKczxfTmPEpfxKa21QfqO99iT8b4b0KtStSJqAKX2G+kG23x1773xq3UJVVvfvJq6dmuVUHA6yVyvEK2YhVCklWXyqQAKgAfrtbf/AOMG8S4uKFMKCtR4+rQNTabgSdqY7ReO+Pa5ZaFIohBci7bat4FunWMRbcRfxS1S8nzD/HoMI1f6rcHidBqW8GsZHMp+Dcy1CKlJ3irWqAp5JXzjQNF/LA63GO35bhqmgtFH00wgSABOlREaptInp1OP564LwOrmyz02VAkAEzJNythsbAzjrXBeYmSFqkqwA1ANb4w2r17tgPMhWByNx/WWGd4KtRpYiDVFQjSL6F0qoM/M+1sIcxyNNPT5NXWottyxPkIIK7CJvfbD+jxdDHmAsPxE4K/eREi/zH54NgGYDsvQ4nJOJ8q1qShqtB/eiwYD3H/nAbcSVfKVqSABOmSfT6v0x2lK3ofwx4CJMhRPeBjAqRecRn3+7GCZyjhfK+ZzJ1Cm1GlvrqmPWQg3+YGMuCGdRBOksdM9QNj87/OOmc2ZjTlKgBhnApg//sIU/ZSTjm3A6wMxtJCjsBtg9Kqp4ET1Vz2r5jPlfNsjqQ+nofUTcH3wHmeNspKl9StcpHls0iSIYiwtj5xSmpYAhjbYCb4IynJTVL3RYvaT62n88I2qzZXEvaM01Ir2NxjpAOJcWpsNShtV+sASNwLx7YU8I5bzFfMI6038LZniBBnad/icdH4RyjQQagoqRuxMkf8AsYQPth6mTCsCwEdHFo6XjH1Gl8MYJgNRr6wNtI75kbxbl6s1IhFDxBJVgdu43GEVDk3NPdacg/7lj88dWW7GAVdevcbTbEXzlRzFOqtTK1avh1plVNlbeB2BF8eNp0qXI6Quj9qXsfD4H1i6n+zuqBqr1KdJepJn84H44nuaDRVUSgxZQfrP8xvcbW6Th3R4DVq+fNVGIF9JYsfmbDE/za6+LTRQAAtgOl7fOAaa9LLwtY+8Y1VrMCGfJ+QwIVTyVMUVqK5GndQx89rx2vhxwYCkS1UAVKizSbtIgTOygXv2wr4PwZvDUmf6goBP80Et2AEj1xX5agn7uc1UAFNJ0ICdx5fMdzOwX1OBamwkspbODNKFrqyR8XEW0+DhabeYw6+IHNoI31DqrGDG8b4R5lxWuxkGdCLdSZW4HYm/pgbjfMyiU0MXOqRIEaySAYm/SPbbDXlzgbr/ABHpkSNQSdt9if5jA9h3w3RpyxwekTv1q1qWc8jtFHGMylADLgEl4esRaR0VT1X/AB64VmorNpSWtqEdu3cQfjFnxngwzEzHiAGCOkSR/wA6xiG5f4dVfM6EbQVDa26AC1/QnFC3FQz2Ejae33huepPMO4TxHMUamhFLqxBanIg6TM+kd7Yq83m5GxG0m1zbfa36YwyXDhSBAW7fUVm/YDshMmBgzPcKcJqYqb/SDJAtvaPjHOaq4XOD6TpdNStPB6ntEeZTUNQnY/Ef5wi45khpDfzTB/53xSrlGC+VSR1t6/lgvJZpCUSsqggwhYESSdj+nrAxqu0Jk+ka1ID1kH/yeeTMlUytEsw1+KQWpWsokTMGGG8emNOZXEirTJKmxMd7j5t+OCHzZq1hSUyikLVM3kkkUx6kAk9tJvfHqrQLrUpAQt48pAO5TSffGdz5F1mBk/fEhllAKr2EV5HmFg0EBgdMSelgx+B+UYo8txgkQhqU5I2kjzEiIUkDbf8A3DHPk4sUMPRNrWw74dzTlohtSH/cO/qMdKunHYyWdVYO06VwnirB2WowI0Ajae32thlluJAkXBGIbhvE6T/Q4MjuP8zjSiCGBB2ON+ARE31O488R3+0HiEZZADc1P/5RjiJ5ReU+f0ww5vzZFOkWMqKkN7MhXAPKCKFgMDB/THwTaZ6zhklxwrKAiTY/1TthhToQSCo1i6lbao6W64UcK4gk+G5gMLXi4wd+9tpZF+qmep3F/wAZxluScQighRmEBwP4kaCphh6f+Zxj4gRiqmQ4lTNgRsPb9cD1Ks1VNmWqsHtP6QR+OAqmbBQjrTe3T1ie/wCePsT2GZnNNCufqRoYem179ROF3FMwqpVWFASKgn4/CD1wBnuMhWrADUCQN+pn7Wwqzgq5taqZdTUZgAQIACpBaSTHYDucYs+Ew1VYLDdF+a5m0A6PMe7Xj26YSZHJmtXRmJkkgT3aBPxvg5+Us2oJqUXQDcsIH3/XDzh/DRSpeRdVQj6twI36HTcb7+mI23wyXPX1nVoumrryCMD9/wCIYlL9ypVXcHUHVVXuNMdDBscIHqvU80stN21tTXtJHl6Fl7dJBN8Pspy9WruTmG0UiSSkyx6WA6R1MYNyfI1FZDPUaR6Ae8CYP/OmCUUZO7HWAfWU15JbJPoOJK8v8nCtmWzBBFLUWVDcz9Vz1AMH1nFxXQgoVE7E+/pPS5GCqmWKwiECVIAba3U6RIubwL2xO5TLVssajV6oIaNIDMdixJuJuTHtiuhCAA/rOW1CtexYevA9YXmXTUQLAi/sSeo6Ek/a2AlytLKq5pgFqhlpuWPa9gg/TCbjOf8A3aiHWo1YtIk2ubwwAsu9hbEwvNDnzFiGG+x9PLa3t0wq1nvHB+EfmUK9ONGuern8TreWpeGmpRcrLpaSYkQdv0wvzeeSpckqP6SBJ+OuICnR4lWoqwqHQwkDWFMdP8xhzwbh6tU1VsuaVVQALkoSv8wkkBidxthC06dQWPJHaHpNwYGVdKpl6VMLUETJDX0ibw1rA98BNnKFQwppse2oT+N/tjDNMzORUGmiN/5S+kSfamOg/mNumFdXiFOq1KdD0wwYEqLEdft0xPNJsUPjH09O2Y7SWsYgcxPmAlOq1PJupYyXqPOqQxBWdjHp3xXvxwUMpS1iZX657SCY6Y9LwHLOPEFMBosyeWfaIBHxf4wqzPNbUQEOWbQsDzWuDHVSDe/vhwGm5ANhJ78iTbEs35zgfSYUOccm9nQ7m5Vf84/cazWQo1Wp1aFRHWJChbSJFw3bG+e5mXR/6ZpnUJVksYuVJC7H3nEdxPMPmK9SpBZqrFyFE/5MAW9APTFbT3vsAIxj7xW3QAHdk8x7UGSFAZhVrLT16A0CdQEn+aYjrjTK5hWTXRzDQOjG/wBpJxtwbiGXoZUU3Xb6iwS5Yyd+g2n1xoecMr4Z0BFYAnTAiQJH8t5jocZX2jZuxsyPWfXezQg8zYPznrOpma+XKMNSts2ki42I/LDPlPgjU0hjf2wfy7xta+WptGiFjTM/TIn5N8OqWKmQwyRIbOyEoJJ8Wz7IVK7q2ofHxikTPBytURFSne/cfnI/DE/xHhRquq6gvUnsB29cL+FV11aadQuoYgW0wTtY9DH3nEtGIcg9J176dLNKrL8Q/aPMpxbVUpUJUMzmGPSL/f0x649y41EjXVcq7amZUAE9Bcmfa2JXOUKgqJUMqUbbsZkfOOmZfP1c1RKUmQB0sxF0IItY3336b9MEuLAcGI0hA3m6SYfl0DMGnVp1WWGZKjVAqjy6tVQKNh26euG/KmQ8OnUFOmqNbS8lleSTYazKWN5x6ocLr1KZo1K9Ja9J9QVTBaQILEGZ/wCEYbCgtFCalU+I6gOwixRY8oiw83zc4WQsx6nEZvNaIQMZ/v7z1+9VVsy0/XcdTNiSNoEd5OPHE6tXwnHh+Ux9DL367bbnE+2QQN5Sjq0GqCCC+kkqCDII2GPfCOA1vIwYgizEHdbAJp2I3O2+CFC+QZOa0Yx6zbKZgi0EzECcHvq1UypULPnnqNoB/qDR98KKdaGkTYxB+xw68lgYuYj1ME4HpnOCD2imnsHIbtPjqTWNpUKb+s39emMslwxK7PUqKjrOlAbwFsT7kzjOtDB3ptrk+GOsne3QmZ+BgfivFny1AU8un8QrICoYDbs7b+Ub+uG2A5zGMspBWI+deF5JGFGkpGYaCVDEqq/7gZuegxLcN/ZyczmCgqKigEmJJMdBMRgjLcIepoedb1CfEqEwCSZ1Sff8Bir4f5KyvaZkxMGbfVt8dwcA2hSRiUrWdqEIbPXOevHzg2apNk6Qpw5RfIqMuqSBYqZn52g7YJ4DUSvU8FgVc0y4J2BB2Ijtf2ww43SaoQ5p0qihiqQzagG2JGkkxBmP0OJvJ8XSnnMu4AXVUClyZ1SNButiRqA9sLDRI9nmXP3mxafDyDgxpxcCgCCq+I4tsY3vt9vyxJZ6iKVUrdlHfqQAG27NIxf8YViSBUDNJ/huiyA11giNrbnY74kOOmoQSyqoUwSpDR0IJ3B9cM1UIh2qoxKmgsBXH6wng7ZpaZlSy7qWI6/TuDYCw2ON83x9gSHSNBBK6rNOwPb4g4+f6ifDSnQPhINwpVi1u7bmZtbHzhXBEzFSsajMxBWGkDcSbAQcLLpt75AAPb+YhqWFCGwjI9M/OTPEneuWJOp6jSZtJP5YaDkUjKhQyrWLamfTcGI0agZC+wvh5W5OZUik41aiZYQYIjTMRHX74VZfhOZpyj0mYX01dc7zaR83mfbHr1XqvlOPzAW+0KdVauwY479plwrlgCnozA1tsGViZnb9PvhdW5Npz/DWowuDa6kNH3+MNuG1q9StSNJ1cjVY3KCPqaI26FusdsVvD+ELSBiSxuzHck417OoYk2Oft2i3tPUbMIOv7RNyvwnw6YEEBRA1C+KNEx7FPH3Ti3OcPJyZ/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d-ID"/>
          </a:p>
        </p:txBody>
      </p:sp>
      <p:pic>
        <p:nvPicPr>
          <p:cNvPr id="38920" name="Picture 8" descr="http://www.sz-wholesale.com/uploadFiles/Gravure%20Printing%20_Packaging%20_amp;%20Lamination_345.jpg"/>
          <p:cNvPicPr>
            <a:picLocks noChangeAspect="1" noChangeArrowheads="1"/>
          </p:cNvPicPr>
          <p:nvPr/>
        </p:nvPicPr>
        <p:blipFill>
          <a:blip r:embed="rId2"/>
          <a:srcRect/>
          <a:stretch>
            <a:fillRect/>
          </a:stretch>
        </p:blipFill>
        <p:spPr bwMode="auto">
          <a:xfrm>
            <a:off x="2571736" y="2000240"/>
            <a:ext cx="4395801" cy="307196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Macam-macam </a:t>
            </a:r>
            <a:r>
              <a:rPr lang="id-ID" dirty="0" smtClean="0"/>
              <a:t>teknik cetak</a:t>
            </a:r>
            <a:endParaRPr lang="id-ID" dirty="0"/>
          </a:p>
        </p:txBody>
      </p:sp>
      <p:sp>
        <p:nvSpPr>
          <p:cNvPr id="3" name="Content Placeholder 2"/>
          <p:cNvSpPr>
            <a:spLocks noGrp="1"/>
          </p:cNvSpPr>
          <p:nvPr>
            <p:ph sz="quarter" idx="1"/>
          </p:nvPr>
        </p:nvSpPr>
        <p:spPr/>
        <p:txBody>
          <a:bodyPr/>
          <a:lstStyle/>
          <a:p>
            <a:r>
              <a:rPr lang="id-ID" dirty="0" smtClean="0"/>
              <a:t>Letter press</a:t>
            </a:r>
          </a:p>
          <a:p>
            <a:r>
              <a:rPr lang="id-ID" dirty="0" smtClean="0"/>
              <a:t>Screen printing</a:t>
            </a:r>
          </a:p>
          <a:p>
            <a:r>
              <a:rPr lang="id-ID" dirty="0" smtClean="0"/>
              <a:t>Offset</a:t>
            </a:r>
          </a:p>
          <a:p>
            <a:r>
              <a:rPr lang="id-ID" dirty="0" smtClean="0"/>
              <a:t>Flexography</a:t>
            </a:r>
          </a:p>
          <a:p>
            <a:r>
              <a:rPr lang="id-ID" dirty="0" smtClean="0"/>
              <a:t>Gravure</a:t>
            </a:r>
          </a:p>
          <a:p>
            <a:endParaRPr lang="id-ID" dirty="0" smtClean="0"/>
          </a:p>
          <a:p>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Letter Press</a:t>
            </a:r>
            <a:endParaRPr lang="id-ID" dirty="0"/>
          </a:p>
        </p:txBody>
      </p:sp>
      <p:sp>
        <p:nvSpPr>
          <p:cNvPr id="3" name="Content Placeholder 2"/>
          <p:cNvSpPr>
            <a:spLocks noGrp="1"/>
          </p:cNvSpPr>
          <p:nvPr>
            <p:ph sz="quarter" idx="1"/>
          </p:nvPr>
        </p:nvSpPr>
        <p:spPr>
          <a:xfrm>
            <a:off x="714348" y="4214818"/>
            <a:ext cx="7972452" cy="2500330"/>
          </a:xfrm>
        </p:spPr>
        <p:txBody>
          <a:bodyPr>
            <a:normAutofit fontScale="92500" lnSpcReduction="20000"/>
          </a:bodyPr>
          <a:lstStyle/>
          <a:p>
            <a:r>
              <a:rPr lang="id-ID" dirty="0" smtClean="0"/>
              <a:t>Adalah teknik cetak dengan cara yang sama dengan orang memeras anggur </a:t>
            </a:r>
          </a:p>
          <a:p>
            <a:r>
              <a:rPr lang="id-ID" dirty="0" smtClean="0"/>
              <a:t>Tinta dari bagian bawah ditekan ke atas dengan menggunakan bantalan yang dapat mengalirkan tinta ke atas.</a:t>
            </a:r>
          </a:p>
          <a:p>
            <a:r>
              <a:rPr lang="id-ID" dirty="0" smtClean="0"/>
              <a:t>Posisi cetakan persis berada di bawah kertas yang akan ditulisi</a:t>
            </a:r>
            <a:r>
              <a:rPr lang="id-ID" dirty="0" smtClean="0"/>
              <a:t> </a:t>
            </a:r>
            <a:endParaRPr lang="id-ID" dirty="0"/>
          </a:p>
        </p:txBody>
      </p:sp>
      <p:pic>
        <p:nvPicPr>
          <p:cNvPr id="4098" name="Picture 2" descr="http://upload.wikimedia.org/wikipedia/commons/thumb/d/db/Letterpress.png/375px-Letterpress.png"/>
          <p:cNvPicPr>
            <a:picLocks noChangeAspect="1" noChangeArrowheads="1"/>
          </p:cNvPicPr>
          <p:nvPr/>
        </p:nvPicPr>
        <p:blipFill>
          <a:blip r:embed="rId2"/>
          <a:srcRect/>
          <a:stretch>
            <a:fillRect/>
          </a:stretch>
        </p:blipFill>
        <p:spPr bwMode="auto">
          <a:xfrm>
            <a:off x="714348" y="1214422"/>
            <a:ext cx="7500990" cy="248032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74638"/>
            <a:ext cx="7972452" cy="939784"/>
          </a:xfrm>
        </p:spPr>
        <p:txBody>
          <a:bodyPr>
            <a:noAutofit/>
          </a:bodyPr>
          <a:lstStyle/>
          <a:p>
            <a:r>
              <a:rPr lang="id-ID" sz="2800" dirty="0" smtClean="0"/>
              <a:t>Skema bagan proses mengalirnya tinta ke bidang kertas</a:t>
            </a:r>
            <a:endParaRPr lang="id-ID" sz="2800" dirty="0"/>
          </a:p>
        </p:txBody>
      </p:sp>
      <p:pic>
        <p:nvPicPr>
          <p:cNvPr id="22530" name="Picture 2" descr="http://www.pneac.org/printprocesses/images/letterpress.gif"/>
          <p:cNvPicPr>
            <a:picLocks noChangeAspect="1" noChangeArrowheads="1"/>
          </p:cNvPicPr>
          <p:nvPr/>
        </p:nvPicPr>
        <p:blipFill>
          <a:blip r:embed="rId2"/>
          <a:srcRect/>
          <a:stretch>
            <a:fillRect/>
          </a:stretch>
        </p:blipFill>
        <p:spPr bwMode="auto">
          <a:xfrm>
            <a:off x="965072" y="1285860"/>
            <a:ext cx="2768704" cy="4733263"/>
          </a:xfrm>
          <a:prstGeom prst="rect">
            <a:avLst/>
          </a:prstGeom>
          <a:noFill/>
        </p:spPr>
      </p:pic>
      <p:pic>
        <p:nvPicPr>
          <p:cNvPr id="5" name="Picture 2" descr="http://www.carto.net/neumann/photographs/2006/fribourg_2006_04/08_gutenberg_museum_cylindrical_lead_printing_plate_for_letterpressdetail.jpg"/>
          <p:cNvPicPr>
            <a:picLocks noChangeAspect="1" noChangeArrowheads="1"/>
          </p:cNvPicPr>
          <p:nvPr/>
        </p:nvPicPr>
        <p:blipFill>
          <a:blip r:embed="rId3"/>
          <a:srcRect/>
          <a:stretch>
            <a:fillRect/>
          </a:stretch>
        </p:blipFill>
        <p:spPr bwMode="auto">
          <a:xfrm>
            <a:off x="4000496" y="1142984"/>
            <a:ext cx="4725001" cy="314324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85728"/>
            <a:ext cx="7772400" cy="725470"/>
          </a:xfrm>
        </p:spPr>
        <p:txBody>
          <a:bodyPr>
            <a:normAutofit fontScale="90000"/>
          </a:bodyPr>
          <a:lstStyle/>
          <a:p>
            <a:r>
              <a:rPr lang="id-ID" dirty="0" smtClean="0"/>
              <a:t>ScreenPrinting / sablon</a:t>
            </a:r>
            <a:endParaRPr lang="id-ID" dirty="0"/>
          </a:p>
        </p:txBody>
      </p:sp>
      <p:sp>
        <p:nvSpPr>
          <p:cNvPr id="5" name="Content Placeholder 2"/>
          <p:cNvSpPr>
            <a:spLocks noGrp="1"/>
          </p:cNvSpPr>
          <p:nvPr>
            <p:ph sz="quarter" idx="1"/>
          </p:nvPr>
        </p:nvSpPr>
        <p:spPr>
          <a:xfrm>
            <a:off x="714348" y="1571612"/>
            <a:ext cx="3500462" cy="5143536"/>
          </a:xfrm>
        </p:spPr>
        <p:txBody>
          <a:bodyPr>
            <a:normAutofit/>
          </a:bodyPr>
          <a:lstStyle/>
          <a:p>
            <a:r>
              <a:rPr lang="id-ID" dirty="0" smtClean="0"/>
              <a:t>Adalah teknik cetak dengan menggunakan media screen untuk menghantarkan tinta ke kertas yang akan dicetak</a:t>
            </a:r>
          </a:p>
          <a:p>
            <a:r>
              <a:rPr lang="id-ID" dirty="0" smtClean="0"/>
              <a:t>dikenal sebagai </a:t>
            </a:r>
            <a:r>
              <a:rPr lang="id-ID" b="1" dirty="0" smtClean="0"/>
              <a:t>Screen Printing</a:t>
            </a:r>
            <a:r>
              <a:rPr lang="id-ID" dirty="0" smtClean="0"/>
              <a:t>, </a:t>
            </a:r>
            <a:r>
              <a:rPr lang="id-ID" b="1" dirty="0" smtClean="0"/>
              <a:t>silkscreen</a:t>
            </a:r>
            <a:r>
              <a:rPr lang="id-ID" dirty="0" smtClean="0"/>
              <a:t>,</a:t>
            </a:r>
            <a:r>
              <a:rPr lang="id-ID" b="1" dirty="0" smtClean="0"/>
              <a:t>seriography</a:t>
            </a:r>
            <a:r>
              <a:rPr lang="id-ID" dirty="0" smtClean="0"/>
              <a:t>, dan </a:t>
            </a:r>
            <a:r>
              <a:rPr lang="id-ID" b="1" dirty="0" smtClean="0"/>
              <a:t>serigraph</a:t>
            </a:r>
            <a:r>
              <a:rPr lang="id-ID" dirty="0" smtClean="0"/>
              <a:t>.</a:t>
            </a:r>
            <a:endParaRPr lang="id-ID" dirty="0"/>
          </a:p>
        </p:txBody>
      </p:sp>
      <p:pic>
        <p:nvPicPr>
          <p:cNvPr id="23556" name="Picture 4" descr="http://www.photoshop911.com/tutorials/screen_print_seps/screen_print_diagram.png"/>
          <p:cNvPicPr>
            <a:picLocks noChangeAspect="1" noChangeArrowheads="1"/>
          </p:cNvPicPr>
          <p:nvPr/>
        </p:nvPicPr>
        <p:blipFill>
          <a:blip r:embed="rId2"/>
          <a:srcRect/>
          <a:stretch>
            <a:fillRect/>
          </a:stretch>
        </p:blipFill>
        <p:spPr bwMode="auto">
          <a:xfrm>
            <a:off x="4429124" y="1000108"/>
            <a:ext cx="4143375" cy="52101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sejarah</a:t>
            </a:r>
            <a:endParaRPr lang="id-ID" dirty="0"/>
          </a:p>
        </p:txBody>
      </p:sp>
      <p:sp>
        <p:nvSpPr>
          <p:cNvPr id="3" name="Content Placeholder 2"/>
          <p:cNvSpPr>
            <a:spLocks noGrp="1"/>
          </p:cNvSpPr>
          <p:nvPr>
            <p:ph sz="quarter" idx="1"/>
          </p:nvPr>
        </p:nvSpPr>
        <p:spPr/>
        <p:txBody>
          <a:bodyPr/>
          <a:lstStyle/>
          <a:p>
            <a:r>
              <a:rPr lang="id-ID" dirty="0" smtClean="0"/>
              <a:t>Ditemukan pertama kali di Cina</a:t>
            </a:r>
          </a:p>
          <a:p>
            <a:r>
              <a:rPr lang="id-ID" dirty="0" smtClean="0"/>
              <a:t>Di patenkan pertama kali di Inggris oleh Samuel Simon tahun 1907</a:t>
            </a:r>
            <a:br>
              <a:rPr lang="id-ID" dirty="0" smtClean="0"/>
            </a:br>
            <a:endParaRPr lang="id-ID" dirty="0" smtClean="0"/>
          </a:p>
          <a:p>
            <a:r>
              <a:rPr lang="id-ID" dirty="0" smtClean="0"/>
              <a:t>Sablon merupakan teknik cetak yang paling lama dikenal dan paling banyak digunakan karena proses yang mudah dan harga yang murah dibansdingkan menggunakan teknik yang lain.</a:t>
            </a:r>
          </a:p>
          <a:p>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pic>
        <p:nvPicPr>
          <p:cNvPr id="24578" name="Picture 2" descr="Silketrykk.svg"/>
          <p:cNvPicPr>
            <a:picLocks noChangeAspect="1" noChangeArrowheads="1"/>
          </p:cNvPicPr>
          <p:nvPr/>
        </p:nvPicPr>
        <p:blipFill>
          <a:blip r:embed="rId2"/>
          <a:srcRect/>
          <a:stretch>
            <a:fillRect/>
          </a:stretch>
        </p:blipFill>
        <p:spPr bwMode="auto">
          <a:xfrm>
            <a:off x="785786" y="642918"/>
            <a:ext cx="4929222" cy="2352583"/>
          </a:xfrm>
          <a:prstGeom prst="rect">
            <a:avLst/>
          </a:prstGeom>
          <a:noFill/>
        </p:spPr>
      </p:pic>
      <p:pic>
        <p:nvPicPr>
          <p:cNvPr id="5" name="Picture 2" descr="http://www.pneac.org/printprocesses/images/screen-printing.gif"/>
          <p:cNvPicPr>
            <a:picLocks noChangeAspect="1" noChangeArrowheads="1"/>
          </p:cNvPicPr>
          <p:nvPr/>
        </p:nvPicPr>
        <p:blipFill>
          <a:blip r:embed="rId3"/>
          <a:srcRect/>
          <a:stretch>
            <a:fillRect/>
          </a:stretch>
        </p:blipFill>
        <p:spPr bwMode="auto">
          <a:xfrm>
            <a:off x="4357686" y="2838094"/>
            <a:ext cx="4229108" cy="377226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82594"/>
          </a:xfrm>
        </p:spPr>
        <p:txBody>
          <a:bodyPr>
            <a:normAutofit fontScale="90000"/>
          </a:bodyPr>
          <a:lstStyle/>
          <a:p>
            <a:r>
              <a:rPr lang="id-ID" dirty="0" smtClean="0"/>
              <a:t>bahan </a:t>
            </a:r>
            <a:r>
              <a:rPr lang="id-ID" dirty="0" smtClean="0"/>
              <a:t>Sablon</a:t>
            </a:r>
            <a:endParaRPr lang="id-ID" dirty="0"/>
          </a:p>
        </p:txBody>
      </p:sp>
      <p:sp>
        <p:nvSpPr>
          <p:cNvPr id="3" name="Content Placeholder 2"/>
          <p:cNvSpPr>
            <a:spLocks noGrp="1"/>
          </p:cNvSpPr>
          <p:nvPr>
            <p:ph sz="quarter" idx="1"/>
          </p:nvPr>
        </p:nvSpPr>
        <p:spPr>
          <a:xfrm>
            <a:off x="642910" y="1428736"/>
            <a:ext cx="7772400" cy="4572000"/>
          </a:xfrm>
        </p:spPr>
        <p:txBody>
          <a:bodyPr>
            <a:normAutofit fontScale="77500" lnSpcReduction="20000"/>
          </a:bodyPr>
          <a:lstStyle/>
          <a:p>
            <a:r>
              <a:rPr lang="id-ID" dirty="0" smtClean="0">
                <a:hlinkClick r:id="rId2" tooltip="Plastisol"/>
              </a:rPr>
              <a:t>Plastisol</a:t>
            </a:r>
            <a:r>
              <a:rPr lang="id-ID" dirty="0" smtClean="0"/>
              <a:t>tinta </a:t>
            </a:r>
            <a:r>
              <a:rPr lang="id-ID" dirty="0" smtClean="0"/>
              <a:t>yang paling umum digunakan dalam dekorasi garmen komersial. warna Bagus opacity ke atas pakaian gelap dan detail grafis yang jelas dengan, seperti namanya, tekstur lebih plasticized. cetak ini dapat dibuat lebih halus dengan aditif khusus atau lebih berat dengan menambahkan lapisan ekstra tinta. tinta Plastisol membutuhkan panas (sekitar 150 ° C (300 ° F) untuk tinta banyak) untuk menyembuhkan mencetak</a:t>
            </a:r>
            <a:r>
              <a:rPr lang="id-ID" dirty="0" smtClean="0"/>
              <a:t>.</a:t>
            </a:r>
          </a:p>
          <a:p>
            <a:r>
              <a:rPr lang="id-ID" dirty="0" smtClean="0"/>
              <a:t>Air </a:t>
            </a:r>
            <a:r>
              <a:rPr lang="id-ID" dirty="0" smtClean="0"/>
              <a:t>Berbasis tintamenembus kain ini lebih dari tinta plastisol dan membuat merasa jauh lebih lembut. Ideal untuk mencetak tinta pada pakaian berwarna gelap lebih ringan. Juga berguna bagi wilayah yang lebih luas cetakan mana tekstur adalah penting. Beberapa tinta memerlukan panas atau katalis ditambahkan untuk membuat mencetak permanen</a:t>
            </a:r>
            <a:r>
              <a:rPr lang="id-ID" dirty="0" smtClean="0"/>
              <a:t>.</a:t>
            </a:r>
          </a:p>
          <a:p>
            <a:r>
              <a:rPr lang="id-ID" dirty="0" smtClean="0"/>
              <a:t>PVC </a:t>
            </a:r>
            <a:r>
              <a:rPr lang="id-ID" dirty="0" smtClean="0"/>
              <a:t>dan Phthalate Gratisrelatif baru berkembang biak tinta dan pencetakan dengan manfaat plastisol tapi tanpa dua komponen racun utama - cetak terasa lembut</a:t>
            </a:r>
            <a:r>
              <a:rPr lang="id-ID" dirty="0" smtClean="0"/>
              <a: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67</TotalTime>
  <Words>496</Words>
  <Application>Microsoft Office PowerPoint</Application>
  <PresentationFormat>On-screen Show (4:3)</PresentationFormat>
  <Paragraphs>91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Equity</vt:lpstr>
      <vt:lpstr>Macam-macam Teknik Cetak </vt:lpstr>
      <vt:lpstr>Prinsip dasar percetakan</vt:lpstr>
      <vt:lpstr>Macam-macam teknik cetak</vt:lpstr>
      <vt:lpstr>Letter Press</vt:lpstr>
      <vt:lpstr>Skema bagan proses mengalirnya tinta ke bidang kertas</vt:lpstr>
      <vt:lpstr>ScreenPrinting / sablon</vt:lpstr>
      <vt:lpstr>sejarah</vt:lpstr>
      <vt:lpstr>Slide 8</vt:lpstr>
      <vt:lpstr>bahan Sablon</vt:lpstr>
      <vt:lpstr>Slide 10</vt:lpstr>
      <vt:lpstr>Slide 11</vt:lpstr>
      <vt:lpstr>Slide 12</vt:lpstr>
      <vt:lpstr>Dapat digunakan untuk mencetak</vt:lpstr>
      <vt:lpstr>Offset</vt:lpstr>
      <vt:lpstr>Slide 15</vt:lpstr>
      <vt:lpstr>Flexography</vt:lpstr>
      <vt:lpstr>Slide 17</vt:lpstr>
      <vt:lpstr>Slide 18</vt:lpstr>
      <vt:lpstr>Keuntungan cetak Flexography</vt:lpstr>
      <vt:lpstr>kerugiannya</vt:lpstr>
      <vt:lpstr>Gravure</vt:lpstr>
      <vt:lpstr>Slide 22</vt:lpstr>
      <vt:lpstr>Keuntungan Gravure</vt:lpstr>
      <vt:lpstr>Kerugian</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Cetak Analog  (non digital)</dc:title>
  <dc:creator>WI dI 4N</dc:creator>
  <cp:lastModifiedBy>WI dI 4N</cp:lastModifiedBy>
  <cp:revision>9</cp:revision>
  <dcterms:created xsi:type="dcterms:W3CDTF">2010-10-18T22:14:19Z</dcterms:created>
  <dcterms:modified xsi:type="dcterms:W3CDTF">2010-10-31T17:31:03Z</dcterms:modified>
</cp:coreProperties>
</file>