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71" r:id="rId6"/>
    <p:sldId id="267" r:id="rId7"/>
    <p:sldId id="268" r:id="rId8"/>
    <p:sldId id="259" r:id="rId9"/>
    <p:sldId id="260" r:id="rId10"/>
    <p:sldId id="261" r:id="rId11"/>
    <p:sldId id="269" r:id="rId12"/>
    <p:sldId id="262" r:id="rId13"/>
    <p:sldId id="270" r:id="rId14"/>
    <p:sldId id="272" r:id="rId15"/>
    <p:sldId id="273" r:id="rId16"/>
    <p:sldId id="274" r:id="rId17"/>
    <p:sldId id="276" r:id="rId18"/>
    <p:sldId id="264" r:id="rId19"/>
    <p:sldId id="275" r:id="rId20"/>
    <p:sldId id="277" r:id="rId21"/>
    <p:sldId id="278" r:id="rId22"/>
    <p:sldId id="279" r:id="rId23"/>
    <p:sldId id="280"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2BC8229-CAD5-48B3-B879-628886CFAB4E}" type="datetimeFigureOut">
              <a:rPr lang="id-ID" smtClean="0"/>
              <a:pPr/>
              <a:t>10/10/2012</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8E5525-EAA6-4F72-8818-85BDE264326E}"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78E5525-EAA6-4F72-8818-85BDE264326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78E5525-EAA6-4F72-8818-85BDE264326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78E5525-EAA6-4F72-8818-85BDE264326E}"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178E5525-EAA6-4F72-8818-85BDE264326E}"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78E5525-EAA6-4F72-8818-85BDE264326E}"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178E5525-EAA6-4F72-8818-85BDE264326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178E5525-EAA6-4F72-8818-85BDE264326E}"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2BC8229-CAD5-48B3-B879-628886CFAB4E}" type="datetimeFigureOut">
              <a:rPr lang="id-ID" smtClean="0"/>
              <a:pPr/>
              <a:t>10/10/2012</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178E5525-EAA6-4F72-8818-85BDE264326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2BC8229-CAD5-48B3-B879-628886CFAB4E}" type="datetimeFigureOut">
              <a:rPr lang="id-ID" smtClean="0"/>
              <a:pPr/>
              <a:t>10/10/2012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178E5525-EAA6-4F72-8818-85BDE264326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2BC8229-CAD5-48B3-B879-628886CFAB4E}" type="datetimeFigureOut">
              <a:rPr lang="id-ID" smtClean="0"/>
              <a:pPr/>
              <a:t>10/10/2012</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8E5525-EAA6-4F72-8818-85BDE264326E}"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BC8229-CAD5-48B3-B879-628886CFAB4E}" type="datetimeFigureOut">
              <a:rPr lang="id-ID" smtClean="0"/>
              <a:pPr/>
              <a:t>10/10/2012</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8E5525-EAA6-4F72-8818-85BDE264326E}"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Canon_EOS_5D" TargetMode="External"/><Relationship Id="rId13" Type="http://schemas.openxmlformats.org/officeDocument/2006/relationships/hyperlink" Target="http://en.wikipedia.org/wiki/Canon_EOS_5D_Mark_II" TargetMode="External"/><Relationship Id="rId3" Type="http://schemas.openxmlformats.org/officeDocument/2006/relationships/hyperlink" Target="http://en.wikipedia.org/wiki/Canon_EOS-1Ds" TargetMode="External"/><Relationship Id="rId7" Type="http://schemas.openxmlformats.org/officeDocument/2006/relationships/hyperlink" Target="http://en.wikipedia.org/wiki/Canon_EOS-1Ds_Mark_II" TargetMode="External"/><Relationship Id="rId12" Type="http://schemas.openxmlformats.org/officeDocument/2006/relationships/hyperlink" Target="http://en.wikipedia.org/wiki/Sony_%CE%B1_900" TargetMode="External"/><Relationship Id="rId2" Type="http://schemas.openxmlformats.org/officeDocument/2006/relationships/hyperlink" Target="http://en.wikipedia.org/wiki/Contax_N_Digital" TargetMode="External"/><Relationship Id="rId16" Type="http://schemas.openxmlformats.org/officeDocument/2006/relationships/hyperlink" Target="http://en.wikipedia.org/wiki/Nikon_D3S" TargetMode="External"/><Relationship Id="rId1" Type="http://schemas.openxmlformats.org/officeDocument/2006/relationships/slideLayout" Target="../slideLayouts/slideLayout2.xml"/><Relationship Id="rId6" Type="http://schemas.openxmlformats.org/officeDocument/2006/relationships/hyperlink" Target="http://en.wikipedia.org/wiki/Kodak_DCS_Pro_SLR/c" TargetMode="External"/><Relationship Id="rId11" Type="http://schemas.openxmlformats.org/officeDocument/2006/relationships/hyperlink" Target="http://en.wikipedia.org/wiki/Nikon_D700" TargetMode="External"/><Relationship Id="rId5" Type="http://schemas.openxmlformats.org/officeDocument/2006/relationships/hyperlink" Target="http://en.wikipedia.org/wiki/Kodak_DCS_Pro_SLR/n" TargetMode="External"/><Relationship Id="rId15" Type="http://schemas.openxmlformats.org/officeDocument/2006/relationships/hyperlink" Target="http://en.wikipedia.org/wiki/Sony_%CE%B1_850" TargetMode="External"/><Relationship Id="rId10" Type="http://schemas.openxmlformats.org/officeDocument/2006/relationships/hyperlink" Target="http://en.wikipedia.org/wiki/Canon_EOS-1Ds_Mark_III" TargetMode="External"/><Relationship Id="rId4" Type="http://schemas.openxmlformats.org/officeDocument/2006/relationships/hyperlink" Target="http://en.wikipedia.org/wiki/Kodak_DCS_Pro_14n" TargetMode="External"/><Relationship Id="rId9" Type="http://schemas.openxmlformats.org/officeDocument/2006/relationships/hyperlink" Target="http://en.wikipedia.org/wiki/Nikon_D3" TargetMode="External"/><Relationship Id="rId14" Type="http://schemas.openxmlformats.org/officeDocument/2006/relationships/hyperlink" Target="http://en.wikipedia.org/wiki/Nikon_D3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d.wikipedia.org/wiki/Kamera_digital" TargetMode="External"/><Relationship Id="rId2" Type="http://schemas.openxmlformats.org/officeDocument/2006/relationships/hyperlink" Target="http://id.wikipedia.org/wiki/Fotogra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7950" y="0"/>
            <a:ext cx="2500330" cy="2285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71736" y="2500306"/>
            <a:ext cx="6129326" cy="1528773"/>
          </a:xfrm>
        </p:spPr>
        <p:txBody>
          <a:bodyPr>
            <a:noAutofit/>
          </a:bodyPr>
          <a:lstStyle/>
          <a:p>
            <a:pPr algn="r"/>
            <a:r>
              <a:rPr lang="id-ID" sz="3600" dirty="0" smtClean="0"/>
              <a:t>Media Perekam Image</a:t>
            </a:r>
            <a:br>
              <a:rPr lang="id-ID" sz="3600" dirty="0" smtClean="0"/>
            </a:br>
            <a:r>
              <a:rPr lang="id-ID" sz="3600" dirty="0" smtClean="0"/>
              <a:t>pada Kamera </a:t>
            </a:r>
            <a:br>
              <a:rPr lang="id-ID" sz="3600" dirty="0" smtClean="0"/>
            </a:br>
            <a:r>
              <a:rPr lang="id-ID" sz="3600" dirty="0" smtClean="0"/>
              <a:t>dan White Balance</a:t>
            </a:r>
            <a:endParaRPr lang="id-ID" sz="3600" dirty="0"/>
          </a:p>
        </p:txBody>
      </p:sp>
      <p:sp>
        <p:nvSpPr>
          <p:cNvPr id="3" name="Subtitle 2"/>
          <p:cNvSpPr>
            <a:spLocks noGrp="1"/>
          </p:cNvSpPr>
          <p:nvPr>
            <p:ph type="subTitle" idx="1"/>
          </p:nvPr>
        </p:nvSpPr>
        <p:spPr>
          <a:xfrm>
            <a:off x="2357422" y="4071942"/>
            <a:ext cx="6400800" cy="2428892"/>
          </a:xfrm>
        </p:spPr>
        <p:txBody>
          <a:bodyPr>
            <a:normAutofit lnSpcReduction="10000"/>
          </a:bodyPr>
          <a:lstStyle/>
          <a:p>
            <a:pPr algn="r"/>
            <a:r>
              <a:rPr lang="id-ID" sz="2000" dirty="0" smtClean="0"/>
              <a:t>Fotografi </a:t>
            </a:r>
            <a:r>
              <a:rPr lang="id-ID" sz="2000" dirty="0" smtClean="0"/>
              <a:t>1</a:t>
            </a:r>
          </a:p>
          <a:p>
            <a:pPr algn="r"/>
            <a:r>
              <a:rPr lang="id-ID" sz="2000" dirty="0" smtClean="0"/>
              <a:t>Dkv215</a:t>
            </a:r>
            <a:endParaRPr lang="en-US" sz="2000" dirty="0" smtClean="0"/>
          </a:p>
          <a:p>
            <a:pPr algn="r"/>
            <a:endParaRPr lang="en-US" sz="2000" dirty="0" smtClean="0"/>
          </a:p>
          <a:p>
            <a:pPr algn="r"/>
            <a:r>
              <a:rPr lang="en-US" sz="2000" dirty="0" err="1" smtClean="0"/>
              <a:t>Bayu</a:t>
            </a:r>
            <a:r>
              <a:rPr lang="en-US" sz="2000" dirty="0" smtClean="0"/>
              <a:t> </a:t>
            </a:r>
            <a:r>
              <a:rPr lang="en-US" sz="2000" dirty="0" err="1" smtClean="0"/>
              <a:t>Widiantoro</a:t>
            </a:r>
            <a:endParaRPr lang="en-US" sz="2000" dirty="0" smtClean="0"/>
          </a:p>
          <a:p>
            <a:pPr algn="r"/>
            <a:r>
              <a:rPr lang="en-US" sz="2000" dirty="0" err="1" smtClean="0">
                <a:solidFill>
                  <a:srgbClr val="FFFF00"/>
                </a:solidFill>
              </a:rPr>
              <a:t>Progdi</a:t>
            </a:r>
            <a:r>
              <a:rPr lang="en-US" sz="2000" dirty="0" smtClean="0">
                <a:solidFill>
                  <a:srgbClr val="FFFF00"/>
                </a:solidFill>
              </a:rPr>
              <a:t> </a:t>
            </a:r>
            <a:r>
              <a:rPr lang="en-US" sz="2000" dirty="0" err="1" smtClean="0">
                <a:solidFill>
                  <a:srgbClr val="FFFF00"/>
                </a:solidFill>
              </a:rPr>
              <a:t>Desain</a:t>
            </a:r>
            <a:r>
              <a:rPr lang="en-US" sz="2000" dirty="0" smtClean="0">
                <a:solidFill>
                  <a:srgbClr val="FFFF00"/>
                </a:solidFill>
              </a:rPr>
              <a:t> </a:t>
            </a:r>
            <a:r>
              <a:rPr lang="en-US" sz="2000" dirty="0" err="1" smtClean="0">
                <a:solidFill>
                  <a:srgbClr val="FFFF00"/>
                </a:solidFill>
              </a:rPr>
              <a:t>Komunikasi</a:t>
            </a:r>
            <a:r>
              <a:rPr lang="en-US" sz="2000" dirty="0" smtClean="0">
                <a:solidFill>
                  <a:srgbClr val="FFFF00"/>
                </a:solidFill>
              </a:rPr>
              <a:t> Visual</a:t>
            </a:r>
          </a:p>
          <a:p>
            <a:pPr algn="r"/>
            <a:r>
              <a:rPr lang="en-US" sz="2000" dirty="0" err="1" smtClean="0">
                <a:solidFill>
                  <a:srgbClr val="FFFF00"/>
                </a:solidFill>
              </a:rPr>
              <a:t>Fakultas</a:t>
            </a:r>
            <a:r>
              <a:rPr lang="en-US" sz="2000" dirty="0" smtClean="0">
                <a:solidFill>
                  <a:srgbClr val="FFFF00"/>
                </a:solidFill>
              </a:rPr>
              <a:t> </a:t>
            </a:r>
            <a:r>
              <a:rPr lang="en-US" sz="2000" dirty="0" err="1" smtClean="0">
                <a:solidFill>
                  <a:srgbClr val="FFFF00"/>
                </a:solidFill>
              </a:rPr>
              <a:t>Arsitektur</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Desain</a:t>
            </a:r>
            <a:endParaRPr lang="en-US" sz="2000" dirty="0" smtClean="0">
              <a:solidFill>
                <a:srgbClr val="FFFF00"/>
              </a:solidFill>
            </a:endParaRPr>
          </a:p>
          <a:p>
            <a:pPr algn="r"/>
            <a:r>
              <a:rPr lang="en-US" sz="2000" dirty="0" err="1" smtClean="0">
                <a:solidFill>
                  <a:srgbClr val="FFFF00"/>
                </a:solidFill>
              </a:rPr>
              <a:t>Universitas</a:t>
            </a:r>
            <a:r>
              <a:rPr lang="en-US" sz="2000" dirty="0" smtClean="0">
                <a:solidFill>
                  <a:srgbClr val="FFFF00"/>
                </a:solidFill>
              </a:rPr>
              <a:t> </a:t>
            </a:r>
            <a:r>
              <a:rPr lang="en-US" sz="2000" dirty="0" err="1" smtClean="0">
                <a:solidFill>
                  <a:srgbClr val="FFFF00"/>
                </a:solidFill>
              </a:rPr>
              <a:t>Katolik</a:t>
            </a:r>
            <a:r>
              <a:rPr lang="en-US" sz="2000" dirty="0" smtClean="0">
                <a:solidFill>
                  <a:srgbClr val="FFFF00"/>
                </a:solidFill>
              </a:rPr>
              <a:t> SOEGIJAPRANATA</a:t>
            </a:r>
          </a:p>
        </p:txBody>
      </p:sp>
      <p:pic>
        <p:nvPicPr>
          <p:cNvPr id="4" name="Picture 3" descr="logo Unika bene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6643702" y="214290"/>
            <a:ext cx="2035361" cy="892702"/>
          </a:xfrm>
          <a:prstGeom prst="rect">
            <a:avLst/>
          </a:prstGeom>
        </p:spPr>
      </p:pic>
      <p:sp>
        <p:nvSpPr>
          <p:cNvPr id="6" name="Rectangle 5"/>
          <p:cNvSpPr/>
          <p:nvPr/>
        </p:nvSpPr>
        <p:spPr>
          <a:xfrm>
            <a:off x="6429388" y="6357958"/>
            <a:ext cx="2500330" cy="5000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7290" y="1285860"/>
            <a:ext cx="7329510" cy="5572140"/>
          </a:xfrm>
        </p:spPr>
        <p:txBody>
          <a:bodyPr>
            <a:normAutofit fontScale="77500" lnSpcReduction="20000"/>
          </a:bodyPr>
          <a:lstStyle/>
          <a:p>
            <a:r>
              <a:rPr lang="id-ID" b="1" dirty="0" smtClean="0"/>
              <a:t>1. Twin Lens Reflex (TLR Kamera)</a:t>
            </a:r>
            <a:endParaRPr lang="id-ID" dirty="0" smtClean="0"/>
          </a:p>
          <a:p>
            <a:pPr lvl="1"/>
            <a:r>
              <a:rPr lang="id-ID" dirty="0" smtClean="0"/>
              <a:t>Kamera yang memiliki dua lensa terpisah, yaitu lensa bidik dan lensa untuk proyeksi gambar. Apa yang terlihat oleh mata akan seperti terbalik. Fiew finder yang besar akan membantu keakuratan dalam pemfokusan.</a:t>
            </a:r>
          </a:p>
          <a:p>
            <a:endParaRPr lang="id-ID" b="1" dirty="0" smtClean="0"/>
          </a:p>
          <a:p>
            <a:r>
              <a:rPr lang="id-ID" b="1" dirty="0" smtClean="0"/>
              <a:t>2. Range Finder Kamera</a:t>
            </a:r>
            <a:endParaRPr lang="id-ID" dirty="0" smtClean="0"/>
          </a:p>
          <a:p>
            <a:pPr lvl="1"/>
            <a:r>
              <a:rPr lang="id-ID" dirty="0" smtClean="0"/>
              <a:t>Kamera penemu jarak, apa yang terlihat oleh mata belum tentu sama yang dilihat lensa. Biasanya dalam view finder tercantum cara pengoperasiaanya.</a:t>
            </a:r>
          </a:p>
          <a:p>
            <a:pPr lvl="1"/>
            <a:r>
              <a:rPr lang="nn-NO" dirty="0" smtClean="0"/>
              <a:t> Umumnya menggunakan film format 35mm.</a:t>
            </a:r>
            <a:endParaRPr lang="id-ID" dirty="0" smtClean="0"/>
          </a:p>
          <a:p>
            <a:endParaRPr lang="id-ID" b="1" dirty="0" smtClean="0"/>
          </a:p>
          <a:p>
            <a:r>
              <a:rPr lang="id-ID" b="1" dirty="0" smtClean="0"/>
              <a:t>3. Single Lens Reflex</a:t>
            </a:r>
          </a:p>
          <a:p>
            <a:pPr lvl="1"/>
            <a:r>
              <a:rPr lang="id-ID" dirty="0" smtClean="0"/>
              <a:t>Kamera dengan satu persamaan pengamatan.yang terlihat oleh mata akan sama dengan apa yang dilihat oleh lensa. Kamera ini yang akan digunakan untuk diklat ini.</a:t>
            </a:r>
          </a:p>
          <a:p>
            <a:pPr lvl="1"/>
            <a:endParaRPr lang="id-ID" dirty="0" smtClean="0"/>
          </a:p>
          <a:p>
            <a:r>
              <a:rPr lang="id-ID" dirty="0" smtClean="0"/>
              <a:t>4. Pocket/compact. Kamera saku. </a:t>
            </a:r>
          </a:p>
          <a:p>
            <a:pPr lvl="1"/>
            <a:r>
              <a:rPr lang="id-ID" dirty="0" smtClean="0"/>
              <a:t>Populer bagi orang awam, sederhana dan mudah dioperasikan. Menggunakan film format 35mm.</a:t>
            </a:r>
          </a:p>
          <a:p>
            <a:endParaRPr lang="id-ID" dirty="0"/>
          </a:p>
        </p:txBody>
      </p:sp>
      <p:sp>
        <p:nvSpPr>
          <p:cNvPr id="3" name="Title 2"/>
          <p:cNvSpPr>
            <a:spLocks noGrp="1"/>
          </p:cNvSpPr>
          <p:nvPr>
            <p:ph type="title"/>
          </p:nvPr>
        </p:nvSpPr>
        <p:spPr/>
        <p:txBody>
          <a:bodyPr>
            <a:normAutofit fontScale="90000"/>
          </a:bodyPr>
          <a:lstStyle/>
          <a:p>
            <a:r>
              <a:rPr lang="id-ID" dirty="0" smtClean="0"/>
              <a:t>Beberapa penggolongan  kamera film</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down)">
                                      <p:cBhvr>
                                        <p:cTn id="26" dur="500"/>
                                        <p:tgtEl>
                                          <p:spTgt spid="2">
                                            <p:txEl>
                                              <p:pRg st="7" end="7"/>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down)">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wipe(down)">
                                      <p:cBhvr>
                                        <p:cTn id="34" dur="500"/>
                                        <p:tgtEl>
                                          <p:spTgt spid="2">
                                            <p:txEl>
                                              <p:pRg st="10" end="1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photoclubalpha.com/wordpress/wp-content/uploads/2007/07/minolta-flex-automat.jpg"/>
          <p:cNvPicPr>
            <a:picLocks noChangeAspect="1" noChangeArrowheads="1"/>
          </p:cNvPicPr>
          <p:nvPr/>
        </p:nvPicPr>
        <p:blipFill>
          <a:blip r:embed="rId2"/>
          <a:srcRect/>
          <a:stretch>
            <a:fillRect/>
          </a:stretch>
        </p:blipFill>
        <p:spPr bwMode="auto">
          <a:xfrm>
            <a:off x="6143636" y="3786190"/>
            <a:ext cx="2003427" cy="2714644"/>
          </a:xfrm>
          <a:prstGeom prst="rect">
            <a:avLst/>
          </a:prstGeom>
          <a:noFill/>
        </p:spPr>
      </p:pic>
      <p:pic>
        <p:nvPicPr>
          <p:cNvPr id="26628" name="Picture 4" descr="http://www.wired.com/images_blogs/gadgetlab/120-tri-lens-stereo-camera.jpg"/>
          <p:cNvPicPr>
            <a:picLocks noChangeAspect="1" noChangeArrowheads="1"/>
          </p:cNvPicPr>
          <p:nvPr/>
        </p:nvPicPr>
        <p:blipFill>
          <a:blip r:embed="rId3"/>
          <a:srcRect/>
          <a:stretch>
            <a:fillRect/>
          </a:stretch>
        </p:blipFill>
        <p:spPr bwMode="auto">
          <a:xfrm>
            <a:off x="642910" y="1357298"/>
            <a:ext cx="2202279" cy="2357454"/>
          </a:xfrm>
          <a:prstGeom prst="rect">
            <a:avLst/>
          </a:prstGeom>
          <a:noFill/>
        </p:spPr>
      </p:pic>
      <p:sp>
        <p:nvSpPr>
          <p:cNvPr id="6" name="TextBox 5"/>
          <p:cNvSpPr txBox="1"/>
          <p:nvPr/>
        </p:nvSpPr>
        <p:spPr>
          <a:xfrm>
            <a:off x="714348" y="928670"/>
            <a:ext cx="3357586" cy="369332"/>
          </a:xfrm>
          <a:prstGeom prst="rect">
            <a:avLst/>
          </a:prstGeom>
          <a:noFill/>
        </p:spPr>
        <p:txBody>
          <a:bodyPr wrap="square" rtlCol="0">
            <a:spAutoFit/>
          </a:bodyPr>
          <a:lstStyle/>
          <a:p>
            <a:r>
              <a:rPr lang="id-ID" dirty="0" smtClean="0"/>
              <a:t>Kamera Twin Lens Reflect</a:t>
            </a:r>
            <a:endParaRPr lang="id-ID" dirty="0"/>
          </a:p>
        </p:txBody>
      </p:sp>
      <p:pic>
        <p:nvPicPr>
          <p:cNvPr id="26630" name="Picture 6" descr="http://www.sheldonbrown.com/org/cameras/rolleiflexes-800.jpg"/>
          <p:cNvPicPr>
            <a:picLocks noChangeAspect="1" noChangeArrowheads="1"/>
          </p:cNvPicPr>
          <p:nvPr/>
        </p:nvPicPr>
        <p:blipFill>
          <a:blip r:embed="rId4"/>
          <a:srcRect/>
          <a:stretch>
            <a:fillRect/>
          </a:stretch>
        </p:blipFill>
        <p:spPr bwMode="auto">
          <a:xfrm>
            <a:off x="5000628" y="1285860"/>
            <a:ext cx="3143272" cy="2357454"/>
          </a:xfrm>
          <a:prstGeom prst="rect">
            <a:avLst/>
          </a:prstGeom>
          <a:noFill/>
        </p:spPr>
      </p:pic>
      <p:pic>
        <p:nvPicPr>
          <p:cNvPr id="26632" name="Picture 8" descr="http://gallery.holga-magic.com/zen-cart/images/holga_camera/GTLR_Yellow_1.jpg"/>
          <p:cNvPicPr>
            <a:picLocks noChangeAspect="1" noChangeArrowheads="1"/>
          </p:cNvPicPr>
          <p:nvPr/>
        </p:nvPicPr>
        <p:blipFill>
          <a:blip r:embed="rId5"/>
          <a:srcRect/>
          <a:stretch>
            <a:fillRect/>
          </a:stretch>
        </p:blipFill>
        <p:spPr bwMode="auto">
          <a:xfrm>
            <a:off x="1857356" y="3786190"/>
            <a:ext cx="2571768" cy="25717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ZtOFrv5a11A/S8X8RI5bRhI/AAAAAAAAAMo/KtFxisBJm5k/s320/4039324853_cc1fcd10a7.jpg"/>
          <p:cNvPicPr>
            <a:picLocks noChangeAspect="1" noChangeArrowheads="1"/>
          </p:cNvPicPr>
          <p:nvPr/>
        </p:nvPicPr>
        <p:blipFill>
          <a:blip r:embed="rId2"/>
          <a:srcRect/>
          <a:stretch>
            <a:fillRect/>
          </a:stretch>
        </p:blipFill>
        <p:spPr bwMode="auto">
          <a:xfrm>
            <a:off x="428596" y="1428736"/>
            <a:ext cx="3048000" cy="2419351"/>
          </a:xfrm>
          <a:prstGeom prst="rect">
            <a:avLst/>
          </a:prstGeom>
          <a:noFill/>
        </p:spPr>
      </p:pic>
      <p:sp>
        <p:nvSpPr>
          <p:cNvPr id="5" name="TextBox 4"/>
          <p:cNvSpPr txBox="1"/>
          <p:nvPr/>
        </p:nvSpPr>
        <p:spPr>
          <a:xfrm>
            <a:off x="714348" y="928670"/>
            <a:ext cx="2857520" cy="369332"/>
          </a:xfrm>
          <a:prstGeom prst="rect">
            <a:avLst/>
          </a:prstGeom>
          <a:noFill/>
        </p:spPr>
        <p:txBody>
          <a:bodyPr wrap="square" rtlCol="0">
            <a:spAutoFit/>
          </a:bodyPr>
          <a:lstStyle/>
          <a:p>
            <a:r>
              <a:rPr lang="id-ID" dirty="0" smtClean="0"/>
              <a:t>Kamera range finder</a:t>
            </a:r>
            <a:endParaRPr lang="id-ID" dirty="0"/>
          </a:p>
        </p:txBody>
      </p:sp>
      <p:pic>
        <p:nvPicPr>
          <p:cNvPr id="4098" name="Picture 2" descr="http://www.dphotojournal.com/wp-content/epson-r-d1s.jpg"/>
          <p:cNvPicPr>
            <a:picLocks noChangeAspect="1" noChangeArrowheads="1"/>
          </p:cNvPicPr>
          <p:nvPr/>
        </p:nvPicPr>
        <p:blipFill>
          <a:blip r:embed="rId3"/>
          <a:srcRect/>
          <a:stretch>
            <a:fillRect/>
          </a:stretch>
        </p:blipFill>
        <p:spPr bwMode="auto">
          <a:xfrm>
            <a:off x="428596" y="3929066"/>
            <a:ext cx="2777299" cy="1985960"/>
          </a:xfrm>
          <a:prstGeom prst="rect">
            <a:avLst/>
          </a:prstGeom>
          <a:noFill/>
        </p:spPr>
      </p:pic>
      <p:pic>
        <p:nvPicPr>
          <p:cNvPr id="4100" name="Picture 4" descr="http://www.studiolighting.net/wp-content/images/sigma_dp1b.jpg"/>
          <p:cNvPicPr>
            <a:picLocks noChangeAspect="1" noChangeArrowheads="1"/>
          </p:cNvPicPr>
          <p:nvPr/>
        </p:nvPicPr>
        <p:blipFill>
          <a:blip r:embed="rId4"/>
          <a:srcRect/>
          <a:stretch>
            <a:fillRect/>
          </a:stretch>
        </p:blipFill>
        <p:spPr bwMode="auto">
          <a:xfrm>
            <a:off x="6357950" y="3929066"/>
            <a:ext cx="2446299" cy="2419343"/>
          </a:xfrm>
          <a:prstGeom prst="rect">
            <a:avLst/>
          </a:prstGeom>
          <a:noFill/>
        </p:spPr>
      </p:pic>
      <p:pic>
        <p:nvPicPr>
          <p:cNvPr id="4102" name="Picture 6" descr="http://images5.fotop.net/albums3/vegatenor/introduce_rangefinder/R2_O_2.jpg"/>
          <p:cNvPicPr>
            <a:picLocks noChangeAspect="1" noChangeArrowheads="1"/>
          </p:cNvPicPr>
          <p:nvPr/>
        </p:nvPicPr>
        <p:blipFill>
          <a:blip r:embed="rId5"/>
          <a:srcRect/>
          <a:stretch>
            <a:fillRect/>
          </a:stretch>
        </p:blipFill>
        <p:spPr bwMode="auto">
          <a:xfrm>
            <a:off x="3286116" y="3929066"/>
            <a:ext cx="3047988" cy="2024055"/>
          </a:xfrm>
          <a:prstGeom prst="rect">
            <a:avLst/>
          </a:prstGeom>
          <a:noFill/>
        </p:spPr>
      </p:pic>
      <p:pic>
        <p:nvPicPr>
          <p:cNvPr id="4104" name="Picture 8" descr="http://www.porhomme.com/wp-content/uploads/2009/04/leica-special-edition-rangefinder-camera-m8-all-white.jpg"/>
          <p:cNvPicPr>
            <a:picLocks noChangeAspect="1" noChangeArrowheads="1"/>
          </p:cNvPicPr>
          <p:nvPr/>
        </p:nvPicPr>
        <p:blipFill>
          <a:blip r:embed="rId6"/>
          <a:srcRect/>
          <a:stretch>
            <a:fillRect/>
          </a:stretch>
        </p:blipFill>
        <p:spPr bwMode="auto">
          <a:xfrm>
            <a:off x="5500694" y="1428736"/>
            <a:ext cx="3272459" cy="24288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id-ID" dirty="0" smtClean="0"/>
              <a:t>CCD (Charge Coupled Device)</a:t>
            </a:r>
          </a:p>
          <a:p>
            <a:endParaRPr lang="id-ID" dirty="0" smtClean="0"/>
          </a:p>
          <a:p>
            <a:r>
              <a:rPr lang="id-ID" dirty="0" smtClean="0"/>
              <a:t>CMOS (Complementary Metal Oxide Semiconductor) </a:t>
            </a:r>
          </a:p>
          <a:p>
            <a:endParaRPr lang="id-ID" dirty="0" smtClean="0"/>
          </a:p>
          <a:p>
            <a:r>
              <a:rPr lang="id-ID" dirty="0" smtClean="0"/>
              <a:t>kedua chip ini mengonversi cahaya menjadi elektron-elektron sehingga menjadi gambar-gambar digital. </a:t>
            </a:r>
          </a:p>
          <a:p>
            <a:endParaRPr lang="id-ID" dirty="0" smtClean="0"/>
          </a:p>
          <a:p>
            <a:r>
              <a:rPr lang="id-ID" dirty="0" smtClean="0"/>
              <a:t>Perbedaan pokok di antara keduanya adalah </a:t>
            </a:r>
          </a:p>
          <a:p>
            <a:pPr lvl="1"/>
            <a:r>
              <a:rPr lang="id-ID" dirty="0" smtClean="0"/>
              <a:t>CCD umumnya menghasilkan gambar berkualitas tinggi dan noise yang rendah. </a:t>
            </a:r>
          </a:p>
          <a:p>
            <a:pPr lvl="1"/>
            <a:r>
              <a:rPr lang="id-ID" dirty="0" smtClean="0"/>
              <a:t>Sedangkan pada CMOS, noise yang dihasilkan pada gambar digital biasanya lebih banyak.</a:t>
            </a:r>
          </a:p>
          <a:p>
            <a:endParaRPr lang="id-ID" dirty="0" smtClean="0"/>
          </a:p>
          <a:p>
            <a:pPr>
              <a:buNone/>
            </a:pPr>
            <a:endParaRPr lang="id-ID" dirty="0"/>
          </a:p>
        </p:txBody>
      </p:sp>
      <p:sp>
        <p:nvSpPr>
          <p:cNvPr id="3" name="Title 2"/>
          <p:cNvSpPr>
            <a:spLocks noGrp="1"/>
          </p:cNvSpPr>
          <p:nvPr>
            <p:ph type="title"/>
          </p:nvPr>
        </p:nvSpPr>
        <p:spPr>
          <a:xfrm>
            <a:off x="857224" y="214290"/>
            <a:ext cx="5757874" cy="1143000"/>
          </a:xfrm>
        </p:spPr>
        <p:txBody>
          <a:bodyPr>
            <a:normAutofit/>
          </a:bodyPr>
          <a:lstStyle/>
          <a:p>
            <a:r>
              <a:rPr lang="id-ID" sz="2800" dirty="0" smtClean="0"/>
              <a:t>Macam-macam Sensor</a:t>
            </a:r>
            <a:endParaRPr lang="id-ID"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Sensor CMOS umumnya menggunakan tenaga baterai lebih sedikit, </a:t>
            </a:r>
          </a:p>
          <a:p>
            <a:r>
              <a:rPr lang="id-ID" dirty="0" smtClean="0"/>
              <a:t>sedangkan pada CCD karena proses khusus yang dilakukan pada saat pengambilan gambar, mengonsumsi tenaga 100 kali lebih banyak dibanding sensor CMOS sejenis. </a:t>
            </a:r>
          </a:p>
          <a:p>
            <a:r>
              <a:rPr lang="id-ID" dirty="0" smtClean="0"/>
              <a:t>Selain itu, fabrikasi pembuatan chip CMOS lebih murah ketimbang CCD</a:t>
            </a:r>
            <a:endParaRPr lang="id-ID" dirty="0"/>
          </a:p>
        </p:txBody>
      </p:sp>
      <p:sp>
        <p:nvSpPr>
          <p:cNvPr id="3" name="Title 2"/>
          <p:cNvSpPr>
            <a:spLocks noGrp="1"/>
          </p:cNvSpPr>
          <p:nvPr>
            <p:ph type="title"/>
          </p:nvPr>
        </p:nvSpPr>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31746" name="Picture 2" descr="Chipincamera.jpg"/>
          <p:cNvPicPr>
            <a:picLocks noChangeAspect="1" noChangeArrowheads="1"/>
          </p:cNvPicPr>
          <p:nvPr/>
        </p:nvPicPr>
        <p:blipFill>
          <a:blip r:embed="rId2"/>
          <a:srcRect/>
          <a:stretch>
            <a:fillRect/>
          </a:stretch>
        </p:blipFill>
        <p:spPr bwMode="auto">
          <a:xfrm>
            <a:off x="2285984" y="1785926"/>
            <a:ext cx="6393898" cy="42862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Dimensi sensor dibandingkan film</a:t>
            </a:r>
            <a:endParaRPr lang="id-ID" dirty="0"/>
          </a:p>
        </p:txBody>
      </p:sp>
      <p:pic>
        <p:nvPicPr>
          <p:cNvPr id="34818" name="Picture 2" descr="http://www.fotografer.net/images/artikel/upload/sensors.jpg"/>
          <p:cNvPicPr>
            <a:picLocks noChangeAspect="1" noChangeArrowheads="1"/>
          </p:cNvPicPr>
          <p:nvPr/>
        </p:nvPicPr>
        <p:blipFill>
          <a:blip r:embed="rId2"/>
          <a:srcRect/>
          <a:stretch>
            <a:fillRect/>
          </a:stretch>
        </p:blipFill>
        <p:spPr bwMode="auto">
          <a:xfrm>
            <a:off x="571471" y="1785926"/>
            <a:ext cx="3500463" cy="2108886"/>
          </a:xfrm>
          <a:prstGeom prst="rect">
            <a:avLst/>
          </a:prstGeom>
          <a:noFill/>
        </p:spPr>
      </p:pic>
      <p:sp>
        <p:nvSpPr>
          <p:cNvPr id="5" name="TextBox 4"/>
          <p:cNvSpPr txBox="1"/>
          <p:nvPr/>
        </p:nvSpPr>
        <p:spPr>
          <a:xfrm>
            <a:off x="571472" y="4071942"/>
            <a:ext cx="8358246" cy="1477328"/>
          </a:xfrm>
          <a:prstGeom prst="rect">
            <a:avLst/>
          </a:prstGeom>
          <a:noFill/>
        </p:spPr>
        <p:txBody>
          <a:bodyPr wrap="square" rtlCol="0">
            <a:spAutoFit/>
          </a:bodyPr>
          <a:lstStyle/>
          <a:p>
            <a:r>
              <a:rPr lang="id-ID" dirty="0"/>
              <a:t>Total pixel antara sensor 2/3 dengan 4/3 bisa saja sama, contoh: 4 Megapixel (4 juta pixel). </a:t>
            </a:r>
            <a:endParaRPr lang="id-ID" dirty="0" smtClean="0"/>
          </a:p>
          <a:p>
            <a:r>
              <a:rPr lang="id-ID" dirty="0" smtClean="0"/>
              <a:t>Yang </a:t>
            </a:r>
            <a:r>
              <a:rPr lang="id-ID" dirty="0"/>
              <a:t>membedakan keduanya adalah ukuran pixel. Semakin luas suatu sensor maka makin besar pula pixelnya. Pixel yang lebih besar akan menguntungkan pada penggunaan ISO yang tinggi.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44" y="0"/>
            <a:ext cx="542925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descr="File:SensorSizes.svg"/>
          <p:cNvPicPr>
            <a:picLocks noChangeAspect="1" noChangeArrowheads="1"/>
          </p:cNvPicPr>
          <p:nvPr/>
        </p:nvPicPr>
        <p:blipFill>
          <a:blip r:embed="rId2"/>
          <a:srcRect/>
          <a:stretch>
            <a:fillRect/>
          </a:stretch>
        </p:blipFill>
        <p:spPr bwMode="auto">
          <a:xfrm>
            <a:off x="4143372" y="0"/>
            <a:ext cx="4758303" cy="6659401"/>
          </a:xfrm>
          <a:prstGeom prst="rect">
            <a:avLst/>
          </a:prstGeom>
          <a:noFill/>
        </p:spPr>
      </p:pic>
      <p:pic>
        <p:nvPicPr>
          <p:cNvPr id="6" name="Picture 2" descr="http://www.fotografer.net/images/artikel/upload/meerkats.jpg"/>
          <p:cNvPicPr>
            <a:picLocks noChangeAspect="1" noChangeArrowheads="1"/>
          </p:cNvPicPr>
          <p:nvPr/>
        </p:nvPicPr>
        <p:blipFill>
          <a:blip r:embed="rId3"/>
          <a:srcRect/>
          <a:stretch>
            <a:fillRect/>
          </a:stretch>
        </p:blipFill>
        <p:spPr bwMode="auto">
          <a:xfrm>
            <a:off x="214282" y="357166"/>
            <a:ext cx="3994109" cy="27860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id-ID" dirty="0" smtClean="0"/>
              <a:t/>
            </a:r>
            <a:br>
              <a:rPr lang="id-ID" dirty="0" smtClean="0"/>
            </a:br>
            <a:r>
              <a:rPr lang="id-ID" dirty="0" smtClean="0"/>
              <a:t/>
            </a:r>
            <a:br>
              <a:rPr lang="id-ID" dirty="0" smtClean="0"/>
            </a:br>
            <a:r>
              <a:rPr lang="id-ID" dirty="0" smtClean="0"/>
              <a:t>Mata dari kamera, secara umum menentukan kualitas foto yang dihasilkan lensa memiliki 2 properties penting yaitu panjang fokal dan aperture maksimum.</a:t>
            </a:r>
            <a:br>
              <a:rPr lang="id-ID" dirty="0" smtClean="0"/>
            </a:br>
            <a:r>
              <a:rPr lang="id-ID" dirty="0" smtClean="0"/>
              <a:t/>
            </a:r>
            <a:br>
              <a:rPr lang="id-ID" dirty="0" smtClean="0"/>
            </a:br>
            <a:r>
              <a:rPr lang="id-ID" dirty="0" smtClean="0"/>
              <a:t>Field of View (FOV) tiap lensa memiliki FOV yang lebarnya tergantung dari panjang fokalnya dan luas film/sensor yang digunakan.</a:t>
            </a:r>
            <a:br>
              <a:rPr lang="id-ID" dirty="0" smtClean="0"/>
            </a:br>
            <a:r>
              <a:rPr lang="id-ID" dirty="0" smtClean="0"/>
              <a:t/>
            </a:r>
            <a:br>
              <a:rPr lang="id-ID" dirty="0" smtClean="0"/>
            </a:br>
            <a:r>
              <a:rPr lang="id-ID" dirty="0" smtClean="0"/>
              <a:t>Field of View Crop, sering disebut secara salah kaprah dengan focal length multiplier . Hampir semua kamera digital memiliki ukuran sensor yang lebih kecil daripada film 35mm, maka pada field of view kamera digital lebih kecil dari pada kamera 35mm. Misal lensa 50 mm pada Nikon D70 memiliki FOV yang sama dengan lensa 75mm pada kamera film 35mm ( FOV crop factor 1.5x )</a:t>
            </a:r>
            <a:br>
              <a:rPr lang="id-ID" dirty="0" smtClean="0"/>
            </a:br>
            <a:endParaRPr lang="id-ID" dirty="0"/>
          </a:p>
        </p:txBody>
      </p:sp>
      <p:sp>
        <p:nvSpPr>
          <p:cNvPr id="3" name="Title 2"/>
          <p:cNvSpPr>
            <a:spLocks noGrp="1"/>
          </p:cNvSpPr>
          <p:nvPr>
            <p:ph type="title"/>
          </p:nvPr>
        </p:nvSpPr>
        <p:spPr/>
        <p:txBody>
          <a:bodyPr/>
          <a:lstStyle/>
          <a:p>
            <a:r>
              <a:rPr lang="id-ID" dirty="0" smtClean="0"/>
              <a:t>Pengaruh Lensa Kamera</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7554" y="1214422"/>
            <a:ext cx="4286280" cy="55007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Content Placeholder 1"/>
          <p:cNvSpPr>
            <a:spLocks noGrp="1"/>
          </p:cNvSpPr>
          <p:nvPr>
            <p:ph idx="1"/>
          </p:nvPr>
        </p:nvSpPr>
        <p:spPr>
          <a:xfrm>
            <a:off x="457200" y="1481328"/>
            <a:ext cx="8229600" cy="5376671"/>
          </a:xfrm>
        </p:spPr>
        <p:txBody>
          <a:bodyPr>
            <a:normAutofit fontScale="85000" lnSpcReduction="20000"/>
          </a:bodyPr>
          <a:lstStyle/>
          <a:p>
            <a:pPr algn="r"/>
            <a:r>
              <a:rPr lang="id-ID" dirty="0" smtClean="0">
                <a:solidFill>
                  <a:schemeClr val="tx2">
                    <a:lumMod val="90000"/>
                  </a:schemeClr>
                </a:solidFill>
                <a:hlinkClick r:id="rId2" tooltip="Contax N Digital"/>
              </a:rPr>
              <a:t>Contax N Digital</a:t>
            </a:r>
            <a:r>
              <a:rPr lang="id-ID" dirty="0" smtClean="0">
                <a:solidFill>
                  <a:schemeClr val="tx2">
                    <a:lumMod val="90000"/>
                  </a:schemeClr>
                </a:solidFill>
              </a:rPr>
              <a:t> (2002)</a:t>
            </a:r>
          </a:p>
          <a:p>
            <a:pPr algn="r"/>
            <a:r>
              <a:rPr lang="id-ID" dirty="0" smtClean="0">
                <a:solidFill>
                  <a:schemeClr val="tx2">
                    <a:lumMod val="90000"/>
                  </a:schemeClr>
                </a:solidFill>
                <a:hlinkClick r:id="rId3" tooltip="Canon EOS-1Ds"/>
              </a:rPr>
              <a:t>Canon EOS-1Ds</a:t>
            </a:r>
            <a:r>
              <a:rPr lang="id-ID" dirty="0" smtClean="0">
                <a:solidFill>
                  <a:schemeClr val="tx2">
                    <a:lumMod val="90000"/>
                  </a:schemeClr>
                </a:solidFill>
              </a:rPr>
              <a:t> (2002)</a:t>
            </a:r>
          </a:p>
          <a:p>
            <a:pPr algn="r"/>
            <a:r>
              <a:rPr lang="id-ID" dirty="0" smtClean="0">
                <a:solidFill>
                  <a:schemeClr val="tx2">
                    <a:lumMod val="90000"/>
                  </a:schemeClr>
                </a:solidFill>
                <a:hlinkClick r:id="rId4" tooltip="Kodak DCS Pro 14n"/>
              </a:rPr>
              <a:t>Kodak DCS Pro 14n</a:t>
            </a:r>
            <a:r>
              <a:rPr lang="id-ID" dirty="0" smtClean="0">
                <a:solidFill>
                  <a:schemeClr val="tx2">
                    <a:lumMod val="90000"/>
                  </a:schemeClr>
                </a:solidFill>
              </a:rPr>
              <a:t> (2003)</a:t>
            </a:r>
          </a:p>
          <a:p>
            <a:pPr algn="r"/>
            <a:r>
              <a:rPr lang="id-ID" dirty="0" smtClean="0">
                <a:solidFill>
                  <a:schemeClr val="tx2">
                    <a:lumMod val="90000"/>
                  </a:schemeClr>
                </a:solidFill>
                <a:hlinkClick r:id="rId5" tooltip="Kodak DCS Pro SLR/n"/>
              </a:rPr>
              <a:t>Kodak DCS Pro SLR/n</a:t>
            </a:r>
            <a:r>
              <a:rPr lang="id-ID" dirty="0" smtClean="0">
                <a:solidFill>
                  <a:schemeClr val="tx2">
                    <a:lumMod val="90000"/>
                  </a:schemeClr>
                </a:solidFill>
              </a:rPr>
              <a:t> (2004)</a:t>
            </a:r>
          </a:p>
          <a:p>
            <a:pPr algn="r"/>
            <a:r>
              <a:rPr lang="id-ID" dirty="0" smtClean="0">
                <a:solidFill>
                  <a:schemeClr val="tx2">
                    <a:lumMod val="90000"/>
                  </a:schemeClr>
                </a:solidFill>
                <a:hlinkClick r:id="rId6" tooltip="Kodak DCS Pro SLR/c"/>
              </a:rPr>
              <a:t>Kodak DCS Pro SLR/c</a:t>
            </a:r>
            <a:r>
              <a:rPr lang="id-ID" dirty="0" smtClean="0">
                <a:solidFill>
                  <a:schemeClr val="tx2">
                    <a:lumMod val="90000"/>
                  </a:schemeClr>
                </a:solidFill>
              </a:rPr>
              <a:t> (2004)</a:t>
            </a:r>
          </a:p>
          <a:p>
            <a:pPr algn="r"/>
            <a:r>
              <a:rPr lang="id-ID" dirty="0" smtClean="0">
                <a:solidFill>
                  <a:schemeClr val="tx2">
                    <a:lumMod val="90000"/>
                  </a:schemeClr>
                </a:solidFill>
                <a:hlinkClick r:id="rId7" tooltip="Canon EOS-1Ds Mark II"/>
              </a:rPr>
              <a:t>Canon EOS-1Ds Mark II</a:t>
            </a:r>
            <a:r>
              <a:rPr lang="id-ID" dirty="0" smtClean="0">
                <a:solidFill>
                  <a:schemeClr val="tx2">
                    <a:lumMod val="90000"/>
                  </a:schemeClr>
                </a:solidFill>
              </a:rPr>
              <a:t> (2004)</a:t>
            </a:r>
          </a:p>
          <a:p>
            <a:pPr algn="r"/>
            <a:r>
              <a:rPr lang="id-ID" dirty="0" smtClean="0">
                <a:solidFill>
                  <a:schemeClr val="tx2">
                    <a:lumMod val="90000"/>
                  </a:schemeClr>
                </a:solidFill>
                <a:hlinkClick r:id="rId8" tooltip="Canon EOS 5D"/>
              </a:rPr>
              <a:t>Canon EOS 5D</a:t>
            </a:r>
            <a:r>
              <a:rPr lang="id-ID" dirty="0" smtClean="0">
                <a:solidFill>
                  <a:schemeClr val="tx2">
                    <a:lumMod val="90000"/>
                  </a:schemeClr>
                </a:solidFill>
              </a:rPr>
              <a:t> (2005)</a:t>
            </a:r>
          </a:p>
          <a:p>
            <a:pPr algn="r"/>
            <a:r>
              <a:rPr lang="id-ID" dirty="0" smtClean="0">
                <a:solidFill>
                  <a:schemeClr val="tx2">
                    <a:lumMod val="90000"/>
                  </a:schemeClr>
                </a:solidFill>
                <a:hlinkClick r:id="rId9" tooltip="Nikon D3"/>
              </a:rPr>
              <a:t>Nikon D3</a:t>
            </a:r>
            <a:r>
              <a:rPr lang="id-ID" dirty="0" smtClean="0">
                <a:solidFill>
                  <a:schemeClr val="tx2">
                    <a:lumMod val="90000"/>
                  </a:schemeClr>
                </a:solidFill>
              </a:rPr>
              <a:t> (2007)</a:t>
            </a:r>
          </a:p>
          <a:p>
            <a:pPr algn="r"/>
            <a:r>
              <a:rPr lang="id-ID" dirty="0" smtClean="0">
                <a:solidFill>
                  <a:schemeClr val="tx2">
                    <a:lumMod val="90000"/>
                  </a:schemeClr>
                </a:solidFill>
                <a:hlinkClick r:id="rId10" tooltip="Canon EOS-1Ds Mark III"/>
              </a:rPr>
              <a:t>Canon EOS-1Ds Mark III</a:t>
            </a:r>
            <a:r>
              <a:rPr lang="id-ID" dirty="0" smtClean="0">
                <a:solidFill>
                  <a:schemeClr val="tx2">
                    <a:lumMod val="90000"/>
                  </a:schemeClr>
                </a:solidFill>
              </a:rPr>
              <a:t> (2007)</a:t>
            </a:r>
          </a:p>
          <a:p>
            <a:pPr algn="r"/>
            <a:r>
              <a:rPr lang="id-ID" dirty="0" smtClean="0">
                <a:solidFill>
                  <a:schemeClr val="tx2">
                    <a:lumMod val="90000"/>
                  </a:schemeClr>
                </a:solidFill>
                <a:hlinkClick r:id="rId11" tooltip="Nikon D700"/>
              </a:rPr>
              <a:t>Nikon D700</a:t>
            </a:r>
            <a:r>
              <a:rPr lang="id-ID" dirty="0" smtClean="0">
                <a:solidFill>
                  <a:schemeClr val="tx2">
                    <a:lumMod val="90000"/>
                  </a:schemeClr>
                </a:solidFill>
              </a:rPr>
              <a:t> (2008)</a:t>
            </a:r>
          </a:p>
          <a:p>
            <a:pPr algn="r"/>
            <a:r>
              <a:rPr lang="id-ID" dirty="0" smtClean="0">
                <a:solidFill>
                  <a:schemeClr val="tx2">
                    <a:lumMod val="90000"/>
                  </a:schemeClr>
                </a:solidFill>
                <a:hlinkClick r:id="rId12" tooltip="Sony α 900"/>
              </a:rPr>
              <a:t>Sony </a:t>
            </a:r>
            <a:r>
              <a:rPr lang="el-GR" dirty="0" smtClean="0">
                <a:solidFill>
                  <a:schemeClr val="tx2">
                    <a:lumMod val="90000"/>
                  </a:schemeClr>
                </a:solidFill>
                <a:hlinkClick r:id="rId12" tooltip="Sony α 900"/>
              </a:rPr>
              <a:t>α </a:t>
            </a:r>
            <a:r>
              <a:rPr lang="id-ID" dirty="0" smtClean="0">
                <a:solidFill>
                  <a:schemeClr val="tx2">
                    <a:lumMod val="90000"/>
                  </a:schemeClr>
                </a:solidFill>
                <a:hlinkClick r:id="rId12" tooltip="Sony α 900"/>
              </a:rPr>
              <a:t>DSLR-A900</a:t>
            </a:r>
            <a:r>
              <a:rPr lang="id-ID" dirty="0" smtClean="0">
                <a:solidFill>
                  <a:schemeClr val="tx2">
                    <a:lumMod val="90000"/>
                  </a:schemeClr>
                </a:solidFill>
              </a:rPr>
              <a:t> (2008)</a:t>
            </a:r>
          </a:p>
          <a:p>
            <a:pPr algn="r"/>
            <a:r>
              <a:rPr lang="id-ID" dirty="0" smtClean="0">
                <a:solidFill>
                  <a:schemeClr val="tx2">
                    <a:lumMod val="90000"/>
                  </a:schemeClr>
                </a:solidFill>
                <a:hlinkClick r:id="rId13" tooltip="Canon EOS 5D Mark II"/>
              </a:rPr>
              <a:t>Canon EOS 5D Mark II</a:t>
            </a:r>
            <a:r>
              <a:rPr lang="id-ID" dirty="0" smtClean="0">
                <a:solidFill>
                  <a:schemeClr val="tx2">
                    <a:lumMod val="90000"/>
                  </a:schemeClr>
                </a:solidFill>
              </a:rPr>
              <a:t> (2008)</a:t>
            </a:r>
          </a:p>
          <a:p>
            <a:pPr algn="r"/>
            <a:r>
              <a:rPr lang="id-ID" dirty="0" smtClean="0">
                <a:solidFill>
                  <a:schemeClr val="tx2">
                    <a:lumMod val="90000"/>
                  </a:schemeClr>
                </a:solidFill>
                <a:hlinkClick r:id="rId14" tooltip="Nikon D3X"/>
              </a:rPr>
              <a:t>Nikon D3X</a:t>
            </a:r>
            <a:r>
              <a:rPr lang="id-ID" dirty="0" smtClean="0">
                <a:solidFill>
                  <a:schemeClr val="tx2">
                    <a:lumMod val="90000"/>
                  </a:schemeClr>
                </a:solidFill>
              </a:rPr>
              <a:t> (2008</a:t>
            </a:r>
          </a:p>
          <a:p>
            <a:pPr algn="r"/>
            <a:r>
              <a:rPr lang="id-ID" dirty="0" smtClean="0">
                <a:solidFill>
                  <a:schemeClr val="tx2">
                    <a:lumMod val="90000"/>
                  </a:schemeClr>
                </a:solidFill>
                <a:hlinkClick r:id="rId15" tooltip="Sony α 850"/>
              </a:rPr>
              <a:t>Sony </a:t>
            </a:r>
            <a:r>
              <a:rPr lang="el-GR" dirty="0" smtClean="0">
                <a:solidFill>
                  <a:schemeClr val="tx2">
                    <a:lumMod val="90000"/>
                  </a:schemeClr>
                </a:solidFill>
                <a:hlinkClick r:id="rId15" tooltip="Sony α 850"/>
              </a:rPr>
              <a:t>α </a:t>
            </a:r>
            <a:r>
              <a:rPr lang="id-ID" dirty="0" smtClean="0">
                <a:solidFill>
                  <a:schemeClr val="tx2">
                    <a:lumMod val="90000"/>
                  </a:schemeClr>
                </a:solidFill>
                <a:hlinkClick r:id="rId15" tooltip="Sony α 850"/>
              </a:rPr>
              <a:t>DSLR-A850</a:t>
            </a:r>
            <a:r>
              <a:rPr lang="id-ID" dirty="0" smtClean="0">
                <a:solidFill>
                  <a:schemeClr val="tx2">
                    <a:lumMod val="90000"/>
                  </a:schemeClr>
                </a:solidFill>
              </a:rPr>
              <a:t> (2009)</a:t>
            </a:r>
          </a:p>
          <a:p>
            <a:pPr algn="r"/>
            <a:r>
              <a:rPr lang="id-ID" dirty="0" smtClean="0">
                <a:solidFill>
                  <a:schemeClr val="tx2">
                    <a:lumMod val="90000"/>
                  </a:schemeClr>
                </a:solidFill>
                <a:hlinkClick r:id="rId16" tooltip="Nikon D3S"/>
              </a:rPr>
              <a:t>Nikon D3S</a:t>
            </a:r>
            <a:r>
              <a:rPr lang="id-ID" dirty="0" smtClean="0">
                <a:solidFill>
                  <a:schemeClr val="tx2">
                    <a:lumMod val="90000"/>
                  </a:schemeClr>
                </a:solidFill>
              </a:rPr>
              <a:t> (2009)</a:t>
            </a:r>
          </a:p>
          <a:p>
            <a:pPr algn="r"/>
            <a:r>
              <a:rPr lang="id-ID" dirty="0" smtClean="0"/>
              <a:t> </a:t>
            </a:r>
            <a:endParaRPr lang="id-ID" dirty="0"/>
          </a:p>
        </p:txBody>
      </p:sp>
      <p:sp>
        <p:nvSpPr>
          <p:cNvPr id="3" name="Title 2"/>
          <p:cNvSpPr>
            <a:spLocks noGrp="1"/>
          </p:cNvSpPr>
          <p:nvPr>
            <p:ph type="title"/>
          </p:nvPr>
        </p:nvSpPr>
        <p:spPr/>
        <p:txBody>
          <a:bodyPr>
            <a:normAutofit/>
          </a:bodyPr>
          <a:lstStyle/>
          <a:p>
            <a:r>
              <a:rPr lang="id-ID" sz="3200" dirty="0" smtClean="0"/>
              <a:t>Kamera dengan sensor full frame</a:t>
            </a:r>
            <a:endParaRPr lang="id-ID"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3357562"/>
            <a:ext cx="8229600" cy="2090548"/>
          </a:xfrm>
        </p:spPr>
        <p:txBody>
          <a:bodyPr/>
          <a:lstStyle/>
          <a:p>
            <a:r>
              <a:rPr lang="id-ID" dirty="0" smtClean="0"/>
              <a:t>kamera Analog</a:t>
            </a:r>
          </a:p>
          <a:p>
            <a:pPr lvl="1"/>
            <a:r>
              <a:rPr lang="id-ID" dirty="0" smtClean="0"/>
              <a:t>Film</a:t>
            </a:r>
          </a:p>
          <a:p>
            <a:r>
              <a:rPr lang="id-ID" dirty="0" smtClean="0"/>
              <a:t>kamera Digital </a:t>
            </a:r>
          </a:p>
          <a:p>
            <a:pPr lvl="1"/>
            <a:r>
              <a:rPr lang="id-ID" dirty="0" smtClean="0"/>
              <a:t>Sensor</a:t>
            </a:r>
          </a:p>
          <a:p>
            <a:endParaRPr lang="id-ID" dirty="0"/>
          </a:p>
        </p:txBody>
      </p:sp>
      <p:sp>
        <p:nvSpPr>
          <p:cNvPr id="3" name="Title 2"/>
          <p:cNvSpPr>
            <a:spLocks noGrp="1"/>
          </p:cNvSpPr>
          <p:nvPr>
            <p:ph type="title"/>
          </p:nvPr>
        </p:nvSpPr>
        <p:spPr/>
        <p:txBody>
          <a:bodyPr>
            <a:normAutofit fontScale="90000"/>
          </a:bodyPr>
          <a:lstStyle/>
          <a:p>
            <a:r>
              <a:rPr lang="id-ID" dirty="0" smtClean="0"/>
              <a:t>Media penyimpanan / perekam gambar pada kamera</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v-SE" dirty="0" smtClean="0"/>
              <a:t> adalah istilah dalam </a:t>
            </a:r>
            <a:r>
              <a:rPr lang="sv-SE" dirty="0" smtClean="0">
                <a:hlinkClick r:id="rId2" tooltip="Fotografi"/>
              </a:rPr>
              <a:t>fotografi</a:t>
            </a:r>
            <a:r>
              <a:rPr lang="sv-SE" dirty="0" smtClean="0"/>
              <a:t> untuk kalibrasi titik berwarna putih</a:t>
            </a:r>
            <a:endParaRPr lang="id-ID" dirty="0" smtClean="0"/>
          </a:p>
          <a:p>
            <a:endParaRPr lang="id-ID" dirty="0" smtClean="0"/>
          </a:p>
          <a:p>
            <a:r>
              <a:rPr lang="id-ID" dirty="0" smtClean="0"/>
              <a:t> warna yang dianggap putih dapat bervariasi tergantung pada kondisi pencahayaan. </a:t>
            </a:r>
          </a:p>
          <a:p>
            <a:endParaRPr lang="id-ID" dirty="0" smtClean="0"/>
          </a:p>
          <a:p>
            <a:r>
              <a:rPr lang="id-ID" dirty="0" smtClean="0"/>
              <a:t>Konsep "warna putih" menjadi bukan sesuatu yang absolut. Kebanyakan </a:t>
            </a:r>
            <a:r>
              <a:rPr lang="id-ID" dirty="0" smtClean="0">
                <a:hlinkClick r:id="rId3" tooltip="Kamera digital"/>
              </a:rPr>
              <a:t>kamera digital</a:t>
            </a:r>
            <a:r>
              <a:rPr lang="id-ID" dirty="0" smtClean="0"/>
              <a:t> dapat diatur untuk memilih warna putih sesuai selera .</a:t>
            </a:r>
            <a:endParaRPr lang="id-ID" dirty="0"/>
          </a:p>
        </p:txBody>
      </p:sp>
      <p:sp>
        <p:nvSpPr>
          <p:cNvPr id="3" name="Title 2"/>
          <p:cNvSpPr>
            <a:spLocks noGrp="1"/>
          </p:cNvSpPr>
          <p:nvPr>
            <p:ph type="title"/>
          </p:nvPr>
        </p:nvSpPr>
        <p:spPr/>
        <p:txBody>
          <a:bodyPr>
            <a:normAutofit fontScale="90000"/>
          </a:bodyPr>
          <a:lstStyle/>
          <a:p>
            <a:r>
              <a:rPr lang="id-ID" dirty="0" smtClean="0"/>
              <a:t>White Balance</a:t>
            </a:r>
            <a:br>
              <a:rPr lang="id-ID" dirty="0" smtClean="0"/>
            </a:b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32770" name="Picture 2" descr="http://www.saqibsaab.com/wp-content/uploads/2008/09/colorblanace.jpg"/>
          <p:cNvPicPr>
            <a:picLocks noChangeAspect="1" noChangeArrowheads="1"/>
          </p:cNvPicPr>
          <p:nvPr/>
        </p:nvPicPr>
        <p:blipFill>
          <a:blip r:embed="rId2"/>
          <a:srcRect/>
          <a:stretch>
            <a:fillRect/>
          </a:stretch>
        </p:blipFill>
        <p:spPr bwMode="auto">
          <a:xfrm>
            <a:off x="1928794" y="403776"/>
            <a:ext cx="6758002" cy="61398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34818" name="Picture 2" descr="http://thescreamingalpha.com/wp-content/uploads/2009/04/2008-02-18_dr_24635-36_white-balance-comparisons_600x.jpg"/>
          <p:cNvPicPr>
            <a:picLocks noChangeAspect="1" noChangeArrowheads="1"/>
          </p:cNvPicPr>
          <p:nvPr/>
        </p:nvPicPr>
        <p:blipFill>
          <a:blip r:embed="rId2"/>
          <a:srcRect/>
          <a:stretch>
            <a:fillRect/>
          </a:stretch>
        </p:blipFill>
        <p:spPr bwMode="auto">
          <a:xfrm>
            <a:off x="285720" y="285728"/>
            <a:ext cx="4857784" cy="2955153"/>
          </a:xfrm>
          <a:prstGeom prst="rect">
            <a:avLst/>
          </a:prstGeom>
          <a:noFill/>
        </p:spPr>
      </p:pic>
      <p:pic>
        <p:nvPicPr>
          <p:cNvPr id="34820" name="Picture 4" descr="http://livedocs.adobe.com/en_US/AfterEffects/8.0/images/sca_white_balance.png"/>
          <p:cNvPicPr>
            <a:picLocks noChangeAspect="1" noChangeArrowheads="1"/>
          </p:cNvPicPr>
          <p:nvPr/>
        </p:nvPicPr>
        <p:blipFill>
          <a:blip r:embed="rId3"/>
          <a:srcRect/>
          <a:stretch>
            <a:fillRect/>
          </a:stretch>
        </p:blipFill>
        <p:spPr bwMode="auto">
          <a:xfrm>
            <a:off x="5143504" y="2214554"/>
            <a:ext cx="3810000" cy="43815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3071810"/>
            <a:ext cx="8229600" cy="1143000"/>
          </a:xfrm>
        </p:spPr>
        <p:txBody>
          <a:bodyPr>
            <a:normAutofit fontScale="90000"/>
          </a:bodyPr>
          <a:lstStyle/>
          <a:p>
            <a:pPr algn="ctr"/>
            <a:r>
              <a:rPr lang="id-ID" dirty="0" smtClean="0"/>
              <a:t>Mari mulai bermain</a:t>
            </a:r>
            <a:r>
              <a:rPr lang="id-ID" dirty="0" smtClean="0"/>
              <a:t>.....</a:t>
            </a:r>
            <a:r>
              <a:rPr lang="en-US" dirty="0" smtClean="0"/>
              <a:t/>
            </a:r>
            <a:br>
              <a:rPr lang="en-US" dirty="0" smtClean="0"/>
            </a:br>
            <a:r>
              <a:rPr lang="en-US" dirty="0" smtClean="0"/>
              <a:t>(</a:t>
            </a:r>
            <a:r>
              <a:rPr lang="en-US" dirty="0" err="1" smtClean="0"/>
              <a:t>lagi</a:t>
            </a:r>
            <a:r>
              <a:rPr lang="en-US" dirty="0" smtClean="0"/>
              <a:t>…)</a:t>
            </a:r>
            <a:r>
              <a:rPr lang="id-ID" dirty="0" smtClean="0"/>
              <a:t> </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txBody>
          <a:bodyPr>
            <a:normAutofit fontScale="85000" lnSpcReduction="20000"/>
          </a:bodyPr>
          <a:lstStyle/>
          <a:p>
            <a:r>
              <a:rPr lang="id-ID" dirty="0" smtClean="0"/>
              <a:t>Sangat berpengaruh pada kamera yang digunakan, adapun jenis filmnya adalah </a:t>
            </a:r>
          </a:p>
          <a:p>
            <a:pPr lvl="1"/>
            <a:r>
              <a:rPr lang="id-ID" dirty="0" smtClean="0"/>
              <a:t>Film untuk kamera View (large Format)</a:t>
            </a:r>
          </a:p>
          <a:p>
            <a:pPr lvl="2"/>
            <a:r>
              <a:rPr lang="id-ID" dirty="0" smtClean="0"/>
              <a:t>Digunakan untuk memotret dengan akurasi perspektif dan detail yang sangat tinggi</a:t>
            </a:r>
          </a:p>
          <a:p>
            <a:pPr lvl="1"/>
            <a:r>
              <a:rPr lang="id-ID" dirty="0" smtClean="0"/>
              <a:t>Film untuk kamera Medium (medium format)</a:t>
            </a:r>
          </a:p>
          <a:p>
            <a:pPr lvl="2"/>
            <a:r>
              <a:rPr lang="id-ID" dirty="0" smtClean="0"/>
              <a:t>Banyak digunakan di studio foto, ukuran film 6 x 6 cm atau sering disebut format 120mm</a:t>
            </a:r>
          </a:p>
          <a:p>
            <a:pPr lvl="2"/>
            <a:r>
              <a:rPr lang="id-ID" dirty="0" smtClean="0"/>
              <a:t>1 roll berisi 9 – 10 frame</a:t>
            </a:r>
          </a:p>
          <a:p>
            <a:pPr lvl="1"/>
            <a:r>
              <a:rPr lang="id-ID" dirty="0" smtClean="0"/>
              <a:t>Film untuk kemera Format 135. </a:t>
            </a:r>
          </a:p>
          <a:p>
            <a:pPr lvl="2"/>
            <a:r>
              <a:rPr lang="id-ID" dirty="0" smtClean="0"/>
              <a:t>Dikenal juga dengan film 35mm. Mempunyai ukuran 24x36mm, dikemas dalam bentuk cartridge berisi 20 atau 36 frame. Format ini adalah format yang paling populer.</a:t>
            </a:r>
          </a:p>
          <a:p>
            <a:pPr lvl="1"/>
            <a:r>
              <a:rPr lang="id-ID" dirty="0" smtClean="0"/>
              <a:t>APS, Advanced Photography System. </a:t>
            </a:r>
          </a:p>
          <a:p>
            <a:pPr lvl="2"/>
            <a:r>
              <a:rPr lang="id-ID" dirty="0" smtClean="0"/>
              <a:t>Format kecil dengan ukuran film 16x24mm, dikemas dalam cartridge. Meski format ini tergolong baru, namun tidak populer. Toko yang menjual film jenis ini susah dicari di Indonesia.</a:t>
            </a:r>
            <a:br>
              <a:rPr lang="id-ID" dirty="0" smtClean="0"/>
            </a:br>
            <a:endParaRPr lang="id-ID" dirty="0"/>
          </a:p>
        </p:txBody>
      </p:sp>
      <p:sp>
        <p:nvSpPr>
          <p:cNvPr id="3" name="Title 2"/>
          <p:cNvSpPr>
            <a:spLocks noGrp="1"/>
          </p:cNvSpPr>
          <p:nvPr>
            <p:ph type="title"/>
          </p:nvPr>
        </p:nvSpPr>
        <p:spPr/>
        <p:txBody>
          <a:bodyPr/>
          <a:lstStyle/>
          <a:p>
            <a:r>
              <a:rPr lang="id-ID" dirty="0" smtClean="0"/>
              <a:t>Format film</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checkerboard(across)">
                                      <p:cBhvr>
                                        <p:cTn id="40" dur="5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checkerboard(across)">
                                      <p:cBhvr>
                                        <p:cTn id="45" dur="500"/>
                                        <p:tgtEl>
                                          <p:spTgt spid="2">
                                            <p:txEl>
                                              <p:pRg st="8" end="8"/>
                                            </p:txEl>
                                          </p:spTgt>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checkerboard(across)">
                                      <p:cBhvr>
                                        <p:cTn id="4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data:image/jpg;base64,/9j/4AAQSkZJRgABAQAAAQABAAD/2wCEAAkGBhQSERUUExQWFRUVGBUVFRcYGBcYFxUdFRUVFRgXFhgYHSYeGBkjGRUUHy8gJCcpLCwsFx4xNTAqNSYrLCkBCQoKDgwOGg8PGikkHCQqKSwsLCwsKSwsKSkpKSkpKSksKSksLCksKSksLCkpLCwpLCwsLCwsLCwsLCksLCwsLP/AABEIAMoA+gMBIgACEQEDEQH/xAAcAAAABwEBAAAAAAAAAAAAAAAAAQMEBQYHAgj/xABNEAACAQIEAgcEBwQFCgUFAAABAgMAEQQFEiExQQYTIlFhcYEHMpGhFCNCUrHR8DOCksEVJGKisjRDU3Jzg5PC4fElo7PDxBZEY3SE/8QAGQEAAwEBAQAAAAAAAAAAAAAAAAECAwQF/8QAKxEAAgIBAgYCAQQDAQAAAAAAAAECEQMTIQQSFDEyUUFhIpGh0fAzcYFS/9oADAMBAAIRAxEAPwDKEUngaMo1dYccaVrnnkadHbiwRlG2ICM91Dq27qcUdTqv0a9LH2NurbuodW1OKO9Gq/QdLH2NdB7qPqj3U4oGjVfofSR9jfqj3UOqPdTtYSRe4I8/DauxgzwUhudwTb52pa7ROhi+ZDHqj3UOqPdT8YJ+75j86lst6F4vEbwxdZsSQrDs2Nu1qIG/IXNLqGw0MP8A6K11RodUals9yGfCSCOdDG5AYC4Nwb7grseB+FMQKrWka9JjpNMb9Ue6h1RpyKBpa8h9JD7EFQjgbepo9Ld5+LfnSvx/XpR/H9eQparK6TGI6W7z8T+dEVb7x+J/OltQHd+t+6nxyGewJglsQCCEaxB3BFgeVGq/oT4XGu9/qRelvvH4n865a4+0fial8Xk00VushkUsNQuOXpex8DY1EyIQeBprM36GuFxPe/3OdZ7z8aGs95+NWyH2V5i0YcQe9uAWUNbxU0jiPZrmCmxwzHa+zIeH7258KeqxdPg9/uVgk99GEPfXRhN7W34W5ixtuOVLYXLpZAxRGYKAWKi4UE2BJ4CjVZfR4u7sR6lqAhNOtNrg8RxHMeY5VzbwqNaRPSY37G/UGh1BpxQo15D6LH9jYxGj6lqVc713qHf866cb5lZwZ8axypWI4bnSpNJYfgaVv6elYZPJnTg/xoAagDR2otO//aszZMM8aFFyo70igU9yTHCHERyNGrqjAlXAYEd9jtccRccqY707ynL2xE8cKaQ8rBFLe6C2w1cdvSgmb/FlvzToxPisQ86KAspMifVyDskAjdIyp4ne9c4boLiL7NBtxvIUP99RWw5BhzFh8MhtdYYka3C6RhSRsNrg1Nhjq47VjyX3PHow4dBMQzCwj5XtNFvfuuwq79CMrbCNZ/ec7DUrGylVt2CRv1pP7q1e3UE7gHzFQ+dxKkkbhVAVZGNgATZojxG9OOPl3CkU32v9HGxYw0kS2dWaM67ICri43bjZlGwue1WeSeznGgi0avfmrrYeZax9QCKuWb+1JpYpWREQxNov7wJfUqE9oc0N/CkYumblWYKrMfd1alMYaMWGlba+0W534i+wqnI6IcRKC5UVCb2d45RfqQR3q6t+FN//AKLxY1aoXW33ldQfI2t8SKuuH6STbiNV+yVXc73CGLUDupdkCnexfj2bGwwdIZDa1iRIFWwA1Agtp7VyC3VqAe7Fx91CdlrjJ+kZkfZ/ixxUD0mPHxWMj502foXOCLmIX3s0oQjluJAO48L8K1iXPJ7MutReURh9KhdRYQ2cAHUOv6h7/wCjxPet6WxHSLEKJmAP1SmRkI7SWT6Sit3K0aTwH+1GpHGmPrJ/RVeiHs/RQjzjDy7vcBusubAKuoOEsAdWwvtV3XDLpC6QAoFtNxsBt7xuBYeVR0mZzjq0RwDiDOIJdKKJSUjxOGLgCxJUSQt8drinOFzWWTEuoFureItGVBKx4qFNDDa4MU1weWk3pOKl3Oac3N2xXEYEBfujnva3ieyPL1pq+QpsTvw5KfxcCuIelDjCrimUFNMTuwVbq0c6Q4mI999WtfXuFO3xsgeKJyhaTWEbSoWZoXEi2O9hNBJa44Mu3jGlAm6HOEy0oNnlXjyPLmdJIqNzHIZMTojabWjuheNpGDlFcFtIO4tpJBHdSn0+RVmvIwMWnr9NldI9LnrFAF11Qus3PtxOvOkc/wAweIDEWV58NomNrgSJIjwyaWH2W6ppB4Ad1TpxW4EjmPs6whw3VpHp6pnlAuzan+1rubvdbgaibXFI9Fc8w3UErh/o5DLGwK7udC2ZiFXWQN27rEm1WbCZnGIRKzqFcKwYkKCCinbv+JqBz+RJMGhXT1kn0aIG4LjrZ4QV1DhcDf8A1fCt57bplOUn3ZO47KIZYyJokdbhiGF9xvc+teWma5JAsCSQByBJIrdvaH06fB9aqqGv1UagmwXrY5mZ9huRpSw8awZBYeg4+FOTTR6PBKVNvsHQtRiiFZHoCcgrQMN0KytkVmzUAlQSNNrEi5FjuPI1QJeVFavQweJ4/GeZzh+dKkfj/wBaSw440ra3KsZ+TNMXggHY0PxotVHf9fnWZtYV/P4V0a5N7gAXJIAFzvfytU/Nl0TIvVRE6kVxIsjsAdxIpDAAlXDi3gO+lJ0rIlnjF0yBqf8AZ+L5ng+B+uX5BjUbmuUyYeTQ4vfeNhfRIp3DKTytby51ZvZ9k8i4mDFoDMsUnbjiV3kUFGW+4C/aH2qLQ55I8r/0bbhU+rj8h6b7fI1KEb+VYN0m6cY+KRY+skwzoul4QFGm1urcMQS2qMi+57SHgLVFwe0nMVYN9LkNuTBCvqCu9TVHl2ej5OVQXSs9nfh1U3zMQ/nS/RfPhjcJFOBYuO0t76XU6XX0YH5Uz6XTW/4TfOWEcap9hkguR4fqwTBESEF7xpyW/dWGySiM+6Pq+ttvyTHiE35n6tio3+yDyrfca2mBz3Rt8kNeecda0t+BXFW8f69CfwNOSRLJeQ2jlVRb6rMUFhvfCTCSE35FUY2t4VMY3MSExjLtY5RiEtpuNXUhjcDidKcNuyOFQs4s8g3/AG2dJt/+tG38q4xkpGHxJ4H6FljeZVobWHwrNCJ3pTiCsWbqCbDF4WwBtpuq3024e4B6CpLNMTbE5wbnbBwrx74rf85+JqtZ/imYZpcC7vgWPLc8vialM7dtWcki31WCDeB+rBH402wDbdMiiBO7dZzFryxEAeQuPSpHKZ//ABbNZuUUMo/hCAf+maZYfDl8fk0dxdMNC5sbjsh3O/fZKQy3EaoM8n27epB+/JLb5MKS/v6DG+Gl09Hnvf6zFKPO2gn/AAMfOpXOYDqySE8QsRP8UH8lPwqHzlbZLgo72Ms00nzkAv8AxrVozWLVn2Cjv+yhU/wrMf5VK/gCIzvGkzZ3Jf3YUh/iZY7fI/E1z0gn0YfEr9zD5ZAo7rxzO1/3Xb41HY7Ea8Jmclx9fjI4x+68kn4EU/6ZuOpxgG+rGRQ/8DCINvW9J9mFk2mQTYiNMKsvVrFh8ISbH3tEmpRYjnpJPdamK9DZMPmOEaWRGDyrpC6tX1cbyXJI4fVirr0cLGfFk8A8SL5LCt/mTUhJKNchPBerUbXsTc8PN1pxxRaUvkoyH2vYoNfYXOKdQedocMg39ZD8qzMVdPaQWDQaiCZPpGJ52tNIqrcHhZUt6VS71XdHs8KqxoO1EaAFC1I6TiUcP1yrfYfZJlwUAxOxAALdY3aIG59awOTiK9XAV2YpcsTyOL8zybh+dKE0lDzpSon5MvD4IMUdqLT60X4VBsh1gk3ZvuoxG9rFrRg+he/pWtex7Kklw88ci3CyK6+AkSxHxjBrK8sS5O/ALfy1C5HlW2eyqVAsovuQhPoXFZc1yp9jzZ+TGvT3oMJOr6sWVARa1+NrHzB/nVZ9nOGxC4jE4LrDGQvWns6u0rRoDxUlSjA8e6tezTPoYVu7juAv3/8Aas8yjpPC+du6ABZMOqFgN7oqkjntsB+6O6ltF1ZD+yh9OMmxP0iSRw7/AFSSM+kBF0w3KgqzAqAnG+5PjUV0hywYfEPEOACOt+OmSNJFB8QHt6VoPSL2kyxuXiEDhCIl1qrW1daGJCT6v82OKC1yCF2BzbN81bEStK3vOxc+BbcgXJOkHYC+wAFW1sJmuewnHE4fExHgkiOvlKlj84yfWrF0ykszA8Oo248fpEQ/KqV7BHPXYsbfs4D66pBWg57hFklIc2BiVRb7xnXR8wPhTfYZKdIJdOFnPdFKfhG1efcXJ2Zdt9OMFv8A+nDNtfhc6hW29KM3j6mSORlXUrqbOuvtKR7vG+/C1YdnEVjKurXZZ2BBJvrfDMNuRsxB8QaG1dCZPYokYiUAW/rOcc+/BLcbUhij/U8STb/IMrtzJ7ce/fyo5pT10hN79fmptzBOCUb/AJ0m5vhphxvhsnQcdtTBvwvSESGeqt8yFjY4rAxWvbYargHv7FL9IrBM4kH2sRhsOv7jK58/cHwpHGvqnxAA/aZvAg8eq624+JHxrjNGMkc1txiM2ZRw3EYZf+cfCpAsGVYQJnMKDhhcCoYna1o/e8/rR86ruW9jI8S5/wA9iYVHedIRz5/aqyLirY7OZ7W6nDiMHY7mNQPnHVezZeryLAx85ZpZPOwkAv47pQ/5Af5hhw5yTDHe8cbMOI+tdCfkjVN4aUHPcZNxXDwMfIrFEu39/wCJpGLDKc8wsI4YXDohHcyRSMP8a1F5djLxZ1ihtrvEp/2sjgfIp8aS/v8AxDYyyzB68HgIzxxOOZj4hAsRJ+LfxU8zYdbFhwP/ALnM8S/jbruqH923wpbK4wJcnQ7COCbEkf62uUE+qDem2WxlmyZLbnrsSe+7u0oProqfgDT+jZ1CdrAap2O3A2SMX+VQOcYycYubRIUhjVZHssbdoAFRY9om0ZNhyq0ZUNEXbIBLOT6sbW7xa29Zl0uzBEnlLlgJLgdmxCsb3BPIi4BHjVZfxgkMpfT3Eid4pQ6sqoYFsNJOh5HLBV20AOov3+e1Vp/mzC0QF9kYkdxaeXa3eFEd6YU0qR7fD/40C9CiJoUHRZxJXrKMCw8hXkyXh6Gtow3t1wwRQ0E2oKNVtBF7b2N9xeu3ErieRxnmYrDzpS9Jw86U01lPyZeLwQKMCiowtQbIlMkzFYhMCN2hkA9VNhx27Wk3Hdz5S2TdJHiikKt7zxLtz7MzH04VUmazA7WIKm97WYEX232uT6VqnswbBYWGVcbJhTK0upQ7RvZAihSp3HauTseBHConBVZ5s1Umiu4/PmeAl3UNfsoSdZO/2QOwN+LEXvtek8jyWaTGzRwkSNArlnDWBAYKSp6xARv97lzqJ6U5muIxuIlWwjeRtGkbBF7CkAd4UH1p10TzWWHrYcOqGbFoIY5DKqBAdV1FzYM3IMQbgeFKONIUotK2R2PxjFNJJvrBIJa4AjGnZmNh2jbl+FML13iZQWIEax6TbSLmxCqrXJJvupPcNTW40neqkjM1/wBgkG2MktxMMY9BI5/xL8RV8zbDlpbKt7CM8+Un5kflUb7J8ibDZdHq2eYtOw7ustoB8erVPjU8XtipL32iU2AJNtXIDcnblQyzGvavlLQYtW160mDOqXuUKntC1h2SWJHm3dVTnidFk1CxKOLbdm0kd79+4A27/OvRGGjLoZXHbIdWXSoJCllsTyvb0rEOmrIJpAqGLsEvHq1WZ3wzMARsRcXv3+lTSuyWKyz2mk4H67Ne8e9hFBPpajXMAYtJGzf0StxY7Rhr+th86YZi/wBdIe+XMj4/sgu/yoRp2BzuctHkWSVvjtTEWXLmD4qIHcNnM7b7X0KhB9L1zlkXWplo4mbH4qQjyZN/Qc6jcrx2maB+P9cxsnwWCx/GnnRLF2lycbCxxLHh9qRlPDv0WoYEh9MH0HO5uIlxHVqf94bDy0uKX6R4Ql8lwnD6uIkDvdoQf8LfGoBMVfJliXdsRj9/RFIHj9jyvV4xcBbpFhxbsQQgD92KVvxdfhUsBLo8+rOcxnPCFJB4baEHyib41WMOxj6PysRYz4pAPEIqtt37o1SGQY/+p5xiQLdZ2Ae8yNIP/cWmePB/ozKcPzmmeS3nLoX0tLR8f35GSuYHq8bNy+i5UVF+R6pQPm9Fl/8Al+AQf5jAIduN2icX/wDMFMekeJ1SZ5JfgIMOvhrkRLeX1Rqc6KwB88xNjqEOHSMd2ywKB8vxoa3ES3S/ODBhVBl0S7ydrmqAroAFiSXdBYefBayzP+kRxbhWVCWaNQ+k6wNVgASeHa51rvSzIVzKMooBMTMoJYAK2mx7XVsea7Dj6VkOOyIYPMUh6xJdDRuxXlp7bKw5MNB27iOdTJNytlFdzObXPK3HVJIf75t8rU0Boavn/OgKs96PZI6vRA0KFIs4k5VxeupK5ruweJ5fFbzBBwNKAVxAONdmsZ+TKxeCDB8/130KI8qOoNQHxF/15Uo0xPIDyAH4Ulej/X68KQuVN20ERUr0byhcROEe+hVaR7AkhUtqIAO5AJb0NRYJqz+zt7Yt7gkfRsVcDcn6ltgO/l60+xOXwZD9KcgkweKeGW5IJZG49YjE6XB5359xvXfRDK1xONhif3Ga7DvCi5Hrwq2e0qMT4DK8Wm+qNoSedlAZAfEaZPjTLoT0clRxiLW0EMux/XPlUzfKjzKPQKEBRvytUahC4mUsdhFGb93af8qc4PFK6q1rAgH41EYrEn6RLptZvo0ZBHAN1lyPHmB4VBYnH0njhSWFixmh1vII1ZlXUWkXU9tIGkgcdqyHpsS08kjBQZoIZSEbWo6ySBSFJAPFTt33rRs+zpcvuGyzs7apYxCsLg9+oFgO2eI4njWb9K8/hxkkbxx9RpAiMY0WsJ42VuwFBuHfa32L1ol7JZHYr3pD3nMG9Oyn8qc4BdTxqTb67LVHdcQPb8aYTts+97R4sn1xFr7d9x8aeQy6Zk/szRNccD1OFVgLfrjVUI5wOIsuGbu+nSHwvHsdvFGp3lYKvgz/AKPC4qf+E41x81FRmHHYjtYFcHIx/wB5JMu3jaVR5VJRLbrCf83loVf9aZI1/wDlPUMBfKZB1WWR2P8AlMztw30yYdbjwsGG/wB01cMuzdmzjMJuIgimtxsNCxrbw9xqqvRqBpMXl0aC+iJpNwDbrJ52JO/AApb0pfJ8T/Vc3xRsWkZolv8A/nke5A/3g3qWkxpnOExHVdHpTcXnxUa+NkVHN/SNvhU1jMNfHZJh+HVwYd2HcQTIQf8Ag/OoLPYdOV5bAvGdpJTz3ksoPiQJ7elTOaTXz9rHbCwsFP8AscIWPgO1IaYiK68y4TGPx+k5lAhtz7TyW/vL8at/s4QS5lmsg27ehf8Aiy/yRapOTLbBZcOb42aU+PURR7+lqs/skxjLBiJApZp8UkQ3GxKF7m/EDXT+QResPjIkDq7Rws0jP1cjhCEFkDBQRYEJf186yfp86Nmcki9YunDvIyuNNrQuiFRx0tqB33uTWmZxn2BwLgz6opHuNZSYlwu9hIgN7X232vWd+0ibByIZ8NraSSONWdjKRokZXSwk3Nwp8ALd9D+zWCuSX2Zui7D0ozQIormpaPdDojQFHSGcScqStSsnKuK7sHieTxj/ADDw/OlKSg4H8r0tessi/Jl4X+CBRUKA9azNQiaAo9XdRUAA1cfZMgOZJe1url2PA9m1j8TVOq4eygn+kUI3tHITbuC/9qmXYjJ4sns1gAyCNeWGx0sS35KJpkA+DAVEZN03mwy6Dolj+6dmAv8AZde7uINTGdC+R4of6PMXP8UoNj6yVmivt4GlJc25yQxOUbRuvRT2i4SWMRFupe+yyWUG/JWF1PqRfuqTxMw+lGwuDLgrEeIlN68/4eYFrNsDsb/q1W7ohnDpjMHAjdmXERs3Oyx6gq+F2Zz+6O+pjHchxlHuaJ7X304JyOJsDueTKbm3lWIw4hWHa7NidwCwFyN2BuSADw/sjjWx+2PUMK/cdI/vLesPNNbtnRhxRnF2OzMlyBzuCeBIvq4Dmx/lttRSS9vZx7wNwb+8oBI5207CmlqDCqNOlh7ZI4RHkuqc4mS1wLJHaQ3LWHBLi1zTnBCeUlEXWcSFhFr3tCYiTYC4ACLe9hbyqFA/OlsNCWJIBsvaYg+6Bz9L3oJlwqSbssOUZoY5VxRikCRRpEmk9nVFEB22IsR2bleF7juITXHhMuOE0yiaSZJdOkBSoHZA+0SdKH0BvUXmuJ1SyshIieSTRa4XTrcqNPADTpsLd1I4fM5UOpJGVrEXB7ViApGo7+6AOPAUjLHw7nHmsuOPzGJ8ZgUEn1OCRVlk6twqmOQs7abE2JSNbnibUhDnUZmzTEtKoM0c8MAa+qRpmsNIttaNd72tqXvquR57OGlbrWBmXTNwtILWs62sfOuxnzFIo3VHSH9mpUqBe5NwjC9zYknckDfbcKfCTJTD5oiQ4QakJiix0jANfecmNEIG+six08bb1e/ZPdYMKlv2uIxE7E8xHE0SkfvRisoxGIjkdmsY9bliF30g76Uvxtva53uL7CtC9jWIebMHJuscOHZYo9V1jDPGqgC/Gwa7cSSx51a3MJYpx7ol/b9IogwtxuZm352CEsP8NZXjM965NGgKoMYUXvtFEkYHDwv61oPtuzQrioFWwMaMwuAbF9r2ItfYfGs2xGOeS+prgkk9lR67C9TdnVgwztT+BvaiowT+hRE0j0wwaOuf0TbjQFJoDl650109HXZh8djyeM8xOE7He1KE0lAONK71E/Jl4vBADUAaFHUUahUKFClRSYZHpVv9m4PXk3ce6pKEBgHR72JHO3pVRw6AuoLaQzKGbjpBIBNudhvxrX8g6KRw4N3hlu8lmLHTcW5EAm3cfWssj2owzSSjRx0owyrlOPVVKgTYaUAm5Op4luTzvasjtW34JxNhMUJlVhrwiODwYdaOPD7wqoZ17M9V2wjANx6h/HlHKfeN72DfGlCarcnDkUVTKAV276nugA/8Twf+2T8GNQuLwrxOySIyOCbow0kW8Dx9KnPZ4l80wf8AtgfgkhrVdzpm1yM0j2xyFsO45DR8S6f9axUmt29r+Fvg5n7hH5ftY/yrCT+tr/PlWcV3MeG2iwxQtRUL1dHWHUjls1o5VAu8umGNb7sWuCd+FroPNhUaxrrBYMySrGDYyMEU721MbLfuF+fLjyoow4iT5KSJbGdEsXC2maIoPvkqYx4NKpKrvtdiB400xuUyw2MsbIp91yPq28VkF0b0Y1emy/EYWGzSlwosHDMVPd2xwHIatPlVe/pt4mIVihPHSQFa/wB5baH9Qb1nz/RyYuIeNV8Fboj8KnGeKVu1Em/Hqh1LDyA1Rf3FHlXUvRpS1oZ01HhHPaCTu7LG8L92zi9Ummd0eJhLvsQA9K1v2C4b/LJPCGMf+ax/Fay/MMplgYLLE8ZPu6lI1eKngwP9m9bh7HsmfDYJjMuh55NaqdnKhFA1KdwdmNu6qQuImtOjN/a1OWzBtXJF+dgPwNU0mrv7YsE6ZkWYWWSNerPI6dmv3EMfmKo+qklRrgdY0gBfCjtQo6Dazm3hRG1d0RFJsZw1C9EaLVXbgX4nkca6mcw8DSlq4g50owrKfkzTF4IF6KjvRXqDUM0L2o7UG40mARqZ6L52cPKxvZXFjfgP+9Q3DwqRyDKfpElj7qgF/U7L62+VEltuROq3NeyiQTYbE6bDVJhP8an8qXjZltqFx8eVR2Vvowc1hpH0jDKOA2Xqzt4cqeQZkAAZQbEXDWI1DwPBh5VxtUcNBZjh4MUoimQS/dv2XTfiknEf9KR6IezqHCZh1vW9d1akxptqiawBMpU2vobs8L3PhS+FhMknWR9oW4CwIubbhiLDxqF6e4Z8uaPGwHTNPLpcqdSG0TbMp94sd9rAaefGqhJ3sUpuKo0npflaYrBTxObB423AJKlRrUgDc2Kg2515pxuXPFI0b2LKQp0kEE/2eZ4ja161PAe1LELhRLKsSB9Qg95ml09ksEFtMYI3cm21gDeqHjHZoDPAyXDf1gb9fCXJGpT7oiJNg8YW1wDat1dl48rjsiAZN+HDb9CubUdj+jb8KF6o9FMF/wBb0auRYgkEb3G1vGubUYoGTOXZ9iNQUSE3vvz2B4kfrvp9PhI5LdbHpYn9pHZPUrbS3wue+oLK2+vjsbXYX9fxq3Ph3UXJ1L3r+XlWMtnscPERSlsMMNkTIbxkSi+1hv8AvIb39CamsrgV7hrNbYju8weFVnOM+bDyx9QUJsXfYMCWYqoNuFljvxBu1SuX9Nop2TroyshHvR2djsdlBKktw7JJvfa9GnJqzmNK6OZWIY2cLI+2pItQ0CxPugnSJD391txeoD2wZ2I4cJpur63cA2BUCMXGxNiGK8z50h0a9o0f0Y9a3V9UWV9Xv+92TYcSb2sL7gis56WdJTj8UZW7MS2SNSe0Bcn+IkknuFu4XrHjd7gDFZvPjSgYF+rDWbhs5BI8dxy8e6ouSTS2lgbjY8bj0IrvO8UrzEqNKLZIRYrZE923nu1+9jSUK33Nz4m99vE91bNJI6cM8jahFi4oXoHeirM9QMUKK1HepY0Eq3IpEDxNLoe0KbB67MXY8rjPJHcA40pakoOdKg1E/Jl4/FAvQHyoUBUF2Gaf5Tgo3Y9ZrVOGtd1QjgZOJUE/a4VHl6e5PmzQSqwbs3Gtb9lxvswHEbmk+wpt1sXLLug0AKks7W0su66Tax3su61ZcHkoHvaUUXNybCw7zw4Vn+KzWBRftAP2tIdrWOw06T2bGo7+lMMzH6oWNra2b1ub78ax5Wzjcm+5pD9KIYsL9JEfWQjFL2Nrv1cWjUNXLXY1DdLPaxBisK8SRTRuR2Gbq7KRaxuHuCO8UzmwJnyuGOEITJip2QaiAQFbYE8+z+NUrEZbNBIUYBGABsSq8e4sd7G49DWkYL5JLDlHSeWOZ+rU4lAjiV1GhpEJXtgWuum47O4uL1P+0npVDiMuwqQvrLS9Z3MgiRlNx9k6nt5g91UXI80bDzdYCpIPMgg73sfA2qVznEx47ELI3VwFlj63tNeRtXb6lQpCG1zvYXO+5NVyrmugG9utiWVXaQRxok6MxMkHV9kPGARqjPEcdJZtjxrvMEjiw+uWTViJFCRxBrsikgs89jdewNKxHgbE73q/5bBkmHkSRIXZo91aRiwv98q76dXja3hVd9ovTaSZtMJhXDW0qgWJpDzZn1KdO/DSeA76SmpSpAkUw78BQO3H51IZXg0YKSBptbwq55VlENh9Wh/dB/lUSmkzs6hejOtYPMUdbLHl8Q4LEPEog/lVc6T9Co9ayxAWkJ1qrIiqTezXfYKdgbW3IqVkTY1xEb3RScqlKzxMOIkTf94VoAjTdVUq5OpbXKleBAN9iOzsbbVHYb2ay6tQXbioM0e1tx7gN6m8vyOeOQdcY0iNlUA37ZKhRwFg2/gSfGlJ2Y58im1ymXvh3leOBlRGRnBICBjqcE67buwN7etPsZ0QKyzJEeuWJ9GoMFBBXVcnSQDxFr3FqGC6IYyeTWUaMSM7Mx2K6iWuVuDxJFOX9nc4HaZQBcgcvOwNdLkl8mAtnLyPDGsyRKQwUTFtT6Be0YIW25vuTvUDiuo0aQQGBvqUMSbCwUhntbnsBSmAM0IlTqg0ZKiQMpta5Fh8SbgbUlLlSqCS+3IVK2AayYs6AgZmUcNXLy7h4UcMygbnem7ixrgiqqzXHkeN2h79LXxrj6WPH5Vz9F2vflekKSSNOpmODjO4fOiGKJPIfGkKK1VyoXUZPZIg9oeHrTYJRYU2v+uRpRWFq1xrYjiJudMe5Pl5lDWUGxHF9Nr8rVJr0fk+5F/G352pboVptLqtxX8Gq0B4xzFcuWTUmRbSpMrMXRg8SYt+R1kDysKWTooTxaL+Fj+NWZcREOYpVcfCOYrLmC37ISDont+0T0iB/E0J+hbOf25t3LFGtWAZ1EPtD5UR6UQD7X4UlJoTb9lbPswDC4mctyBVbfKnS+zkTuXuVVtBWxu1hGgIYcL3B3AHOrDhulMLcGHypE9NMPDcMwHFh43JJAt43+NPnk+wEXnmRPHh8PFATqgmkkG9r6Wc8u8kUOlGRfTIg5kUTwlllU6QS2zdWrEgKSOF7g8ONFm/TVI1w8uklZRK4HgzCw87W+NVTpD0p6yZpIWIVwLo0aERsu2pdQO5JJvtbV5VcVJsRcujfs7wEiqWaR3sCUZtLL5qvL176scvQfBgIwjXXGLIzb3sNW68G7ztWMYTOcWjrIkst1JYEvrXfjsxI38q4zDpBiZpUkmmZnQhk7QtGQbiyr2R8N+dW8cn8gbtH0atwMa+UMQ/5aa550K+kwNE0rC9iuyhQRuLgAbXtVWi9r6WF1Yna5sBc2FyBy3vtTfHe1dmBESMCQbVzqEkxlJw8Qw80kc5YhC8ZEZ+2hABUna2x+NOT0hhVgUhdhYgiSQ/2dJGngRZvO9L5bFG8KvIAWaSZrnfmLnfxNRWcYVEddPBgT4DhXQ6b3QiSPTTe4wsH72pj8SaVi9oM4GlUiAJNhY2Go8BvsB+dVc0CPGq5I+gPQ2W4lYYI0leMSBRrIYW1blgu/ugkgeAFN8xzeF42UyJa17hhdSNwfRgD6VgzyM3Fr+ZvXBBHPj86y0vsZtmJ6TQf6aP+JfzqAzbpXBpI6xWuCLKb3uOG1Zn9De19JtSZBqliQEs+ci5sWAJNr71HTYosdzekbUV615UAdC1C9dwRaja9MaTk6QQlI51zTsYQfo139GUcvx/nUcyOhcNMYXrpVubDenyoOQHy/V6O29HOXHhX8sbJEQDehalZuFJA104t0Y5koPliHHimS+k2vxoNj3P2jRwoDe/pXfUjuHzrGfkRGDkrETjH5sfjXIxbfePxpyIh3fKjCju+VTRWkM2nb7x+JogT+r0+t+rUfnRY1iGFz4j40byE7newNvmaeE0hLhxa422NNMUsdbotOd4HXDhdR0xQYWN3IsDd1XSq34sxHkN6hcXN2IyE0xnrlRSNrWALFuLyFgDf+yoG1PemMjFoUF7LDFccj2aYZviIpGTqI3QabMjnUEIP2G42I43oi3RlTIoqP0BSmHA1Dhz48OFvlxpzDCo4gN56gPkwoHDLfYEX4AHh4bm9FmixSs6iLrwex8B30WIxstrdYxB8TailmINlB4UmsMj8Ax9NqRU1BbLuOczlCiKJTfqlbUQdi7tra3eBsvoaYlieO9TGG6LuwBJse6u5+jLgdkXpcyMSBpbDwE7kG1O2yGYcUNH1My7Mtx8/SjmT7Fw5b/I4EY8PhXLwA/mPyrtgfEUAaVndUZrsNpIW8SPM/O9JIBzv4U8ZrC57q4hW92PpTTOaWFXURKPD334Du5muxhh4+VLXo7+lDbOiOGCVM4WMDgB+PxroDwHwofjXVqhm8YpfAZrm9HeiBpFABoUZoloCxObhSIpacbGkRXbgdRPM4vyOo2tXZm8KSoU3FPuZLJJCnXd4oddSdFS04j1ZC30ih1/67qSoUtOIashXr6JpuOx3pOhRpxDVkSWaZqsrhgpACqvEchTP6QKRoUacQWWSFTOO6guItypKhRpxHrSO+uIYMtwRUrD0lcCxUE+G3yqHoUPHFmbk27ZOx9KLcVPxFKHpYPuN8RVeru1LRh6GTp6UqfsN8RTPEZ8WB0ra/jeow0VGjD0AquI+9uedAYjwpKhT04miyzSqxUYij6/bhSNCjTiPWn7FPpHhR/SPCkqFGnENafsV67wofSPCkqFGnEevMU6+ibFAcjXFAilpRDXn7HSoxGy7XiBIZLDrt0ub2HA37iDe3Cu3jsASy7hjYOpI0y9WR5/a/1bmmRQX4D9Xo9NVpRXwHUZPYtiF24jmNjf3Ta+3I8vDekBQ5GgKuKrZGOaTlT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76" name="AutoShape 4" descr="data:image/jpg;base64,/9j/4AAQSkZJRgABAQAAAQABAAD/2wCEAAkGBhQSERUUExQWFRUVGBUVFRcYGBcYFxUdFRUVFRgXFhgYHSYeGBkjGRUUHy8gJCcpLCwsFx4xNTAqNSYrLCkBCQoKDgwOGg8PGikkHCQqKSwsLCwsKSwsKSkpKSkpKSksKSksLCksKSksLCkpLCwpLCwsLCwsLCwsLCksLCwsLP/AABEIAMoA+gMBIgACEQEDEQH/xAAcAAAABwEBAAAAAAAAAAAAAAAAAQMEBQYHAgj/xABNEAACAQIEAgcEBwQFCgUFAAABAgMAEQQFEiExQQYTIlFhcYEHMpGhFCNCUrHR8DOCksEVJGKisjRDU3Jzg5PC4fElo7PDxBZEY3SE/8QAGQEAAwEBAQAAAAAAAAAAAAAAAAECAwQF/8QAKxEAAgIBAgYCAQQDAQAAAAAAAAECEQMTIQQSFDEyUUFhIpGh0fAzcYFS/9oADAMBAAIRAxEAPwDKEUngaMo1dYccaVrnnkadHbiwRlG2ICM91Dq27qcUdTqv0a9LH2NurbuodW1OKO9Gq/QdLH2NdB7qPqj3U4oGjVfofSR9jfqj3UOqPdTtYSRe4I8/DauxgzwUhudwTb52pa7ROhi+ZDHqj3UOqPdT8YJ+75j86lst6F4vEbwxdZsSQrDs2Nu1qIG/IXNLqGw0MP8A6K11RodUals9yGfCSCOdDG5AYC4Nwb7grseB+FMQKrWka9JjpNMb9Ue6h1RpyKBpa8h9JD7EFQjgbepo9Ld5+LfnSvx/XpR/H9eQparK6TGI6W7z8T+dEVb7x+J/OltQHd+t+6nxyGewJglsQCCEaxB3BFgeVGq/oT4XGu9/qRelvvH4n865a4+0fial8Xk00VushkUsNQuOXpex8DY1EyIQeBprM36GuFxPe/3OdZ7z8aGs95+NWyH2V5i0YcQe9uAWUNbxU0jiPZrmCmxwzHa+zIeH7258KeqxdPg9/uVgk99GEPfXRhN7W34W5ixtuOVLYXLpZAxRGYKAWKi4UE2BJ4CjVZfR4u7sR6lqAhNOtNrg8RxHMeY5VzbwqNaRPSY37G/UGh1BpxQo15D6LH9jYxGj6lqVc713qHf866cb5lZwZ8axypWI4bnSpNJYfgaVv6elYZPJnTg/xoAagDR2otO//aszZMM8aFFyo70igU9yTHCHERyNGrqjAlXAYEd9jtccRccqY707ynL2xE8cKaQ8rBFLe6C2w1cdvSgmb/FlvzToxPisQ86KAspMifVyDskAjdIyp4ne9c4boLiL7NBtxvIUP99RWw5BhzFh8MhtdYYka3C6RhSRsNrg1Nhjq47VjyX3PHow4dBMQzCwj5XtNFvfuuwq79CMrbCNZ/ec7DUrGylVt2CRv1pP7q1e3UE7gHzFQ+dxKkkbhVAVZGNgATZojxG9OOPl3CkU32v9HGxYw0kS2dWaM67ICri43bjZlGwue1WeSeznGgi0avfmrrYeZax9QCKuWb+1JpYpWREQxNov7wJfUqE9oc0N/CkYumblWYKrMfd1alMYaMWGlba+0W534i+wqnI6IcRKC5UVCb2d45RfqQR3q6t+FN//AKLxY1aoXW33ldQfI2t8SKuuH6STbiNV+yVXc73CGLUDupdkCnexfj2bGwwdIZDa1iRIFWwA1Agtp7VyC3VqAe7Fx91CdlrjJ+kZkfZ/ixxUD0mPHxWMj502foXOCLmIX3s0oQjluJAO48L8K1iXPJ7MutReURh9KhdRYQ2cAHUOv6h7/wCjxPet6WxHSLEKJmAP1SmRkI7SWT6Sit3K0aTwH+1GpHGmPrJ/RVeiHs/RQjzjDy7vcBusubAKuoOEsAdWwvtV3XDLpC6QAoFtNxsBt7xuBYeVR0mZzjq0RwDiDOIJdKKJSUjxOGLgCxJUSQt8drinOFzWWTEuoFureItGVBKx4qFNDDa4MU1weWk3pOKl3Oac3N2xXEYEBfujnva3ieyPL1pq+QpsTvw5KfxcCuIelDjCrimUFNMTuwVbq0c6Q4mI999WtfXuFO3xsgeKJyhaTWEbSoWZoXEi2O9hNBJa44Mu3jGlAm6HOEy0oNnlXjyPLmdJIqNzHIZMTojabWjuheNpGDlFcFtIO4tpJBHdSn0+RVmvIwMWnr9NldI9LnrFAF11Qus3PtxOvOkc/wAweIDEWV58NomNrgSJIjwyaWH2W6ppB4Ad1TpxW4EjmPs6whw3VpHp6pnlAuzan+1rubvdbgaibXFI9Fc8w3UErh/o5DLGwK7udC2ZiFXWQN27rEm1WbCZnGIRKzqFcKwYkKCCinbv+JqBz+RJMGhXT1kn0aIG4LjrZ4QV1DhcDf8A1fCt57bplOUn3ZO47KIZYyJokdbhiGF9xvc+teWma5JAsCSQByBJIrdvaH06fB9aqqGv1UagmwXrY5mZ9huRpSw8awZBYeg4+FOTTR6PBKVNvsHQtRiiFZHoCcgrQMN0KytkVmzUAlQSNNrEi5FjuPI1QJeVFavQweJ4/GeZzh+dKkfj/wBaSw440ra3KsZ+TNMXggHY0PxotVHf9fnWZtYV/P4V0a5N7gAXJIAFzvfytU/Nl0TIvVRE6kVxIsjsAdxIpDAAlXDi3gO+lJ0rIlnjF0yBqf8AZ+L5ng+B+uX5BjUbmuUyYeTQ4vfeNhfRIp3DKTytby51ZvZ9k8i4mDFoDMsUnbjiV3kUFGW+4C/aH2qLQ55I8r/0bbhU+rj8h6b7fI1KEb+VYN0m6cY+KRY+skwzoul4QFGm1urcMQS2qMi+57SHgLVFwe0nMVYN9LkNuTBCvqCu9TVHl2ej5OVQXSs9nfh1U3zMQ/nS/RfPhjcJFOBYuO0t76XU6XX0YH5Uz6XTW/4TfOWEcap9hkguR4fqwTBESEF7xpyW/dWGySiM+6Pq+ttvyTHiE35n6tio3+yDyrfca2mBz3Rt8kNeecda0t+BXFW8f69CfwNOSRLJeQ2jlVRb6rMUFhvfCTCSE35FUY2t4VMY3MSExjLtY5RiEtpuNXUhjcDidKcNuyOFQs4s8g3/AG2dJt/+tG38q4xkpGHxJ4H6FljeZVobWHwrNCJ3pTiCsWbqCbDF4WwBtpuq3024e4B6CpLNMTbE5wbnbBwrx74rf85+JqtZ/imYZpcC7vgWPLc8vialM7dtWcki31WCDeB+rBH402wDbdMiiBO7dZzFryxEAeQuPSpHKZ//ABbNZuUUMo/hCAf+maZYfDl8fk0dxdMNC5sbjsh3O/fZKQy3EaoM8n27epB+/JLb5MKS/v6DG+Gl09Hnvf6zFKPO2gn/AAMfOpXOYDqySE8QsRP8UH8lPwqHzlbZLgo72Ms00nzkAv8AxrVozWLVn2Cjv+yhU/wrMf5VK/gCIzvGkzZ3Jf3YUh/iZY7fI/E1z0gn0YfEr9zD5ZAo7rxzO1/3Xb41HY7Ea8Jmclx9fjI4x+68kn4EU/6ZuOpxgG+rGRQ/8DCINvW9J9mFk2mQTYiNMKsvVrFh8ISbH3tEmpRYjnpJPdamK9DZMPmOEaWRGDyrpC6tX1cbyXJI4fVirr0cLGfFk8A8SL5LCt/mTUhJKNchPBerUbXsTc8PN1pxxRaUvkoyH2vYoNfYXOKdQedocMg39ZD8qzMVdPaQWDQaiCZPpGJ52tNIqrcHhZUt6VS71XdHs8KqxoO1EaAFC1I6TiUcP1yrfYfZJlwUAxOxAALdY3aIG59awOTiK9XAV2YpcsTyOL8zybh+dKE0lDzpSon5MvD4IMUdqLT60X4VBsh1gk3ZvuoxG9rFrRg+he/pWtex7Kklw88ci3CyK6+AkSxHxjBrK8sS5O/ALfy1C5HlW2eyqVAsovuQhPoXFZc1yp9jzZ+TGvT3oMJOr6sWVARa1+NrHzB/nVZ9nOGxC4jE4LrDGQvWns6u0rRoDxUlSjA8e6tezTPoYVu7juAv3/8Aas8yjpPC+du6ABZMOqFgN7oqkjntsB+6O6ltF1ZD+yh9OMmxP0iSRw7/AFSSM+kBF0w3KgqzAqAnG+5PjUV0hywYfEPEOACOt+OmSNJFB8QHt6VoPSL2kyxuXiEDhCIl1qrW1daGJCT6v82OKC1yCF2BzbN81bEStK3vOxc+BbcgXJOkHYC+wAFW1sJmuewnHE4fExHgkiOvlKlj84yfWrF0ykszA8Oo248fpEQ/KqV7BHPXYsbfs4D66pBWg57hFklIc2BiVRb7xnXR8wPhTfYZKdIJdOFnPdFKfhG1efcXJ2Zdt9OMFv8A+nDNtfhc6hW29KM3j6mSORlXUrqbOuvtKR7vG+/C1YdnEVjKurXZZ2BBJvrfDMNuRsxB8QaG1dCZPYokYiUAW/rOcc+/BLcbUhij/U8STb/IMrtzJ7ce/fyo5pT10hN79fmptzBOCUb/AJ0m5vhphxvhsnQcdtTBvwvSESGeqt8yFjY4rAxWvbYargHv7FL9IrBM4kH2sRhsOv7jK58/cHwpHGvqnxAA/aZvAg8eq624+JHxrjNGMkc1txiM2ZRw3EYZf+cfCpAsGVYQJnMKDhhcCoYna1o/e8/rR86ruW9jI8S5/wA9iYVHedIRz5/aqyLirY7OZ7W6nDiMHY7mNQPnHVezZeryLAx85ZpZPOwkAv47pQ/5Af5hhw5yTDHe8cbMOI+tdCfkjVN4aUHPcZNxXDwMfIrFEu39/wCJpGLDKc8wsI4YXDohHcyRSMP8a1F5djLxZ1ihtrvEp/2sjgfIp8aS/v8AxDYyyzB68HgIzxxOOZj4hAsRJ+LfxU8zYdbFhwP/ALnM8S/jbruqH923wpbK4wJcnQ7COCbEkf62uUE+qDem2WxlmyZLbnrsSe+7u0oProqfgDT+jZ1CdrAap2O3A2SMX+VQOcYycYubRIUhjVZHssbdoAFRY9om0ZNhyq0ZUNEXbIBLOT6sbW7xa29Zl0uzBEnlLlgJLgdmxCsb3BPIi4BHjVZfxgkMpfT3Eid4pQ6sqoYFsNJOh5HLBV20AOov3+e1Vp/mzC0QF9kYkdxaeXa3eFEd6YU0qR7fD/40C9CiJoUHRZxJXrKMCw8hXkyXh6Gtow3t1wwRQ0E2oKNVtBF7b2N9xeu3ErieRxnmYrDzpS9Jw86U01lPyZeLwQKMCiowtQbIlMkzFYhMCN2hkA9VNhx27Wk3Hdz5S2TdJHiikKt7zxLtz7MzH04VUmazA7WIKm97WYEX232uT6VqnswbBYWGVcbJhTK0upQ7RvZAihSp3HauTseBHConBVZ5s1Umiu4/PmeAl3UNfsoSdZO/2QOwN+LEXvtek8jyWaTGzRwkSNArlnDWBAYKSp6xARv97lzqJ6U5muIxuIlWwjeRtGkbBF7CkAd4UH1p10TzWWHrYcOqGbFoIY5DKqBAdV1FzYM3IMQbgeFKONIUotK2R2PxjFNJJvrBIJa4AjGnZmNh2jbl+FML13iZQWIEax6TbSLmxCqrXJJvupPcNTW40neqkjM1/wBgkG2MktxMMY9BI5/xL8RV8zbDlpbKt7CM8+Un5kflUb7J8ibDZdHq2eYtOw7ustoB8erVPjU8XtipL32iU2AJNtXIDcnblQyzGvavlLQYtW160mDOqXuUKntC1h2SWJHm3dVTnidFk1CxKOLbdm0kd79+4A27/OvRGGjLoZXHbIdWXSoJCllsTyvb0rEOmrIJpAqGLsEvHq1WZ3wzMARsRcXv3+lTSuyWKyz2mk4H67Ne8e9hFBPpajXMAYtJGzf0StxY7Rhr+th86YZi/wBdIe+XMj4/sgu/yoRp2BzuctHkWSVvjtTEWXLmD4qIHcNnM7b7X0KhB9L1zlkXWplo4mbH4qQjyZN/Qc6jcrx2maB+P9cxsnwWCx/GnnRLF2lycbCxxLHh9qRlPDv0WoYEh9MH0HO5uIlxHVqf94bDy0uKX6R4Ql8lwnD6uIkDvdoQf8LfGoBMVfJliXdsRj9/RFIHj9jyvV4xcBbpFhxbsQQgD92KVvxdfhUsBLo8+rOcxnPCFJB4baEHyib41WMOxj6PysRYz4pAPEIqtt37o1SGQY/+p5xiQLdZ2Ae8yNIP/cWmePB/ozKcPzmmeS3nLoX0tLR8f35GSuYHq8bNy+i5UVF+R6pQPm9Fl/8Al+AQf5jAIduN2icX/wDMFMekeJ1SZ5JfgIMOvhrkRLeX1Rqc6KwB88xNjqEOHSMd2ywKB8vxoa3ES3S/ODBhVBl0S7ydrmqAroAFiSXdBYefBayzP+kRxbhWVCWaNQ+k6wNVgASeHa51rvSzIVzKMooBMTMoJYAK2mx7XVsea7Dj6VkOOyIYPMUh6xJdDRuxXlp7bKw5MNB27iOdTJNytlFdzObXPK3HVJIf75t8rU0Boavn/OgKs96PZI6vRA0KFIs4k5VxeupK5ruweJ5fFbzBBwNKAVxAONdmsZ+TKxeCDB8/130KI8qOoNQHxF/15Uo0xPIDyAH4Ulej/X68KQuVN20ERUr0byhcROEe+hVaR7AkhUtqIAO5AJb0NRYJqz+zt7Yt7gkfRsVcDcn6ltgO/l60+xOXwZD9KcgkweKeGW5IJZG49YjE6XB5359xvXfRDK1xONhif3Ga7DvCi5Hrwq2e0qMT4DK8Wm+qNoSedlAZAfEaZPjTLoT0clRxiLW0EMux/XPlUzfKjzKPQKEBRvytUahC4mUsdhFGb93af8qc4PFK6q1rAgH41EYrEn6RLptZvo0ZBHAN1lyPHmB4VBYnH0njhSWFixmh1vII1ZlXUWkXU9tIGkgcdqyHpsS08kjBQZoIZSEbWo6ySBSFJAPFTt33rRs+zpcvuGyzs7apYxCsLg9+oFgO2eI4njWb9K8/hxkkbxx9RpAiMY0WsJ42VuwFBuHfa32L1ol7JZHYr3pD3nMG9Oyn8qc4BdTxqTb67LVHdcQPb8aYTts+97R4sn1xFr7d9x8aeQy6Zk/szRNccD1OFVgLfrjVUI5wOIsuGbu+nSHwvHsdvFGp3lYKvgz/AKPC4qf+E41x81FRmHHYjtYFcHIx/wB5JMu3jaVR5VJRLbrCf83loVf9aZI1/wDlPUMBfKZB1WWR2P8AlMztw30yYdbjwsGG/wB01cMuzdmzjMJuIgimtxsNCxrbw9xqqvRqBpMXl0aC+iJpNwDbrJ52JO/AApb0pfJ8T/Vc3xRsWkZolv8A/nke5A/3g3qWkxpnOExHVdHpTcXnxUa+NkVHN/SNvhU1jMNfHZJh+HVwYd2HcQTIQf8Ag/OoLPYdOV5bAvGdpJTz3ksoPiQJ7elTOaTXz9rHbCwsFP8AscIWPgO1IaYiK68y4TGPx+k5lAhtz7TyW/vL8at/s4QS5lmsg27ehf8Aiy/yRapOTLbBZcOb42aU+PURR7+lqs/skxjLBiJApZp8UkQ3GxKF7m/EDXT+QResPjIkDq7Rws0jP1cjhCEFkDBQRYEJf186yfp86Nmcki9YunDvIyuNNrQuiFRx0tqB33uTWmZxn2BwLgz6opHuNZSYlwu9hIgN7X232vWd+0ibByIZ8NraSSONWdjKRokZXSwk3Nwp8ALd9D+zWCuSX2Zui7D0ozQIormpaPdDojQFHSGcScqStSsnKuK7sHieTxj/ADDw/OlKSg4H8r0tessi/Jl4X+CBRUKA9azNQiaAo9XdRUAA1cfZMgOZJe1url2PA9m1j8TVOq4eygn+kUI3tHITbuC/9qmXYjJ4sns1gAyCNeWGx0sS35KJpkA+DAVEZN03mwy6Dolj+6dmAv8AZde7uINTGdC+R4of6PMXP8UoNj6yVmivt4GlJc25yQxOUbRuvRT2i4SWMRFupe+yyWUG/JWF1PqRfuqTxMw+lGwuDLgrEeIlN68/4eYFrNsDsb/q1W7ohnDpjMHAjdmXERs3Oyx6gq+F2Zz+6O+pjHchxlHuaJ7X304JyOJsDueTKbm3lWIw4hWHa7NidwCwFyN2BuSADw/sjjWx+2PUMK/cdI/vLesPNNbtnRhxRnF2OzMlyBzuCeBIvq4Dmx/lttRSS9vZx7wNwb+8oBI5207CmlqDCqNOlh7ZI4RHkuqc4mS1wLJHaQ3LWHBLi1zTnBCeUlEXWcSFhFr3tCYiTYC4ACLe9hbyqFA/OlsNCWJIBsvaYg+6Bz9L3oJlwqSbssOUZoY5VxRikCRRpEmk9nVFEB22IsR2bleF7juITXHhMuOE0yiaSZJdOkBSoHZA+0SdKH0BvUXmuJ1SyshIieSTRa4XTrcqNPADTpsLd1I4fM5UOpJGVrEXB7ViApGo7+6AOPAUjLHw7nHmsuOPzGJ8ZgUEn1OCRVlk6twqmOQs7abE2JSNbnibUhDnUZmzTEtKoM0c8MAa+qRpmsNIttaNd72tqXvquR57OGlbrWBmXTNwtILWs62sfOuxnzFIo3VHSH9mpUqBe5NwjC9zYknckDfbcKfCTJTD5oiQ4QakJiix0jANfecmNEIG+six08bb1e/ZPdYMKlv2uIxE7E8xHE0SkfvRisoxGIjkdmsY9bliF30g76Uvxtva53uL7CtC9jWIebMHJuscOHZYo9V1jDPGqgC/Gwa7cSSx51a3MJYpx7ol/b9IogwtxuZm352CEsP8NZXjM965NGgKoMYUXvtFEkYHDwv61oPtuzQrioFWwMaMwuAbF9r2ItfYfGs2xGOeS+prgkk9lR67C9TdnVgwztT+BvaiowT+hRE0j0wwaOuf0TbjQFJoDl650109HXZh8djyeM8xOE7He1KE0lAONK71E/Jl4vBADUAaFHUUahUKFClRSYZHpVv9m4PXk3ce6pKEBgHR72JHO3pVRw6AuoLaQzKGbjpBIBNudhvxrX8g6KRw4N3hlu8lmLHTcW5EAm3cfWssj2owzSSjRx0owyrlOPVVKgTYaUAm5Op4luTzvasjtW34JxNhMUJlVhrwiODwYdaOPD7wqoZ17M9V2wjANx6h/HlHKfeN72DfGlCarcnDkUVTKAV276nugA/8Twf+2T8GNQuLwrxOySIyOCbow0kW8Dx9KnPZ4l80wf8AtgfgkhrVdzpm1yM0j2xyFsO45DR8S6f9axUmt29r+Fvg5n7hH5ftY/yrCT+tr/PlWcV3MeG2iwxQtRUL1dHWHUjls1o5VAu8umGNb7sWuCd+FroPNhUaxrrBYMySrGDYyMEU721MbLfuF+fLjyoow4iT5KSJbGdEsXC2maIoPvkqYx4NKpKrvtdiB400xuUyw2MsbIp91yPq28VkF0b0Y1emy/EYWGzSlwosHDMVPd2xwHIatPlVe/pt4mIVihPHSQFa/wB5baH9Qb1nz/RyYuIeNV8Fboj8KnGeKVu1Em/Hqh1LDyA1Rf3FHlXUvRpS1oZ01HhHPaCTu7LG8L92zi9Ummd0eJhLvsQA9K1v2C4b/LJPCGMf+ax/Fay/MMplgYLLE8ZPu6lI1eKngwP9m9bh7HsmfDYJjMuh55NaqdnKhFA1KdwdmNu6qQuImtOjN/a1OWzBtXJF+dgPwNU0mrv7YsE6ZkWYWWSNerPI6dmv3EMfmKo+qklRrgdY0gBfCjtQo6Dazm3hRG1d0RFJsZw1C9EaLVXbgX4nkca6mcw8DSlq4g50owrKfkzTF4IF6KjvRXqDUM0L2o7UG40mARqZ6L52cPKxvZXFjfgP+9Q3DwqRyDKfpElj7qgF/U7L62+VEltuROq3NeyiQTYbE6bDVJhP8an8qXjZltqFx8eVR2Vvowc1hpH0jDKOA2Xqzt4cqeQZkAAZQbEXDWI1DwPBh5VxtUcNBZjh4MUoimQS/dv2XTfiknEf9KR6IezqHCZh1vW9d1akxptqiawBMpU2vobs8L3PhS+FhMknWR9oW4CwIubbhiLDxqF6e4Z8uaPGwHTNPLpcqdSG0TbMp94sd9rAaefGqhJ3sUpuKo0npflaYrBTxObB423AJKlRrUgDc2Kg2515pxuXPFI0b2LKQp0kEE/2eZ4ja161PAe1LELhRLKsSB9Qg95ml09ksEFtMYI3cm21gDeqHjHZoDPAyXDf1gb9fCXJGpT7oiJNg8YW1wDat1dl48rjsiAZN+HDb9CubUdj+jb8KF6o9FMF/wBb0auRYgkEb3G1vGubUYoGTOXZ9iNQUSE3vvz2B4kfrvp9PhI5LdbHpYn9pHZPUrbS3wue+oLK2+vjsbXYX9fxq3Ph3UXJ1L3r+XlWMtnscPERSlsMMNkTIbxkSi+1hv8AvIb39CamsrgV7hrNbYju8weFVnOM+bDyx9QUJsXfYMCWYqoNuFljvxBu1SuX9Nop2TroyshHvR2djsdlBKktw7JJvfa9GnJqzmNK6OZWIY2cLI+2pItQ0CxPugnSJD391txeoD2wZ2I4cJpur63cA2BUCMXGxNiGK8z50h0a9o0f0Y9a3V9UWV9Xv+92TYcSb2sL7gis56WdJTj8UZW7MS2SNSe0Bcn+IkknuFu4XrHjd7gDFZvPjSgYF+rDWbhs5BI8dxy8e6ouSTS2lgbjY8bj0IrvO8UrzEqNKLZIRYrZE923nu1+9jSUK33Nz4m99vE91bNJI6cM8jahFi4oXoHeirM9QMUKK1HepY0Eq3IpEDxNLoe0KbB67MXY8rjPJHcA40pakoOdKg1E/Jl4/FAvQHyoUBUF2Gaf5Tgo3Y9ZrVOGtd1QjgZOJUE/a4VHl6e5PmzQSqwbs3Gtb9lxvswHEbmk+wpt1sXLLug0AKks7W0su66Tax3su61ZcHkoHvaUUXNybCw7zw4Vn+KzWBRftAP2tIdrWOw06T2bGo7+lMMzH6oWNra2b1ub78ax5Wzjcm+5pD9KIYsL9JEfWQjFL2Nrv1cWjUNXLXY1DdLPaxBisK8SRTRuR2Gbq7KRaxuHuCO8UzmwJnyuGOEITJip2QaiAQFbYE8+z+NUrEZbNBIUYBGABsSq8e4sd7G49DWkYL5JLDlHSeWOZ+rU4lAjiV1GhpEJXtgWuum47O4uL1P+0npVDiMuwqQvrLS9Z3MgiRlNx9k6nt5g91UXI80bDzdYCpIPMgg73sfA2qVznEx47ELI3VwFlj63tNeRtXb6lQpCG1zvYXO+5NVyrmugG9utiWVXaQRxok6MxMkHV9kPGARqjPEcdJZtjxrvMEjiw+uWTViJFCRxBrsikgs89jdewNKxHgbE73q/5bBkmHkSRIXZo91aRiwv98q76dXja3hVd9ovTaSZtMJhXDW0qgWJpDzZn1KdO/DSeA76SmpSpAkUw78BQO3H51IZXg0YKSBptbwq55VlENh9Wh/dB/lUSmkzs6hejOtYPMUdbLHl8Q4LEPEog/lVc6T9Co9ayxAWkJ1qrIiqTezXfYKdgbW3IqVkTY1xEb3RScqlKzxMOIkTf94VoAjTdVUq5OpbXKleBAN9iOzsbbVHYb2ay6tQXbioM0e1tx7gN6m8vyOeOQdcY0iNlUA37ZKhRwFg2/gSfGlJ2Y58im1ymXvh3leOBlRGRnBICBjqcE67buwN7etPsZ0QKyzJEeuWJ9GoMFBBXVcnSQDxFr3FqGC6IYyeTWUaMSM7Mx2K6iWuVuDxJFOX9nc4HaZQBcgcvOwNdLkl8mAtnLyPDGsyRKQwUTFtT6Be0YIW25vuTvUDiuo0aQQGBvqUMSbCwUhntbnsBSmAM0IlTqg0ZKiQMpta5Fh8SbgbUlLlSqCS+3IVK2AayYs6AgZmUcNXLy7h4UcMygbnem7ixrgiqqzXHkeN2h79LXxrj6WPH5Vz9F2vflekKSSNOpmODjO4fOiGKJPIfGkKK1VyoXUZPZIg9oeHrTYJRYU2v+uRpRWFq1xrYjiJudMe5Pl5lDWUGxHF9Nr8rVJr0fk+5F/G352pboVptLqtxX8Gq0B4xzFcuWTUmRbSpMrMXRg8SYt+R1kDysKWTooTxaL+Fj+NWZcREOYpVcfCOYrLmC37ISDont+0T0iB/E0J+hbOf25t3LFGtWAZ1EPtD5UR6UQD7X4UlJoTb9lbPswDC4mctyBVbfKnS+zkTuXuVVtBWxu1hGgIYcL3B3AHOrDhulMLcGHypE9NMPDcMwHFh43JJAt43+NPnk+wEXnmRPHh8PFATqgmkkG9r6Wc8u8kUOlGRfTIg5kUTwlllU6QS2zdWrEgKSOF7g8ONFm/TVI1w8uklZRK4HgzCw87W+NVTpD0p6yZpIWIVwLo0aERsu2pdQO5JJvtbV5VcVJsRcujfs7wEiqWaR3sCUZtLL5qvL176scvQfBgIwjXXGLIzb3sNW68G7ztWMYTOcWjrIkst1JYEvrXfjsxI38q4zDpBiZpUkmmZnQhk7QtGQbiyr2R8N+dW8cn8gbtH0atwMa+UMQ/5aa550K+kwNE0rC9iuyhQRuLgAbXtVWi9r6WF1Yna5sBc2FyBy3vtTfHe1dmBESMCQbVzqEkxlJw8Qw80kc5YhC8ZEZ+2hABUna2x+NOT0hhVgUhdhYgiSQ/2dJGngRZvO9L5bFG8KvIAWaSZrnfmLnfxNRWcYVEddPBgT4DhXQ6b3QiSPTTe4wsH72pj8SaVi9oM4GlUiAJNhY2Go8BvsB+dVc0CPGq5I+gPQ2W4lYYI0leMSBRrIYW1blgu/ugkgeAFN8xzeF42UyJa17hhdSNwfRgD6VgzyM3Fr+ZvXBBHPj86y0vsZtmJ6TQf6aP+JfzqAzbpXBpI6xWuCLKb3uOG1Zn9De19JtSZBqliQEs+ci5sWAJNr71HTYosdzekbUV615UAdC1C9dwRaja9MaTk6QQlI51zTsYQfo139GUcvx/nUcyOhcNMYXrpVubDenyoOQHy/V6O29HOXHhX8sbJEQDehalZuFJA104t0Y5koPliHHimS+k2vxoNj3P2jRwoDe/pXfUjuHzrGfkRGDkrETjH5sfjXIxbfePxpyIh3fKjCju+VTRWkM2nb7x+JogT+r0+t+rUfnRY1iGFz4j40byE7newNvmaeE0hLhxa422NNMUsdbotOd4HXDhdR0xQYWN3IsDd1XSq34sxHkN6hcXN2IyE0xnrlRSNrWALFuLyFgDf+yoG1PemMjFoUF7LDFccj2aYZviIpGTqI3QabMjnUEIP2G42I43oi3RlTIoqP0BSmHA1Dhz48OFvlxpzDCo4gN56gPkwoHDLfYEX4AHh4bm9FmixSs6iLrwex8B30WIxstrdYxB8TailmINlB4UmsMj8Ax9NqRU1BbLuOczlCiKJTfqlbUQdi7tra3eBsvoaYlieO9TGG6LuwBJse6u5+jLgdkXpcyMSBpbDwE7kG1O2yGYcUNH1My7Mtx8/SjmT7Fw5b/I4EY8PhXLwA/mPyrtgfEUAaVndUZrsNpIW8SPM/O9JIBzv4U8ZrC57q4hW92PpTTOaWFXURKPD334Du5muxhh4+VLXo7+lDbOiOGCVM4WMDgB+PxroDwHwofjXVqhm8YpfAZrm9HeiBpFABoUZoloCxObhSIpacbGkRXbgdRPM4vyOo2tXZm8KSoU3FPuZLJJCnXd4oddSdFS04j1ZC30ih1/67qSoUtOIashXr6JpuOx3pOhRpxDVkSWaZqsrhgpACqvEchTP6QKRoUacQWWSFTOO6guItypKhRpxHrSO+uIYMtwRUrD0lcCxUE+G3yqHoUPHFmbk27ZOx9KLcVPxFKHpYPuN8RVeru1LRh6GTp6UqfsN8RTPEZ8WB0ra/jeow0VGjD0AquI+9uedAYjwpKhT04miyzSqxUYij6/bhSNCjTiPWn7FPpHhR/SPCkqFGnENafsV67wofSPCkqFGnEevMU6+ibFAcjXFAilpRDXn7HSoxGy7XiBIZLDrt0ub2HA37iDe3Cu3jsASy7hjYOpI0y9WR5/a/1bmmRQX4D9Xo9NVpRXwHUZPYtiF24jmNjf3Ta+3I8vDekBQ5GgKuKrZGOaTlT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78" name="AutoShape 6" descr="data:image/jpg;base64,/9j/4AAQSkZJRgABAQAAAQABAAD/2wCEAAkGBhQSERUUExQWFRUVGBUVFRcYGBcYFxUdFRUVFRgXFhgYHSYeGBkjGRUUHy8gJCcpLCwsFx4xNTAqNSYrLCkBCQoKDgwOGg8PGikkHCQqKSwsLCwsKSwsKSkpKSkpKSksKSksLCksKSksLCkpLCwpLCwsLCwsLCwsLCksLCwsLP/AABEIAMoA+gMBIgACEQEDEQH/xAAcAAAABwEBAAAAAAAAAAAAAAAAAQMEBQYHAgj/xABNEAACAQIEAgcEBwQFCgUFAAABAgMAEQQFEiExQQYTIlFhcYEHMpGhFCNCUrHR8DOCksEVJGKisjRDU3Jzg5PC4fElo7PDxBZEY3SE/8QAGQEAAwEBAQAAAAAAAAAAAAAAAAECAwQF/8QAKxEAAgIBAgYCAQQDAQAAAAAAAAECEQMTIQQSFDEyUUFhIpGh0fAzcYFS/9oADAMBAAIRAxEAPwDKEUngaMo1dYccaVrnnkadHbiwRlG2ICM91Dq27qcUdTqv0a9LH2NurbuodW1OKO9Gq/QdLH2NdB7qPqj3U4oGjVfofSR9jfqj3UOqPdTtYSRe4I8/DauxgzwUhudwTb52pa7ROhi+ZDHqj3UOqPdT8YJ+75j86lst6F4vEbwxdZsSQrDs2Nu1qIG/IXNLqGw0MP8A6K11RodUals9yGfCSCOdDG5AYC4Nwb7grseB+FMQKrWka9JjpNMb9Ue6h1RpyKBpa8h9JD7EFQjgbepo9Ld5+LfnSvx/XpR/H9eQparK6TGI6W7z8T+dEVb7x+J/OltQHd+t+6nxyGewJglsQCCEaxB3BFgeVGq/oT4XGu9/qRelvvH4n865a4+0fial8Xk00VushkUsNQuOXpex8DY1EyIQeBprM36GuFxPe/3OdZ7z8aGs95+NWyH2V5i0YcQe9uAWUNbxU0jiPZrmCmxwzHa+zIeH7258KeqxdPg9/uVgk99GEPfXRhN7W34W5ixtuOVLYXLpZAxRGYKAWKi4UE2BJ4CjVZfR4u7sR6lqAhNOtNrg8RxHMeY5VzbwqNaRPSY37G/UGh1BpxQo15D6LH9jYxGj6lqVc713qHf866cb5lZwZ8axypWI4bnSpNJYfgaVv6elYZPJnTg/xoAagDR2otO//aszZMM8aFFyo70igU9yTHCHERyNGrqjAlXAYEd9jtccRccqY707ynL2xE8cKaQ8rBFLe6C2w1cdvSgmb/FlvzToxPisQ86KAspMifVyDskAjdIyp4ne9c4boLiL7NBtxvIUP99RWw5BhzFh8MhtdYYka3C6RhSRsNrg1Nhjq47VjyX3PHow4dBMQzCwj5XtNFvfuuwq79CMrbCNZ/ec7DUrGylVt2CRv1pP7q1e3UE7gHzFQ+dxKkkbhVAVZGNgATZojxG9OOPl3CkU32v9HGxYw0kS2dWaM67ICri43bjZlGwue1WeSeznGgi0avfmrrYeZax9QCKuWb+1JpYpWREQxNov7wJfUqE9oc0N/CkYumblWYKrMfd1alMYaMWGlba+0W534i+wqnI6IcRKC5UVCb2d45RfqQR3q6t+FN//AKLxY1aoXW33ldQfI2t8SKuuH6STbiNV+yVXc73CGLUDupdkCnexfj2bGwwdIZDa1iRIFWwA1Agtp7VyC3VqAe7Fx91CdlrjJ+kZkfZ/ixxUD0mPHxWMj502foXOCLmIX3s0oQjluJAO48L8K1iXPJ7MutReURh9KhdRYQ2cAHUOv6h7/wCjxPet6WxHSLEKJmAP1SmRkI7SWT6Sit3K0aTwH+1GpHGmPrJ/RVeiHs/RQjzjDy7vcBusubAKuoOEsAdWwvtV3XDLpC6QAoFtNxsBt7xuBYeVR0mZzjq0RwDiDOIJdKKJSUjxOGLgCxJUSQt8drinOFzWWTEuoFureItGVBKx4qFNDDa4MU1weWk3pOKl3Oac3N2xXEYEBfujnva3ieyPL1pq+QpsTvw5KfxcCuIelDjCrimUFNMTuwVbq0c6Q4mI999WtfXuFO3xsgeKJyhaTWEbSoWZoXEi2O9hNBJa44Mu3jGlAm6HOEy0oNnlXjyPLmdJIqNzHIZMTojabWjuheNpGDlFcFtIO4tpJBHdSn0+RVmvIwMWnr9NldI9LnrFAF11Qus3PtxOvOkc/wAweIDEWV58NomNrgSJIjwyaWH2W6ppB4Ad1TpxW4EjmPs6whw3VpHp6pnlAuzan+1rubvdbgaibXFI9Fc8w3UErh/o5DLGwK7udC2ZiFXWQN27rEm1WbCZnGIRKzqFcKwYkKCCinbv+JqBz+RJMGhXT1kn0aIG4LjrZ4QV1DhcDf8A1fCt57bplOUn3ZO47KIZYyJokdbhiGF9xvc+teWma5JAsCSQByBJIrdvaH06fB9aqqGv1UagmwXrY5mZ9huRpSw8awZBYeg4+FOTTR6PBKVNvsHQtRiiFZHoCcgrQMN0KytkVmzUAlQSNNrEi5FjuPI1QJeVFavQweJ4/GeZzh+dKkfj/wBaSw440ra3KsZ+TNMXggHY0PxotVHf9fnWZtYV/P4V0a5N7gAXJIAFzvfytU/Nl0TIvVRE6kVxIsjsAdxIpDAAlXDi3gO+lJ0rIlnjF0yBqf8AZ+L5ng+B+uX5BjUbmuUyYeTQ4vfeNhfRIp3DKTytby51ZvZ9k8i4mDFoDMsUnbjiV3kUFGW+4C/aH2qLQ55I8r/0bbhU+rj8h6b7fI1KEb+VYN0m6cY+KRY+skwzoul4QFGm1urcMQS2qMi+57SHgLVFwe0nMVYN9LkNuTBCvqCu9TVHl2ej5OVQXSs9nfh1U3zMQ/nS/RfPhjcJFOBYuO0t76XU6XX0YH5Uz6XTW/4TfOWEcap9hkguR4fqwTBESEF7xpyW/dWGySiM+6Pq+ttvyTHiE35n6tio3+yDyrfca2mBz3Rt8kNeecda0t+BXFW8f69CfwNOSRLJeQ2jlVRb6rMUFhvfCTCSE35FUY2t4VMY3MSExjLtY5RiEtpuNXUhjcDidKcNuyOFQs4s8g3/AG2dJt/+tG38q4xkpGHxJ4H6FljeZVobWHwrNCJ3pTiCsWbqCbDF4WwBtpuq3024e4B6CpLNMTbE5wbnbBwrx74rf85+JqtZ/imYZpcC7vgWPLc8vialM7dtWcki31WCDeB+rBH402wDbdMiiBO7dZzFryxEAeQuPSpHKZ//ABbNZuUUMo/hCAf+maZYfDl8fk0dxdMNC5sbjsh3O/fZKQy3EaoM8n27epB+/JLb5MKS/v6DG+Gl09Hnvf6zFKPO2gn/AAMfOpXOYDqySE8QsRP8UH8lPwqHzlbZLgo72Ms00nzkAv8AxrVozWLVn2Cjv+yhU/wrMf5VK/gCIzvGkzZ3Jf3YUh/iZY7fI/E1z0gn0YfEr9zD5ZAo7rxzO1/3Xb41HY7Ea8Jmclx9fjI4x+68kn4EU/6ZuOpxgG+rGRQ/8DCINvW9J9mFk2mQTYiNMKsvVrFh8ISbH3tEmpRYjnpJPdamK9DZMPmOEaWRGDyrpC6tX1cbyXJI4fVirr0cLGfFk8A8SL5LCt/mTUhJKNchPBerUbXsTc8PN1pxxRaUvkoyH2vYoNfYXOKdQedocMg39ZD8qzMVdPaQWDQaiCZPpGJ52tNIqrcHhZUt6VS71XdHs8KqxoO1EaAFC1I6TiUcP1yrfYfZJlwUAxOxAALdY3aIG59awOTiK9XAV2YpcsTyOL8zybh+dKE0lDzpSon5MvD4IMUdqLT60X4VBsh1gk3ZvuoxG9rFrRg+he/pWtex7Kklw88ci3CyK6+AkSxHxjBrK8sS5O/ALfy1C5HlW2eyqVAsovuQhPoXFZc1yp9jzZ+TGvT3oMJOr6sWVARa1+NrHzB/nVZ9nOGxC4jE4LrDGQvWns6u0rRoDxUlSjA8e6tezTPoYVu7juAv3/8Aas8yjpPC+du6ABZMOqFgN7oqkjntsB+6O6ltF1ZD+yh9OMmxP0iSRw7/AFSSM+kBF0w3KgqzAqAnG+5PjUV0hywYfEPEOACOt+OmSNJFB8QHt6VoPSL2kyxuXiEDhCIl1qrW1daGJCT6v82OKC1yCF2BzbN81bEStK3vOxc+BbcgXJOkHYC+wAFW1sJmuewnHE4fExHgkiOvlKlj84yfWrF0ykszA8Oo248fpEQ/KqV7BHPXYsbfs4D66pBWg57hFklIc2BiVRb7xnXR8wPhTfYZKdIJdOFnPdFKfhG1efcXJ2Zdt9OMFv8A+nDNtfhc6hW29KM3j6mSORlXUrqbOuvtKR7vG+/C1YdnEVjKurXZZ2BBJvrfDMNuRsxB8QaG1dCZPYokYiUAW/rOcc+/BLcbUhij/U8STb/IMrtzJ7ce/fyo5pT10hN79fmptzBOCUb/AJ0m5vhphxvhsnQcdtTBvwvSESGeqt8yFjY4rAxWvbYargHv7FL9IrBM4kH2sRhsOv7jK58/cHwpHGvqnxAA/aZvAg8eq624+JHxrjNGMkc1txiM2ZRw3EYZf+cfCpAsGVYQJnMKDhhcCoYna1o/e8/rR86ruW9jI8S5/wA9iYVHedIRz5/aqyLirY7OZ7W6nDiMHY7mNQPnHVezZeryLAx85ZpZPOwkAv47pQ/5Af5hhw5yTDHe8cbMOI+tdCfkjVN4aUHPcZNxXDwMfIrFEu39/wCJpGLDKc8wsI4YXDohHcyRSMP8a1F5djLxZ1ihtrvEp/2sjgfIp8aS/v8AxDYyyzB68HgIzxxOOZj4hAsRJ+LfxU8zYdbFhwP/ALnM8S/jbruqH923wpbK4wJcnQ7COCbEkf62uUE+qDem2WxlmyZLbnrsSe+7u0oProqfgDT+jZ1CdrAap2O3A2SMX+VQOcYycYubRIUhjVZHssbdoAFRY9om0ZNhyq0ZUNEXbIBLOT6sbW7xa29Zl0uzBEnlLlgJLgdmxCsb3BPIi4BHjVZfxgkMpfT3Eid4pQ6sqoYFsNJOh5HLBV20AOov3+e1Vp/mzC0QF9kYkdxaeXa3eFEd6YU0qR7fD/40C9CiJoUHRZxJXrKMCw8hXkyXh6Gtow3t1wwRQ0E2oKNVtBF7b2N9xeu3ErieRxnmYrDzpS9Jw86U01lPyZeLwQKMCiowtQbIlMkzFYhMCN2hkA9VNhx27Wk3Hdz5S2TdJHiikKt7zxLtz7MzH04VUmazA7WIKm97WYEX232uT6VqnswbBYWGVcbJhTK0upQ7RvZAihSp3HauTseBHConBVZ5s1Umiu4/PmeAl3UNfsoSdZO/2QOwN+LEXvtek8jyWaTGzRwkSNArlnDWBAYKSp6xARv97lzqJ6U5muIxuIlWwjeRtGkbBF7CkAd4UH1p10TzWWHrYcOqGbFoIY5DKqBAdV1FzYM3IMQbgeFKONIUotK2R2PxjFNJJvrBIJa4AjGnZmNh2jbl+FML13iZQWIEax6TbSLmxCqrXJJvupPcNTW40neqkjM1/wBgkG2MktxMMY9BI5/xL8RV8zbDlpbKt7CM8+Un5kflUb7J8ibDZdHq2eYtOw7ustoB8erVPjU8XtipL32iU2AJNtXIDcnblQyzGvavlLQYtW160mDOqXuUKntC1h2SWJHm3dVTnidFk1CxKOLbdm0kd79+4A27/OvRGGjLoZXHbIdWXSoJCllsTyvb0rEOmrIJpAqGLsEvHq1WZ3wzMARsRcXv3+lTSuyWKyz2mk4H67Ne8e9hFBPpajXMAYtJGzf0StxY7Rhr+th86YZi/wBdIe+XMj4/sgu/yoRp2BzuctHkWSVvjtTEWXLmD4qIHcNnM7b7X0KhB9L1zlkXWplo4mbH4qQjyZN/Qc6jcrx2maB+P9cxsnwWCx/GnnRLF2lycbCxxLHh9qRlPDv0WoYEh9MH0HO5uIlxHVqf94bDy0uKX6R4Ql8lwnD6uIkDvdoQf8LfGoBMVfJliXdsRj9/RFIHj9jyvV4xcBbpFhxbsQQgD92KVvxdfhUsBLo8+rOcxnPCFJB4baEHyib41WMOxj6PysRYz4pAPEIqtt37o1SGQY/+p5xiQLdZ2Ae8yNIP/cWmePB/ozKcPzmmeS3nLoX0tLR8f35GSuYHq8bNy+i5UVF+R6pQPm9Fl/8Al+AQf5jAIduN2icX/wDMFMekeJ1SZ5JfgIMOvhrkRLeX1Rqc6KwB88xNjqEOHSMd2ywKB8vxoa3ES3S/ODBhVBl0S7ydrmqAroAFiSXdBYefBayzP+kRxbhWVCWaNQ+k6wNVgASeHa51rvSzIVzKMooBMTMoJYAK2mx7XVsea7Dj6VkOOyIYPMUh6xJdDRuxXlp7bKw5MNB27iOdTJNytlFdzObXPK3HVJIf75t8rU0Boavn/OgKs96PZI6vRA0KFIs4k5VxeupK5ruweJ5fFbzBBwNKAVxAONdmsZ+TKxeCDB8/130KI8qOoNQHxF/15Uo0xPIDyAH4Ulej/X68KQuVN20ERUr0byhcROEe+hVaR7AkhUtqIAO5AJb0NRYJqz+zt7Yt7gkfRsVcDcn6ltgO/l60+xOXwZD9KcgkweKeGW5IJZG49YjE6XB5359xvXfRDK1xONhif3Ga7DvCi5Hrwq2e0qMT4DK8Wm+qNoSedlAZAfEaZPjTLoT0clRxiLW0EMux/XPlUzfKjzKPQKEBRvytUahC4mUsdhFGb93af8qc4PFK6q1rAgH41EYrEn6RLptZvo0ZBHAN1lyPHmB4VBYnH0njhSWFixmh1vII1ZlXUWkXU9tIGkgcdqyHpsS08kjBQZoIZSEbWo6ySBSFJAPFTt33rRs+zpcvuGyzs7apYxCsLg9+oFgO2eI4njWb9K8/hxkkbxx9RpAiMY0WsJ42VuwFBuHfa32L1ol7JZHYr3pD3nMG9Oyn8qc4BdTxqTb67LVHdcQPb8aYTts+97R4sn1xFr7d9x8aeQy6Zk/szRNccD1OFVgLfrjVUI5wOIsuGbu+nSHwvHsdvFGp3lYKvgz/AKPC4qf+E41x81FRmHHYjtYFcHIx/wB5JMu3jaVR5VJRLbrCf83loVf9aZI1/wDlPUMBfKZB1WWR2P8AlMztw30yYdbjwsGG/wB01cMuzdmzjMJuIgimtxsNCxrbw9xqqvRqBpMXl0aC+iJpNwDbrJ52JO/AApb0pfJ8T/Vc3xRsWkZolv8A/nke5A/3g3qWkxpnOExHVdHpTcXnxUa+NkVHN/SNvhU1jMNfHZJh+HVwYd2HcQTIQf8Ag/OoLPYdOV5bAvGdpJTz3ksoPiQJ7elTOaTXz9rHbCwsFP8AscIWPgO1IaYiK68y4TGPx+k5lAhtz7TyW/vL8at/s4QS5lmsg27ehf8Aiy/yRapOTLbBZcOb42aU+PURR7+lqs/skxjLBiJApZp8UkQ3GxKF7m/EDXT+QResPjIkDq7Rws0jP1cjhCEFkDBQRYEJf186yfp86Nmcki9YunDvIyuNNrQuiFRx0tqB33uTWmZxn2BwLgz6opHuNZSYlwu9hIgN7X232vWd+0ibByIZ8NraSSONWdjKRokZXSwk3Nwp8ALd9D+zWCuSX2Zui7D0ozQIormpaPdDojQFHSGcScqStSsnKuK7sHieTxj/ADDw/OlKSg4H8r0tessi/Jl4X+CBRUKA9azNQiaAo9XdRUAA1cfZMgOZJe1url2PA9m1j8TVOq4eygn+kUI3tHITbuC/9qmXYjJ4sns1gAyCNeWGx0sS35KJpkA+DAVEZN03mwy6Dolj+6dmAv8AZde7uINTGdC+R4of6PMXP8UoNj6yVmivt4GlJc25yQxOUbRuvRT2i4SWMRFupe+yyWUG/JWF1PqRfuqTxMw+lGwuDLgrEeIlN68/4eYFrNsDsb/q1W7ohnDpjMHAjdmXERs3Oyx6gq+F2Zz+6O+pjHchxlHuaJ7X304JyOJsDueTKbm3lWIw4hWHa7NidwCwFyN2BuSADw/sjjWx+2PUMK/cdI/vLesPNNbtnRhxRnF2OzMlyBzuCeBIvq4Dmx/lttRSS9vZx7wNwb+8oBI5207CmlqDCqNOlh7ZI4RHkuqc4mS1wLJHaQ3LWHBLi1zTnBCeUlEXWcSFhFr3tCYiTYC4ACLe9hbyqFA/OlsNCWJIBsvaYg+6Bz9L3oJlwqSbssOUZoY5VxRikCRRpEmk9nVFEB22IsR2bleF7juITXHhMuOE0yiaSZJdOkBSoHZA+0SdKH0BvUXmuJ1SyshIieSTRa4XTrcqNPADTpsLd1I4fM5UOpJGVrEXB7ViApGo7+6AOPAUjLHw7nHmsuOPzGJ8ZgUEn1OCRVlk6twqmOQs7abE2JSNbnibUhDnUZmzTEtKoM0c8MAa+qRpmsNIttaNd72tqXvquR57OGlbrWBmXTNwtILWs62sfOuxnzFIo3VHSH9mpUqBe5NwjC9zYknckDfbcKfCTJTD5oiQ4QakJiix0jANfecmNEIG+six08bb1e/ZPdYMKlv2uIxE7E8xHE0SkfvRisoxGIjkdmsY9bliF30g76Uvxtva53uL7CtC9jWIebMHJuscOHZYo9V1jDPGqgC/Gwa7cSSx51a3MJYpx7ol/b9IogwtxuZm352CEsP8NZXjM965NGgKoMYUXvtFEkYHDwv61oPtuzQrioFWwMaMwuAbF9r2ItfYfGs2xGOeS+prgkk9lR67C9TdnVgwztT+BvaiowT+hRE0j0wwaOuf0TbjQFJoDl650109HXZh8djyeM8xOE7He1KE0lAONK71E/Jl4vBADUAaFHUUahUKFClRSYZHpVv9m4PXk3ce6pKEBgHR72JHO3pVRw6AuoLaQzKGbjpBIBNudhvxrX8g6KRw4N3hlu8lmLHTcW5EAm3cfWssj2owzSSjRx0owyrlOPVVKgTYaUAm5Op4luTzvasjtW34JxNhMUJlVhrwiODwYdaOPD7wqoZ17M9V2wjANx6h/HlHKfeN72DfGlCarcnDkUVTKAV276nugA/8Twf+2T8GNQuLwrxOySIyOCbow0kW8Dx9KnPZ4l80wf8AtgfgkhrVdzpm1yM0j2xyFsO45DR8S6f9axUmt29r+Fvg5n7hH5ftY/yrCT+tr/PlWcV3MeG2iwxQtRUL1dHWHUjls1o5VAu8umGNb7sWuCd+FroPNhUaxrrBYMySrGDYyMEU721MbLfuF+fLjyoow4iT5KSJbGdEsXC2maIoPvkqYx4NKpKrvtdiB400xuUyw2MsbIp91yPq28VkF0b0Y1emy/EYWGzSlwosHDMVPd2xwHIatPlVe/pt4mIVihPHSQFa/wB5baH9Qb1nz/RyYuIeNV8Fboj8KnGeKVu1Em/Hqh1LDyA1Rf3FHlXUvRpS1oZ01HhHPaCTu7LG8L92zi9Ummd0eJhLvsQA9K1v2C4b/LJPCGMf+ax/Fay/MMplgYLLE8ZPu6lI1eKngwP9m9bh7HsmfDYJjMuh55NaqdnKhFA1KdwdmNu6qQuImtOjN/a1OWzBtXJF+dgPwNU0mrv7YsE6ZkWYWWSNerPI6dmv3EMfmKo+qklRrgdY0gBfCjtQo6Dazm3hRG1d0RFJsZw1C9EaLVXbgX4nkca6mcw8DSlq4g50owrKfkzTF4IF6KjvRXqDUM0L2o7UG40mARqZ6L52cPKxvZXFjfgP+9Q3DwqRyDKfpElj7qgF/U7L62+VEltuROq3NeyiQTYbE6bDVJhP8an8qXjZltqFx8eVR2Vvowc1hpH0jDKOA2Xqzt4cqeQZkAAZQbEXDWI1DwPBh5VxtUcNBZjh4MUoimQS/dv2XTfiknEf9KR6IezqHCZh1vW9d1akxptqiawBMpU2vobs8L3PhS+FhMknWR9oW4CwIubbhiLDxqF6e4Z8uaPGwHTNPLpcqdSG0TbMp94sd9rAaefGqhJ3sUpuKo0npflaYrBTxObB423AJKlRrUgDc2Kg2515pxuXPFI0b2LKQp0kEE/2eZ4ja161PAe1LELhRLKsSB9Qg95ml09ksEFtMYI3cm21gDeqHjHZoDPAyXDf1gb9fCXJGpT7oiJNg8YW1wDat1dl48rjsiAZN+HDb9CubUdj+jb8KF6o9FMF/wBb0auRYgkEb3G1vGubUYoGTOXZ9iNQUSE3vvz2B4kfrvp9PhI5LdbHpYn9pHZPUrbS3wue+oLK2+vjsbXYX9fxq3Ph3UXJ1L3r+XlWMtnscPERSlsMMNkTIbxkSi+1hv8AvIb39CamsrgV7hrNbYju8weFVnOM+bDyx9QUJsXfYMCWYqoNuFljvxBu1SuX9Nop2TroyshHvR2djsdlBKktw7JJvfa9GnJqzmNK6OZWIY2cLI+2pItQ0CxPugnSJD391txeoD2wZ2I4cJpur63cA2BUCMXGxNiGK8z50h0a9o0f0Y9a3V9UWV9Xv+92TYcSb2sL7gis56WdJTj8UZW7MS2SNSe0Bcn+IkknuFu4XrHjd7gDFZvPjSgYF+rDWbhs5BI8dxy8e6ouSTS2lgbjY8bj0IrvO8UrzEqNKLZIRYrZE923nu1+9jSUK33Nz4m99vE91bNJI6cM8jahFi4oXoHeirM9QMUKK1HepY0Eq3IpEDxNLoe0KbB67MXY8rjPJHcA40pakoOdKg1E/Jl4/FAvQHyoUBUF2Gaf5Tgo3Y9ZrVOGtd1QjgZOJUE/a4VHl6e5PmzQSqwbs3Gtb9lxvswHEbmk+wpt1sXLLug0AKks7W0su66Tax3su61ZcHkoHvaUUXNybCw7zw4Vn+KzWBRftAP2tIdrWOw06T2bGo7+lMMzH6oWNra2b1ub78ax5Wzjcm+5pD9KIYsL9JEfWQjFL2Nrv1cWjUNXLXY1DdLPaxBisK8SRTRuR2Gbq7KRaxuHuCO8UzmwJnyuGOEITJip2QaiAQFbYE8+z+NUrEZbNBIUYBGABsSq8e4sd7G49DWkYL5JLDlHSeWOZ+rU4lAjiV1GhpEJXtgWuum47O4uL1P+0npVDiMuwqQvrLS9Z3MgiRlNx9k6nt5g91UXI80bDzdYCpIPMgg73sfA2qVznEx47ELI3VwFlj63tNeRtXb6lQpCG1zvYXO+5NVyrmugG9utiWVXaQRxok6MxMkHV9kPGARqjPEcdJZtjxrvMEjiw+uWTViJFCRxBrsikgs89jdewNKxHgbE73q/5bBkmHkSRIXZo91aRiwv98q76dXja3hVd9ovTaSZtMJhXDW0qgWJpDzZn1KdO/DSeA76SmpSpAkUw78BQO3H51IZXg0YKSBptbwq55VlENh9Wh/dB/lUSmkzs6hejOtYPMUdbLHl8Q4LEPEog/lVc6T9Co9ayxAWkJ1qrIiqTezXfYKdgbW3IqVkTY1xEb3RScqlKzxMOIkTf94VoAjTdVUq5OpbXKleBAN9iOzsbbVHYb2ay6tQXbioM0e1tx7gN6m8vyOeOQdcY0iNlUA37ZKhRwFg2/gSfGlJ2Y58im1ymXvh3leOBlRGRnBICBjqcE67buwN7etPsZ0QKyzJEeuWJ9GoMFBBXVcnSQDxFr3FqGC6IYyeTWUaMSM7Mx2K6iWuVuDxJFOX9nc4HaZQBcgcvOwNdLkl8mAtnLyPDGsyRKQwUTFtT6Be0YIW25vuTvUDiuo0aQQGBvqUMSbCwUhntbnsBSmAM0IlTqg0ZKiQMpta5Fh8SbgbUlLlSqCS+3IVK2AayYs6AgZmUcNXLy7h4UcMygbnem7ixrgiqqzXHkeN2h79LXxrj6WPH5Vz9F2vflekKSSNOpmODjO4fOiGKJPIfGkKK1VyoXUZPZIg9oeHrTYJRYU2v+uRpRWFq1xrYjiJudMe5Pl5lDWUGxHF9Nr8rVJr0fk+5F/G352pboVptLqtxX8Gq0B4xzFcuWTUmRbSpMrMXRg8SYt+R1kDysKWTooTxaL+Fj+NWZcREOYpVcfCOYrLmC37ISDont+0T0iB/E0J+hbOf25t3LFGtWAZ1EPtD5UR6UQD7X4UlJoTb9lbPswDC4mctyBVbfKnS+zkTuXuVVtBWxu1hGgIYcL3B3AHOrDhulMLcGHypE9NMPDcMwHFh43JJAt43+NPnk+wEXnmRPHh8PFATqgmkkG9r6Wc8u8kUOlGRfTIg5kUTwlllU6QS2zdWrEgKSOF7g8ONFm/TVI1w8uklZRK4HgzCw87W+NVTpD0p6yZpIWIVwLo0aERsu2pdQO5JJvtbV5VcVJsRcujfs7wEiqWaR3sCUZtLL5qvL176scvQfBgIwjXXGLIzb3sNW68G7ztWMYTOcWjrIkst1JYEvrXfjsxI38q4zDpBiZpUkmmZnQhk7QtGQbiyr2R8N+dW8cn8gbtH0atwMa+UMQ/5aa550K+kwNE0rC9iuyhQRuLgAbXtVWi9r6WF1Yna5sBc2FyBy3vtTfHe1dmBESMCQbVzqEkxlJw8Qw80kc5YhC8ZEZ+2hABUna2x+NOT0hhVgUhdhYgiSQ/2dJGngRZvO9L5bFG8KvIAWaSZrnfmLnfxNRWcYVEddPBgT4DhXQ6b3QiSPTTe4wsH72pj8SaVi9oM4GlUiAJNhY2Go8BvsB+dVc0CPGq5I+gPQ2W4lYYI0leMSBRrIYW1blgu/ugkgeAFN8xzeF42UyJa17hhdSNwfRgD6VgzyM3Fr+ZvXBBHPj86y0vsZtmJ6TQf6aP+JfzqAzbpXBpI6xWuCLKb3uOG1Zn9De19JtSZBqliQEs+ci5sWAJNr71HTYosdzekbUV615UAdC1C9dwRaja9MaTk6QQlI51zTsYQfo139GUcvx/nUcyOhcNMYXrpVubDenyoOQHy/V6O29HOXHhX8sbJEQDehalZuFJA104t0Y5koPliHHimS+k2vxoNj3P2jRwoDe/pXfUjuHzrGfkRGDkrETjH5sfjXIxbfePxpyIh3fKjCju+VTRWkM2nb7x+JogT+r0+t+rUfnRY1iGFz4j40byE7newNvmaeE0hLhxa422NNMUsdbotOd4HXDhdR0xQYWN3IsDd1XSq34sxHkN6hcXN2IyE0xnrlRSNrWALFuLyFgDf+yoG1PemMjFoUF7LDFccj2aYZviIpGTqI3QabMjnUEIP2G42I43oi3RlTIoqP0BSmHA1Dhz48OFvlxpzDCo4gN56gPkwoHDLfYEX4AHh4bm9FmixSs6iLrwex8B30WIxstrdYxB8TailmINlB4UmsMj8Ax9NqRU1BbLuOczlCiKJTfqlbUQdi7tra3eBsvoaYlieO9TGG6LuwBJse6u5+jLgdkXpcyMSBpbDwE7kG1O2yGYcUNH1My7Mtx8/SjmT7Fw5b/I4EY8PhXLwA/mPyrtgfEUAaVndUZrsNpIW8SPM/O9JIBzv4U8ZrC57q4hW92PpTTOaWFXURKPD334Du5muxhh4+VLXo7+lDbOiOGCVM4WMDgB+PxroDwHwofjXVqhm8YpfAZrm9HeiBpFABoUZoloCxObhSIpacbGkRXbgdRPM4vyOo2tXZm8KSoU3FPuZLJJCnXd4oddSdFS04j1ZC30ih1/67qSoUtOIashXr6JpuOx3pOhRpxDVkSWaZqsrhgpACqvEchTP6QKRoUacQWWSFTOO6guItypKhRpxHrSO+uIYMtwRUrD0lcCxUE+G3yqHoUPHFmbk27ZOx9KLcVPxFKHpYPuN8RVeru1LRh6GTp6UqfsN8RTPEZ8WB0ra/jeow0VGjD0AquI+9uedAYjwpKhT04miyzSqxUYij6/bhSNCjTiPWn7FPpHhR/SPCkqFGnENafsV67wofSPCkqFGnEevMU6+ibFAcjXFAilpRDXn7HSoxGy7XiBIZLDrt0ub2HA37iDe3Cu3jsASy7hjYOpI0y9WR5/a/1bmmRQX4D9Xo9NVpRXwHUZPYtiF24jmNjf3Ta+3I8vDekBQ5GgKuKrZGOaTlT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80" name="AutoShape 8" descr="data:image/jpg;base64,/9j/4AAQSkZJRgABAQAAAQABAAD/2wCEAAkGBhQSERUUExQWFRUVGBUVFRcYGBcYFxUdFRUVFRgXFhgYHSYeGBkjGRUUHy8gJCcpLCwsFx4xNTAqNSYrLCkBCQoKDgwOGg8PGikkHCQqKSwsLCwsKSwsKSkpKSkpKSksKSksLCksKSksLCkpLCwpLCwsLCwsLCwsLCksLCwsLP/AABEIAMoA+gMBIgACEQEDEQH/xAAcAAAABwEBAAAAAAAAAAAAAAAAAQMEBQYHAgj/xABNEAACAQIEAgcEBwQFCgUFAAABAgMAEQQFEiExQQYTIlFhcYEHMpGhFCNCUrHR8DOCksEVJGKisjRDU3Jzg5PC4fElo7PDxBZEY3SE/8QAGQEAAwEBAQAAAAAAAAAAAAAAAAECAwQF/8QAKxEAAgIBAgYCAQQDAQAAAAAAAAECEQMTIQQSFDEyUUFhIpGh0fAzcYFS/9oADAMBAAIRAxEAPwDKEUngaMo1dYccaVrnnkadHbiwRlG2ICM91Dq27qcUdTqv0a9LH2NurbuodW1OKO9Gq/QdLH2NdB7qPqj3U4oGjVfofSR9jfqj3UOqPdTtYSRe4I8/DauxgzwUhudwTb52pa7ROhi+ZDHqj3UOqPdT8YJ+75j86lst6F4vEbwxdZsSQrDs2Nu1qIG/IXNLqGw0MP8A6K11RodUals9yGfCSCOdDG5AYC4Nwb7grseB+FMQKrWka9JjpNMb9Ue6h1RpyKBpa8h9JD7EFQjgbepo9Ld5+LfnSvx/XpR/H9eQparK6TGI6W7z8T+dEVb7x+J/OltQHd+t+6nxyGewJglsQCCEaxB3BFgeVGq/oT4XGu9/qRelvvH4n865a4+0fial8Xk00VushkUsNQuOXpex8DY1EyIQeBprM36GuFxPe/3OdZ7z8aGs95+NWyH2V5i0YcQe9uAWUNbxU0jiPZrmCmxwzHa+zIeH7258KeqxdPg9/uVgk99GEPfXRhN7W34W5ixtuOVLYXLpZAxRGYKAWKi4UE2BJ4CjVZfR4u7sR6lqAhNOtNrg8RxHMeY5VzbwqNaRPSY37G/UGh1BpxQo15D6LH9jYxGj6lqVc713qHf866cb5lZwZ8axypWI4bnSpNJYfgaVv6elYZPJnTg/xoAagDR2otO//aszZMM8aFFyo70igU9yTHCHERyNGrqjAlXAYEd9jtccRccqY707ynL2xE8cKaQ8rBFLe6C2w1cdvSgmb/FlvzToxPisQ86KAspMifVyDskAjdIyp4ne9c4boLiL7NBtxvIUP99RWw5BhzFh8MhtdYYka3C6RhSRsNrg1Nhjq47VjyX3PHow4dBMQzCwj5XtNFvfuuwq79CMrbCNZ/ec7DUrGylVt2CRv1pP7q1e3UE7gHzFQ+dxKkkbhVAVZGNgATZojxG9OOPl3CkU32v9HGxYw0kS2dWaM67ICri43bjZlGwue1WeSeznGgi0avfmrrYeZax9QCKuWb+1JpYpWREQxNov7wJfUqE9oc0N/CkYumblWYKrMfd1alMYaMWGlba+0W534i+wqnI6IcRKC5UVCb2d45RfqQR3q6t+FN//AKLxY1aoXW33ldQfI2t8SKuuH6STbiNV+yVXc73CGLUDupdkCnexfj2bGwwdIZDa1iRIFWwA1Agtp7VyC3VqAe7Fx91CdlrjJ+kZkfZ/ixxUD0mPHxWMj502foXOCLmIX3s0oQjluJAO48L8K1iXPJ7MutReURh9KhdRYQ2cAHUOv6h7/wCjxPet6WxHSLEKJmAP1SmRkI7SWT6Sit3K0aTwH+1GpHGmPrJ/RVeiHs/RQjzjDy7vcBusubAKuoOEsAdWwvtV3XDLpC6QAoFtNxsBt7xuBYeVR0mZzjq0RwDiDOIJdKKJSUjxOGLgCxJUSQt8drinOFzWWTEuoFureItGVBKx4qFNDDa4MU1weWk3pOKl3Oac3N2xXEYEBfujnva3ieyPL1pq+QpsTvw5KfxcCuIelDjCrimUFNMTuwVbq0c6Q4mI999WtfXuFO3xsgeKJyhaTWEbSoWZoXEi2O9hNBJa44Mu3jGlAm6HOEy0oNnlXjyPLmdJIqNzHIZMTojabWjuheNpGDlFcFtIO4tpJBHdSn0+RVmvIwMWnr9NldI9LnrFAF11Qus3PtxOvOkc/wAweIDEWV58NomNrgSJIjwyaWH2W6ppB4Ad1TpxW4EjmPs6whw3VpHp6pnlAuzan+1rubvdbgaibXFI9Fc8w3UErh/o5DLGwK7udC2ZiFXWQN27rEm1WbCZnGIRKzqFcKwYkKCCinbv+JqBz+RJMGhXT1kn0aIG4LjrZ4QV1DhcDf8A1fCt57bplOUn3ZO47KIZYyJokdbhiGF9xvc+teWma5JAsCSQByBJIrdvaH06fB9aqqGv1UagmwXrY5mZ9huRpSw8awZBYeg4+FOTTR6PBKVNvsHQtRiiFZHoCcgrQMN0KytkVmzUAlQSNNrEi5FjuPI1QJeVFavQweJ4/GeZzh+dKkfj/wBaSw440ra3KsZ+TNMXggHY0PxotVHf9fnWZtYV/P4V0a5N7gAXJIAFzvfytU/Nl0TIvVRE6kVxIsjsAdxIpDAAlXDi3gO+lJ0rIlnjF0yBqf8AZ+L5ng+B+uX5BjUbmuUyYeTQ4vfeNhfRIp3DKTytby51ZvZ9k8i4mDFoDMsUnbjiV3kUFGW+4C/aH2qLQ55I8r/0bbhU+rj8h6b7fI1KEb+VYN0m6cY+KRY+skwzoul4QFGm1urcMQS2qMi+57SHgLVFwe0nMVYN9LkNuTBCvqCu9TVHl2ej5OVQXSs9nfh1U3zMQ/nS/RfPhjcJFOBYuO0t76XU6XX0YH5Uz6XTW/4TfOWEcap9hkguR4fqwTBESEF7xpyW/dWGySiM+6Pq+ttvyTHiE35n6tio3+yDyrfca2mBz3Rt8kNeecda0t+BXFW8f69CfwNOSRLJeQ2jlVRb6rMUFhvfCTCSE35FUY2t4VMY3MSExjLtY5RiEtpuNXUhjcDidKcNuyOFQs4s8g3/AG2dJt/+tG38q4xkpGHxJ4H6FljeZVobWHwrNCJ3pTiCsWbqCbDF4WwBtpuq3024e4B6CpLNMTbE5wbnbBwrx74rf85+JqtZ/imYZpcC7vgWPLc8vialM7dtWcki31WCDeB+rBH402wDbdMiiBO7dZzFryxEAeQuPSpHKZ//ABbNZuUUMo/hCAf+maZYfDl8fk0dxdMNC5sbjsh3O/fZKQy3EaoM8n27epB+/JLb5MKS/v6DG+Gl09Hnvf6zFKPO2gn/AAMfOpXOYDqySE8QsRP8UH8lPwqHzlbZLgo72Ms00nzkAv8AxrVozWLVn2Cjv+yhU/wrMf5VK/gCIzvGkzZ3Jf3YUh/iZY7fI/E1z0gn0YfEr9zD5ZAo7rxzO1/3Xb41HY7Ea8Jmclx9fjI4x+68kn4EU/6ZuOpxgG+rGRQ/8DCINvW9J9mFk2mQTYiNMKsvVrFh8ISbH3tEmpRYjnpJPdamK9DZMPmOEaWRGDyrpC6tX1cbyXJI4fVirr0cLGfFk8A8SL5LCt/mTUhJKNchPBerUbXsTc8PN1pxxRaUvkoyH2vYoNfYXOKdQedocMg39ZD8qzMVdPaQWDQaiCZPpGJ52tNIqrcHhZUt6VS71XdHs8KqxoO1EaAFC1I6TiUcP1yrfYfZJlwUAxOxAALdY3aIG59awOTiK9XAV2YpcsTyOL8zybh+dKE0lDzpSon5MvD4IMUdqLT60X4VBsh1gk3ZvuoxG9rFrRg+he/pWtex7Kklw88ci3CyK6+AkSxHxjBrK8sS5O/ALfy1C5HlW2eyqVAsovuQhPoXFZc1yp9jzZ+TGvT3oMJOr6sWVARa1+NrHzB/nVZ9nOGxC4jE4LrDGQvWns6u0rRoDxUlSjA8e6tezTPoYVu7juAv3/8Aas8yjpPC+du6ABZMOqFgN7oqkjntsB+6O6ltF1ZD+yh9OMmxP0iSRw7/AFSSM+kBF0w3KgqzAqAnG+5PjUV0hywYfEPEOACOt+OmSNJFB8QHt6VoPSL2kyxuXiEDhCIl1qrW1daGJCT6v82OKC1yCF2BzbN81bEStK3vOxc+BbcgXJOkHYC+wAFW1sJmuewnHE4fExHgkiOvlKlj84yfWrF0ykszA8Oo248fpEQ/KqV7BHPXYsbfs4D66pBWg57hFklIc2BiVRb7xnXR8wPhTfYZKdIJdOFnPdFKfhG1efcXJ2Zdt9OMFv8A+nDNtfhc6hW29KM3j6mSORlXUrqbOuvtKR7vG+/C1YdnEVjKurXZZ2BBJvrfDMNuRsxB8QaG1dCZPYokYiUAW/rOcc+/BLcbUhij/U8STb/IMrtzJ7ce/fyo5pT10hN79fmptzBOCUb/AJ0m5vhphxvhsnQcdtTBvwvSESGeqt8yFjY4rAxWvbYargHv7FL9IrBM4kH2sRhsOv7jK58/cHwpHGvqnxAA/aZvAg8eq624+JHxrjNGMkc1txiM2ZRw3EYZf+cfCpAsGVYQJnMKDhhcCoYna1o/e8/rR86ruW9jI8S5/wA9iYVHedIRz5/aqyLirY7OZ7W6nDiMHY7mNQPnHVezZeryLAx85ZpZPOwkAv47pQ/5Af5hhw5yTDHe8cbMOI+tdCfkjVN4aUHPcZNxXDwMfIrFEu39/wCJpGLDKc8wsI4YXDohHcyRSMP8a1F5djLxZ1ihtrvEp/2sjgfIp8aS/v8AxDYyyzB68HgIzxxOOZj4hAsRJ+LfxU8zYdbFhwP/ALnM8S/jbruqH923wpbK4wJcnQ7COCbEkf62uUE+qDem2WxlmyZLbnrsSe+7u0oProqfgDT+jZ1CdrAap2O3A2SMX+VQOcYycYubRIUhjVZHssbdoAFRY9om0ZNhyq0ZUNEXbIBLOT6sbW7xa29Zl0uzBEnlLlgJLgdmxCsb3BPIi4BHjVZfxgkMpfT3Eid4pQ6sqoYFsNJOh5HLBV20AOov3+e1Vp/mzC0QF9kYkdxaeXa3eFEd6YU0qR7fD/40C9CiJoUHRZxJXrKMCw8hXkyXh6Gtow3t1wwRQ0E2oKNVtBF7b2N9xeu3ErieRxnmYrDzpS9Jw86U01lPyZeLwQKMCiowtQbIlMkzFYhMCN2hkA9VNhx27Wk3Hdz5S2TdJHiikKt7zxLtz7MzH04VUmazA7WIKm97WYEX232uT6VqnswbBYWGVcbJhTK0upQ7RvZAihSp3HauTseBHConBVZ5s1Umiu4/PmeAl3UNfsoSdZO/2QOwN+LEXvtek8jyWaTGzRwkSNArlnDWBAYKSp6xARv97lzqJ6U5muIxuIlWwjeRtGkbBF7CkAd4UH1p10TzWWHrYcOqGbFoIY5DKqBAdV1FzYM3IMQbgeFKONIUotK2R2PxjFNJJvrBIJa4AjGnZmNh2jbl+FML13iZQWIEax6TbSLmxCqrXJJvupPcNTW40neqkjM1/wBgkG2MktxMMY9BI5/xL8RV8zbDlpbKt7CM8+Un5kflUb7J8ibDZdHq2eYtOw7ustoB8erVPjU8XtipL32iU2AJNtXIDcnblQyzGvavlLQYtW160mDOqXuUKntC1h2SWJHm3dVTnidFk1CxKOLbdm0kd79+4A27/OvRGGjLoZXHbIdWXSoJCllsTyvb0rEOmrIJpAqGLsEvHq1WZ3wzMARsRcXv3+lTSuyWKyz2mk4H67Ne8e9hFBPpajXMAYtJGzf0StxY7Rhr+th86YZi/wBdIe+XMj4/sgu/yoRp2BzuctHkWSVvjtTEWXLmD4qIHcNnM7b7X0KhB9L1zlkXWplo4mbH4qQjyZN/Qc6jcrx2maB+P9cxsnwWCx/GnnRLF2lycbCxxLHh9qRlPDv0WoYEh9MH0HO5uIlxHVqf94bDy0uKX6R4Ql8lwnD6uIkDvdoQf8LfGoBMVfJliXdsRj9/RFIHj9jyvV4xcBbpFhxbsQQgD92KVvxdfhUsBLo8+rOcxnPCFJB4baEHyib41WMOxj6PysRYz4pAPEIqtt37o1SGQY/+p5xiQLdZ2Ae8yNIP/cWmePB/ozKcPzmmeS3nLoX0tLR8f35GSuYHq8bNy+i5UVF+R6pQPm9Fl/8Al+AQf5jAIduN2icX/wDMFMekeJ1SZ5JfgIMOvhrkRLeX1Rqc6KwB88xNjqEOHSMd2ywKB8vxoa3ES3S/ODBhVBl0S7ydrmqAroAFiSXdBYefBayzP+kRxbhWVCWaNQ+k6wNVgASeHa51rvSzIVzKMooBMTMoJYAK2mx7XVsea7Dj6VkOOyIYPMUh6xJdDRuxXlp7bKw5MNB27iOdTJNytlFdzObXPK3HVJIf75t8rU0Boavn/OgKs96PZI6vRA0KFIs4k5VxeupK5ruweJ5fFbzBBwNKAVxAONdmsZ+TKxeCDB8/130KI8qOoNQHxF/15Uo0xPIDyAH4Ulej/X68KQuVN20ERUr0byhcROEe+hVaR7AkhUtqIAO5AJb0NRYJqz+zt7Yt7gkfRsVcDcn6ltgO/l60+xOXwZD9KcgkweKeGW5IJZG49YjE6XB5359xvXfRDK1xONhif3Ga7DvCi5Hrwq2e0qMT4DK8Wm+qNoSedlAZAfEaZPjTLoT0clRxiLW0EMux/XPlUzfKjzKPQKEBRvytUahC4mUsdhFGb93af8qc4PFK6q1rAgH41EYrEn6RLptZvo0ZBHAN1lyPHmB4VBYnH0njhSWFixmh1vII1ZlXUWkXU9tIGkgcdqyHpsS08kjBQZoIZSEbWo6ySBSFJAPFTt33rRs+zpcvuGyzs7apYxCsLg9+oFgO2eI4njWb9K8/hxkkbxx9RpAiMY0WsJ42VuwFBuHfa32L1ol7JZHYr3pD3nMG9Oyn8qc4BdTxqTb67LVHdcQPb8aYTts+97R4sn1xFr7d9x8aeQy6Zk/szRNccD1OFVgLfrjVUI5wOIsuGbu+nSHwvHsdvFGp3lYKvgz/AKPC4qf+E41x81FRmHHYjtYFcHIx/wB5JMu3jaVR5VJRLbrCf83loVf9aZI1/wDlPUMBfKZB1WWR2P8AlMztw30yYdbjwsGG/wB01cMuzdmzjMJuIgimtxsNCxrbw9xqqvRqBpMXl0aC+iJpNwDbrJ52JO/AApb0pfJ8T/Vc3xRsWkZolv8A/nke5A/3g3qWkxpnOExHVdHpTcXnxUa+NkVHN/SNvhU1jMNfHZJh+HVwYd2HcQTIQf8Ag/OoLPYdOV5bAvGdpJTz3ksoPiQJ7elTOaTXz9rHbCwsFP8AscIWPgO1IaYiK68y4TGPx+k5lAhtz7TyW/vL8at/s4QS5lmsg27ehf8Aiy/yRapOTLbBZcOb42aU+PURR7+lqs/skxjLBiJApZp8UkQ3GxKF7m/EDXT+QResPjIkDq7Rws0jP1cjhCEFkDBQRYEJf186yfp86Nmcki9YunDvIyuNNrQuiFRx0tqB33uTWmZxn2BwLgz6opHuNZSYlwu9hIgN7X232vWd+0ibByIZ8NraSSONWdjKRokZXSwk3Nwp8ALd9D+zWCuSX2Zui7D0ozQIormpaPdDojQFHSGcScqStSsnKuK7sHieTxj/ADDw/OlKSg4H8r0tessi/Jl4X+CBRUKA9azNQiaAo9XdRUAA1cfZMgOZJe1url2PA9m1j8TVOq4eygn+kUI3tHITbuC/9qmXYjJ4sns1gAyCNeWGx0sS35KJpkA+DAVEZN03mwy6Dolj+6dmAv8AZde7uINTGdC+R4of6PMXP8UoNj6yVmivt4GlJc25yQxOUbRuvRT2i4SWMRFupe+yyWUG/JWF1PqRfuqTxMw+lGwuDLgrEeIlN68/4eYFrNsDsb/q1W7ohnDpjMHAjdmXERs3Oyx6gq+F2Zz+6O+pjHchxlHuaJ7X304JyOJsDueTKbm3lWIw4hWHa7NidwCwFyN2BuSADw/sjjWx+2PUMK/cdI/vLesPNNbtnRhxRnF2OzMlyBzuCeBIvq4Dmx/lttRSS9vZx7wNwb+8oBI5207CmlqDCqNOlh7ZI4RHkuqc4mS1wLJHaQ3LWHBLi1zTnBCeUlEXWcSFhFr3tCYiTYC4ACLe9hbyqFA/OlsNCWJIBsvaYg+6Bz9L3oJlwqSbssOUZoY5VxRikCRRpEmk9nVFEB22IsR2bleF7juITXHhMuOE0yiaSZJdOkBSoHZA+0SdKH0BvUXmuJ1SyshIieSTRa4XTrcqNPADTpsLd1I4fM5UOpJGVrEXB7ViApGo7+6AOPAUjLHw7nHmsuOPzGJ8ZgUEn1OCRVlk6twqmOQs7abE2JSNbnibUhDnUZmzTEtKoM0c8MAa+qRpmsNIttaNd72tqXvquR57OGlbrWBmXTNwtILWs62sfOuxnzFIo3VHSH9mpUqBe5NwjC9zYknckDfbcKfCTJTD5oiQ4QakJiix0jANfecmNEIG+six08bb1e/ZPdYMKlv2uIxE7E8xHE0SkfvRisoxGIjkdmsY9bliF30g76Uvxtva53uL7CtC9jWIebMHJuscOHZYo9V1jDPGqgC/Gwa7cSSx51a3MJYpx7ol/b9IogwtxuZm352CEsP8NZXjM965NGgKoMYUXvtFEkYHDwv61oPtuzQrioFWwMaMwuAbF9r2ItfYfGs2xGOeS+prgkk9lR67C9TdnVgwztT+BvaiowT+hRE0j0wwaOuf0TbjQFJoDl650109HXZh8djyeM8xOE7He1KE0lAONK71E/Jl4vBADUAaFHUUahUKFClRSYZHpVv9m4PXk3ce6pKEBgHR72JHO3pVRw6AuoLaQzKGbjpBIBNudhvxrX8g6KRw4N3hlu8lmLHTcW5EAm3cfWssj2owzSSjRx0owyrlOPVVKgTYaUAm5Op4luTzvasjtW34JxNhMUJlVhrwiODwYdaOPD7wqoZ17M9V2wjANx6h/HlHKfeN72DfGlCarcnDkUVTKAV276nugA/8Twf+2T8GNQuLwrxOySIyOCbow0kW8Dx9KnPZ4l80wf8AtgfgkhrVdzpm1yM0j2xyFsO45DR8S6f9axUmt29r+Fvg5n7hH5ftY/yrCT+tr/PlWcV3MeG2iwxQtRUL1dHWHUjls1o5VAu8umGNb7sWuCd+FroPNhUaxrrBYMySrGDYyMEU721MbLfuF+fLjyoow4iT5KSJbGdEsXC2maIoPvkqYx4NKpKrvtdiB400xuUyw2MsbIp91yPq28VkF0b0Y1emy/EYWGzSlwosHDMVPd2xwHIatPlVe/pt4mIVihPHSQFa/wB5baH9Qb1nz/RyYuIeNV8Fboj8KnGeKVu1Em/Hqh1LDyA1Rf3FHlXUvRpS1oZ01HhHPaCTu7LG8L92zi9Ummd0eJhLvsQA9K1v2C4b/LJPCGMf+ax/Fay/MMplgYLLE8ZPu6lI1eKngwP9m9bh7HsmfDYJjMuh55NaqdnKhFA1KdwdmNu6qQuImtOjN/a1OWzBtXJF+dgPwNU0mrv7YsE6ZkWYWWSNerPI6dmv3EMfmKo+qklRrgdY0gBfCjtQo6Dazm3hRG1d0RFJsZw1C9EaLVXbgX4nkca6mcw8DSlq4g50owrKfkzTF4IF6KjvRXqDUM0L2o7UG40mARqZ6L52cPKxvZXFjfgP+9Q3DwqRyDKfpElj7qgF/U7L62+VEltuROq3NeyiQTYbE6bDVJhP8an8qXjZltqFx8eVR2Vvowc1hpH0jDKOA2Xqzt4cqeQZkAAZQbEXDWI1DwPBh5VxtUcNBZjh4MUoimQS/dv2XTfiknEf9KR6IezqHCZh1vW9d1akxptqiawBMpU2vobs8L3PhS+FhMknWR9oW4CwIubbhiLDxqF6e4Z8uaPGwHTNPLpcqdSG0TbMp94sd9rAaefGqhJ3sUpuKo0npflaYrBTxObB423AJKlRrUgDc2Kg2515pxuXPFI0b2LKQp0kEE/2eZ4ja161PAe1LELhRLKsSB9Qg95ml09ksEFtMYI3cm21gDeqHjHZoDPAyXDf1gb9fCXJGpT7oiJNg8YW1wDat1dl48rjsiAZN+HDb9CubUdj+jb8KF6o9FMF/wBb0auRYgkEb3G1vGubUYoGTOXZ9iNQUSE3vvz2B4kfrvp9PhI5LdbHpYn9pHZPUrbS3wue+oLK2+vjsbXYX9fxq3Ph3UXJ1L3r+XlWMtnscPERSlsMMNkTIbxkSi+1hv8AvIb39CamsrgV7hrNbYju8weFVnOM+bDyx9QUJsXfYMCWYqoNuFljvxBu1SuX9Nop2TroyshHvR2djsdlBKktw7JJvfa9GnJqzmNK6OZWIY2cLI+2pItQ0CxPugnSJD391txeoD2wZ2I4cJpur63cA2BUCMXGxNiGK8z50h0a9o0f0Y9a3V9UWV9Xv+92TYcSb2sL7gis56WdJTj8UZW7MS2SNSe0Bcn+IkknuFu4XrHjd7gDFZvPjSgYF+rDWbhs5BI8dxy8e6ouSTS2lgbjY8bj0IrvO8UrzEqNKLZIRYrZE923nu1+9jSUK33Nz4m99vE91bNJI6cM8jahFi4oXoHeirM9QMUKK1HepY0Eq3IpEDxNLoe0KbB67MXY8rjPJHcA40pakoOdKg1E/Jl4/FAvQHyoUBUF2Gaf5Tgo3Y9ZrVOGtd1QjgZOJUE/a4VHl6e5PmzQSqwbs3Gtb9lxvswHEbmk+wpt1sXLLug0AKks7W0su66Tax3su61ZcHkoHvaUUXNybCw7zw4Vn+KzWBRftAP2tIdrWOw06T2bGo7+lMMzH6oWNra2b1ub78ax5Wzjcm+5pD9KIYsL9JEfWQjFL2Nrv1cWjUNXLXY1DdLPaxBisK8SRTRuR2Gbq7KRaxuHuCO8UzmwJnyuGOEITJip2QaiAQFbYE8+z+NUrEZbNBIUYBGABsSq8e4sd7G49DWkYL5JLDlHSeWOZ+rU4lAjiV1GhpEJXtgWuum47O4uL1P+0npVDiMuwqQvrLS9Z3MgiRlNx9k6nt5g91UXI80bDzdYCpIPMgg73sfA2qVznEx47ELI3VwFlj63tNeRtXb6lQpCG1zvYXO+5NVyrmugG9utiWVXaQRxok6MxMkHV9kPGARqjPEcdJZtjxrvMEjiw+uWTViJFCRxBrsikgs89jdewNKxHgbE73q/5bBkmHkSRIXZo91aRiwv98q76dXja3hVd9ovTaSZtMJhXDW0qgWJpDzZn1KdO/DSeA76SmpSpAkUw78BQO3H51IZXg0YKSBptbwq55VlENh9Wh/dB/lUSmkzs6hejOtYPMUdbLHl8Q4LEPEog/lVc6T9Co9ayxAWkJ1qrIiqTezXfYKdgbW3IqVkTY1xEb3RScqlKzxMOIkTf94VoAjTdVUq5OpbXKleBAN9iOzsbbVHYb2ay6tQXbioM0e1tx7gN6m8vyOeOQdcY0iNlUA37ZKhRwFg2/gSfGlJ2Y58im1ymXvh3leOBlRGRnBICBjqcE67buwN7etPsZ0QKyzJEeuWJ9GoMFBBXVcnSQDxFr3FqGC6IYyeTWUaMSM7Mx2K6iWuVuDxJFOX9nc4HaZQBcgcvOwNdLkl8mAtnLyPDGsyRKQwUTFtT6Be0YIW25vuTvUDiuo0aQQGBvqUMSbCwUhntbnsBSmAM0IlTqg0ZKiQMpta5Fh8SbgbUlLlSqCS+3IVK2AayYs6AgZmUcNXLy7h4UcMygbnem7ixrgiqqzXHkeN2h79LXxrj6WPH5Vz9F2vflekKSSNOpmODjO4fOiGKJPIfGkKK1VyoXUZPZIg9oeHrTYJRYU2v+uRpRWFq1xrYjiJudMe5Pl5lDWUGxHF9Nr8rVJr0fk+5F/G352pboVptLqtxX8Gq0B4xzFcuWTUmRbSpMrMXRg8SYt+R1kDysKWTooTxaL+Fj+NWZcREOYpVcfCOYrLmC37ISDont+0T0iB/E0J+hbOf25t3LFGtWAZ1EPtD5UR6UQD7X4UlJoTb9lbPswDC4mctyBVbfKnS+zkTuXuVVtBWxu1hGgIYcL3B3AHOrDhulMLcGHypE9NMPDcMwHFh43JJAt43+NPnk+wEXnmRPHh8PFATqgmkkG9r6Wc8u8kUOlGRfTIg5kUTwlllU6QS2zdWrEgKSOF7g8ONFm/TVI1w8uklZRK4HgzCw87W+NVTpD0p6yZpIWIVwLo0aERsu2pdQO5JJvtbV5VcVJsRcujfs7wEiqWaR3sCUZtLL5qvL176scvQfBgIwjXXGLIzb3sNW68G7ztWMYTOcWjrIkst1JYEvrXfjsxI38q4zDpBiZpUkmmZnQhk7QtGQbiyr2R8N+dW8cn8gbtH0atwMa+UMQ/5aa550K+kwNE0rC9iuyhQRuLgAbXtVWi9r6WF1Yna5sBc2FyBy3vtTfHe1dmBESMCQbVzqEkxlJw8Qw80kc5YhC8ZEZ+2hABUna2x+NOT0hhVgUhdhYgiSQ/2dJGngRZvO9L5bFG8KvIAWaSZrnfmLnfxNRWcYVEddPBgT4DhXQ6b3QiSPTTe4wsH72pj8SaVi9oM4GlUiAJNhY2Go8BvsB+dVc0CPGq5I+gPQ2W4lYYI0leMSBRrIYW1blgu/ugkgeAFN8xzeF42UyJa17hhdSNwfRgD6VgzyM3Fr+ZvXBBHPj86y0vsZtmJ6TQf6aP+JfzqAzbpXBpI6xWuCLKb3uOG1Zn9De19JtSZBqliQEs+ci5sWAJNr71HTYosdzekbUV615UAdC1C9dwRaja9MaTk6QQlI51zTsYQfo139GUcvx/nUcyOhcNMYXrpVubDenyoOQHy/V6O29HOXHhX8sbJEQDehalZuFJA104t0Y5koPliHHimS+k2vxoNj3P2jRwoDe/pXfUjuHzrGfkRGDkrETjH5sfjXIxbfePxpyIh3fKjCju+VTRWkM2nb7x+JogT+r0+t+rUfnRY1iGFz4j40byE7newNvmaeE0hLhxa422NNMUsdbotOd4HXDhdR0xQYWN3IsDd1XSq34sxHkN6hcXN2IyE0xnrlRSNrWALFuLyFgDf+yoG1PemMjFoUF7LDFccj2aYZviIpGTqI3QabMjnUEIP2G42I43oi3RlTIoqP0BSmHA1Dhz48OFvlxpzDCo4gN56gPkwoHDLfYEX4AHh4bm9FmixSs6iLrwex8B30WIxstrdYxB8TailmINlB4UmsMj8Ax9NqRU1BbLuOczlCiKJTfqlbUQdi7tra3eBsvoaYlieO9TGG6LuwBJse6u5+jLgdkXpcyMSBpbDwE7kG1O2yGYcUNH1My7Mtx8/SjmT7Fw5b/I4EY8PhXLwA/mPyrtgfEUAaVndUZrsNpIW8SPM/O9JIBzv4U8ZrC57q4hW92PpTTOaWFXURKPD334Du5muxhh4+VLXo7+lDbOiOGCVM4WMDgB+PxroDwHwofjXVqhm8YpfAZrm9HeiBpFABoUZoloCxObhSIpacbGkRXbgdRPM4vyOo2tXZm8KSoU3FPuZLJJCnXd4oddSdFS04j1ZC30ih1/67qSoUtOIashXr6JpuOx3pOhRpxDVkSWaZqsrhgpACqvEchTP6QKRoUacQWWSFTOO6guItypKhRpxHrSO+uIYMtwRUrD0lcCxUE+G3yqHoUPHFmbk27ZOx9KLcVPxFKHpYPuN8RVeru1LRh6GTp6UqfsN8RTPEZ8WB0ra/jeow0VGjD0AquI+9uedAYjwpKhT04miyzSqxUYij6/bhSNCjTiPWn7FPpHhR/SPCkqFGnENafsV67wofSPCkqFGnEevMU6+ibFAcjXFAilpRDXn7HSoxGy7XiBIZLDrt0ub2HA37iDe3Cu3jsASy7hjYOpI0y9WR5/a/1bmmRQX4D9Xo9NVpRXwHUZPYtiF24jmNjf3Ta+3I8vDekBQ5GgKuKrZGOaTlT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082" name="Picture 10" descr="http://pebblesfromparadise.com/wp-images/blogimages/Large-Format.jpg"/>
          <p:cNvPicPr>
            <a:picLocks noChangeAspect="1" noChangeArrowheads="1"/>
          </p:cNvPicPr>
          <p:nvPr/>
        </p:nvPicPr>
        <p:blipFill>
          <a:blip r:embed="rId2"/>
          <a:srcRect/>
          <a:stretch>
            <a:fillRect/>
          </a:stretch>
        </p:blipFill>
        <p:spPr bwMode="auto">
          <a:xfrm>
            <a:off x="571472" y="785794"/>
            <a:ext cx="2028486" cy="1643074"/>
          </a:xfrm>
          <a:prstGeom prst="rect">
            <a:avLst/>
          </a:prstGeom>
          <a:noFill/>
        </p:spPr>
      </p:pic>
      <p:pic>
        <p:nvPicPr>
          <p:cNvPr id="3084" name="Picture 12" descr="http://hankinslawrenceimages.files.wordpress.com/2008/02/hliw_canham210.jpg"/>
          <p:cNvPicPr>
            <a:picLocks noChangeAspect="1" noChangeArrowheads="1"/>
          </p:cNvPicPr>
          <p:nvPr/>
        </p:nvPicPr>
        <p:blipFill>
          <a:blip r:embed="rId3" cstate="print"/>
          <a:srcRect/>
          <a:stretch>
            <a:fillRect/>
          </a:stretch>
        </p:blipFill>
        <p:spPr bwMode="auto">
          <a:xfrm>
            <a:off x="3143240" y="785794"/>
            <a:ext cx="2053843" cy="1643074"/>
          </a:xfrm>
          <a:prstGeom prst="rect">
            <a:avLst/>
          </a:prstGeom>
          <a:noFill/>
        </p:spPr>
      </p:pic>
      <p:sp>
        <p:nvSpPr>
          <p:cNvPr id="11" name="TextBox 10"/>
          <p:cNvSpPr txBox="1"/>
          <p:nvPr/>
        </p:nvSpPr>
        <p:spPr>
          <a:xfrm>
            <a:off x="642910" y="357166"/>
            <a:ext cx="3643338" cy="369332"/>
          </a:xfrm>
          <a:prstGeom prst="rect">
            <a:avLst/>
          </a:prstGeom>
          <a:noFill/>
        </p:spPr>
        <p:txBody>
          <a:bodyPr wrap="square" rtlCol="0">
            <a:spAutoFit/>
          </a:bodyPr>
          <a:lstStyle/>
          <a:p>
            <a:r>
              <a:rPr lang="id-ID" dirty="0" smtClean="0"/>
              <a:t>Kamera large format</a:t>
            </a:r>
            <a:endParaRPr lang="id-ID" dirty="0"/>
          </a:p>
        </p:txBody>
      </p:sp>
      <p:pic>
        <p:nvPicPr>
          <p:cNvPr id="12" name="Picture 2" descr="http://3.bp.blogspot.com/_ZtOFrv5a11A/S8X91yjsp4I/AAAAAAAAAM4/pWWplHfx-Go/s1600/2.JPG"/>
          <p:cNvPicPr>
            <a:picLocks noChangeAspect="1" noChangeArrowheads="1"/>
          </p:cNvPicPr>
          <p:nvPr/>
        </p:nvPicPr>
        <p:blipFill>
          <a:blip r:embed="rId4"/>
          <a:srcRect/>
          <a:stretch>
            <a:fillRect/>
          </a:stretch>
        </p:blipFill>
        <p:spPr bwMode="auto">
          <a:xfrm>
            <a:off x="571472" y="2500306"/>
            <a:ext cx="3429024" cy="1346896"/>
          </a:xfrm>
          <a:prstGeom prst="rect">
            <a:avLst/>
          </a:prstGeom>
          <a:noFill/>
        </p:spPr>
      </p:pic>
      <p:pic>
        <p:nvPicPr>
          <p:cNvPr id="3088" name="Picture 16" descr="side view"/>
          <p:cNvPicPr>
            <a:picLocks noChangeAspect="1" noChangeArrowheads="1"/>
          </p:cNvPicPr>
          <p:nvPr/>
        </p:nvPicPr>
        <p:blipFill>
          <a:blip r:embed="rId5" cstate="print"/>
          <a:srcRect/>
          <a:stretch>
            <a:fillRect/>
          </a:stretch>
        </p:blipFill>
        <p:spPr bwMode="auto">
          <a:xfrm>
            <a:off x="5214942" y="2887168"/>
            <a:ext cx="3571900" cy="3721065"/>
          </a:xfrm>
          <a:prstGeom prst="rect">
            <a:avLst/>
          </a:prstGeom>
          <a:noFill/>
        </p:spPr>
      </p:pic>
      <p:pic>
        <p:nvPicPr>
          <p:cNvPr id="3090" name="Picture 18" descr="artec front view"/>
          <p:cNvPicPr>
            <a:picLocks noChangeAspect="1" noChangeArrowheads="1"/>
          </p:cNvPicPr>
          <p:nvPr/>
        </p:nvPicPr>
        <p:blipFill>
          <a:blip r:embed="rId6" cstate="print"/>
          <a:srcRect/>
          <a:stretch>
            <a:fillRect/>
          </a:stretch>
        </p:blipFill>
        <p:spPr bwMode="auto">
          <a:xfrm>
            <a:off x="5857884" y="642918"/>
            <a:ext cx="2903510" cy="2178247"/>
          </a:xfrm>
          <a:prstGeom prst="rect">
            <a:avLst/>
          </a:prstGeom>
          <a:noFill/>
        </p:spPr>
      </p:pic>
      <p:pic>
        <p:nvPicPr>
          <p:cNvPr id="3092" name="Picture 20" descr="http://www.bjp-online.com/IMG/720/99720/hy6-schachtsucher-jpg.jpeg?1273822489"/>
          <p:cNvPicPr>
            <a:picLocks noChangeAspect="1" noChangeArrowheads="1"/>
          </p:cNvPicPr>
          <p:nvPr/>
        </p:nvPicPr>
        <p:blipFill>
          <a:blip r:embed="rId7"/>
          <a:srcRect/>
          <a:stretch>
            <a:fillRect/>
          </a:stretch>
        </p:blipFill>
        <p:spPr bwMode="auto">
          <a:xfrm>
            <a:off x="2428860" y="3929066"/>
            <a:ext cx="2714614" cy="27146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dirty="0"/>
          </a:p>
        </p:txBody>
      </p:sp>
      <p:pic>
        <p:nvPicPr>
          <p:cNvPr id="4" name="Picture 22" descr="Orius camera"/>
          <p:cNvPicPr>
            <a:picLocks noChangeAspect="1" noChangeArrowheads="1"/>
          </p:cNvPicPr>
          <p:nvPr/>
        </p:nvPicPr>
        <p:blipFill>
          <a:blip r:embed="rId2"/>
          <a:srcRect/>
          <a:stretch>
            <a:fillRect/>
          </a:stretch>
        </p:blipFill>
        <p:spPr bwMode="auto">
          <a:xfrm>
            <a:off x="2000232" y="2071678"/>
            <a:ext cx="5715000" cy="40100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http://4.bp.blogspot.com/_ZtOFrv5a11A/S8X8sW-L3RI/AAAAAAAAAMw/PgBP0jGLJKk/s1600/mf.JPG"/>
          <p:cNvPicPr>
            <a:picLocks noChangeAspect="1" noChangeArrowheads="1"/>
          </p:cNvPicPr>
          <p:nvPr/>
        </p:nvPicPr>
        <p:blipFill>
          <a:blip r:embed="rId2"/>
          <a:srcRect/>
          <a:stretch>
            <a:fillRect/>
          </a:stretch>
        </p:blipFill>
        <p:spPr bwMode="auto">
          <a:xfrm>
            <a:off x="5214942" y="928670"/>
            <a:ext cx="3452807" cy="2894151"/>
          </a:xfrm>
          <a:prstGeom prst="rect">
            <a:avLst/>
          </a:prstGeom>
          <a:noFill/>
        </p:spPr>
      </p:pic>
      <p:sp>
        <p:nvSpPr>
          <p:cNvPr id="6" name="TextBox 5"/>
          <p:cNvSpPr txBox="1"/>
          <p:nvPr/>
        </p:nvSpPr>
        <p:spPr>
          <a:xfrm>
            <a:off x="500034" y="500042"/>
            <a:ext cx="3643338" cy="369332"/>
          </a:xfrm>
          <a:prstGeom prst="rect">
            <a:avLst/>
          </a:prstGeom>
          <a:noFill/>
        </p:spPr>
        <p:txBody>
          <a:bodyPr wrap="square" rtlCol="0">
            <a:spAutoFit/>
          </a:bodyPr>
          <a:lstStyle/>
          <a:p>
            <a:r>
              <a:rPr lang="id-ID" dirty="0" smtClean="0"/>
              <a:t>Kamera medium format</a:t>
            </a:r>
            <a:endParaRPr lang="id-ID" dirty="0"/>
          </a:p>
        </p:txBody>
      </p:sp>
      <p:pic>
        <p:nvPicPr>
          <p:cNvPr id="24580" name="Picture 4" descr="http://1.bp.blogspot.com/_7pE-vm7KO_g/RgE9r2H-W9I/AAAAAAAAAC8/lZ8jqFAPVHM/s320/bronicaGS1.jpg"/>
          <p:cNvPicPr>
            <a:picLocks noChangeAspect="1" noChangeArrowheads="1"/>
          </p:cNvPicPr>
          <p:nvPr/>
        </p:nvPicPr>
        <p:blipFill>
          <a:blip r:embed="rId3"/>
          <a:srcRect/>
          <a:stretch>
            <a:fillRect/>
          </a:stretch>
        </p:blipFill>
        <p:spPr bwMode="auto">
          <a:xfrm>
            <a:off x="2143108" y="928670"/>
            <a:ext cx="3009906" cy="2929998"/>
          </a:xfrm>
          <a:prstGeom prst="rect">
            <a:avLst/>
          </a:prstGeom>
          <a:noFill/>
        </p:spPr>
      </p:pic>
      <p:pic>
        <p:nvPicPr>
          <p:cNvPr id="24582" name="Picture 6" descr="http://gadget7.com/wp-content/uploads/2007/08/1dsmk3_front1.jpg"/>
          <p:cNvPicPr>
            <a:picLocks noChangeAspect="1" noChangeArrowheads="1"/>
          </p:cNvPicPr>
          <p:nvPr/>
        </p:nvPicPr>
        <p:blipFill>
          <a:blip r:embed="rId4"/>
          <a:srcRect/>
          <a:stretch>
            <a:fillRect/>
          </a:stretch>
        </p:blipFill>
        <p:spPr bwMode="auto">
          <a:xfrm>
            <a:off x="2143108" y="3929066"/>
            <a:ext cx="2547929" cy="2638235"/>
          </a:xfrm>
          <a:prstGeom prst="rect">
            <a:avLst/>
          </a:prstGeom>
          <a:noFill/>
        </p:spPr>
      </p:pic>
      <p:pic>
        <p:nvPicPr>
          <p:cNvPr id="24584" name="Picture 8" descr="http://www.letsgodigital.org/images/artikelen/46/rolleiflex-hy6-medium-format.jpg"/>
          <p:cNvPicPr>
            <a:picLocks noChangeAspect="1" noChangeArrowheads="1"/>
          </p:cNvPicPr>
          <p:nvPr/>
        </p:nvPicPr>
        <p:blipFill>
          <a:blip r:embed="rId5"/>
          <a:srcRect/>
          <a:stretch>
            <a:fillRect/>
          </a:stretch>
        </p:blipFill>
        <p:spPr bwMode="auto">
          <a:xfrm>
            <a:off x="6143636" y="3927719"/>
            <a:ext cx="2547920" cy="26921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1.bp.blogspot.com/_ZtOFrv5a11A/S8X7N48e6EI/AAAAAAAAAMY/svCXwZGwR3o/s1600/casio_fc100_product02_low.jpg"/>
          <p:cNvPicPr>
            <a:picLocks noChangeAspect="1" noChangeArrowheads="1"/>
          </p:cNvPicPr>
          <p:nvPr/>
        </p:nvPicPr>
        <p:blipFill>
          <a:blip r:embed="rId2"/>
          <a:srcRect/>
          <a:stretch>
            <a:fillRect/>
          </a:stretch>
        </p:blipFill>
        <p:spPr bwMode="auto">
          <a:xfrm>
            <a:off x="1714480" y="928670"/>
            <a:ext cx="2638334" cy="1857388"/>
          </a:xfrm>
          <a:prstGeom prst="rect">
            <a:avLst/>
          </a:prstGeom>
          <a:noFill/>
        </p:spPr>
      </p:pic>
      <p:pic>
        <p:nvPicPr>
          <p:cNvPr id="25604" name="Picture 4" descr="http://2.bp.blogspot.com/_ZtOFrv5a11A/S8X7oaHlBhI/AAAAAAAAAMg/oohJqmRmuIQ/s1600/pentax-k20d-review.jpg"/>
          <p:cNvPicPr>
            <a:picLocks noChangeAspect="1" noChangeArrowheads="1"/>
          </p:cNvPicPr>
          <p:nvPr/>
        </p:nvPicPr>
        <p:blipFill>
          <a:blip r:embed="rId3"/>
          <a:srcRect/>
          <a:stretch>
            <a:fillRect/>
          </a:stretch>
        </p:blipFill>
        <p:spPr bwMode="auto">
          <a:xfrm>
            <a:off x="6286512" y="1000108"/>
            <a:ext cx="2405044" cy="1896809"/>
          </a:xfrm>
          <a:prstGeom prst="rect">
            <a:avLst/>
          </a:prstGeom>
          <a:noFill/>
        </p:spPr>
      </p:pic>
      <p:sp>
        <p:nvSpPr>
          <p:cNvPr id="6" name="TextBox 5"/>
          <p:cNvSpPr txBox="1"/>
          <p:nvPr/>
        </p:nvSpPr>
        <p:spPr>
          <a:xfrm>
            <a:off x="323873" y="357165"/>
            <a:ext cx="3643338" cy="369332"/>
          </a:xfrm>
          <a:prstGeom prst="rect">
            <a:avLst/>
          </a:prstGeom>
          <a:noFill/>
        </p:spPr>
        <p:txBody>
          <a:bodyPr wrap="square" rtlCol="0">
            <a:spAutoFit/>
          </a:bodyPr>
          <a:lstStyle/>
          <a:p>
            <a:r>
              <a:rPr lang="id-ID" dirty="0" smtClean="0"/>
              <a:t>Kamera pocket</a:t>
            </a:r>
            <a:endParaRPr lang="id-ID" dirty="0"/>
          </a:p>
        </p:txBody>
      </p:sp>
      <p:sp>
        <p:nvSpPr>
          <p:cNvPr id="7" name="TextBox 6"/>
          <p:cNvSpPr txBox="1"/>
          <p:nvPr/>
        </p:nvSpPr>
        <p:spPr>
          <a:xfrm>
            <a:off x="5000628" y="444780"/>
            <a:ext cx="3643338" cy="369332"/>
          </a:xfrm>
          <a:prstGeom prst="rect">
            <a:avLst/>
          </a:prstGeom>
          <a:noFill/>
        </p:spPr>
        <p:txBody>
          <a:bodyPr wrap="square" rtlCol="0">
            <a:spAutoFit/>
          </a:bodyPr>
          <a:lstStyle/>
          <a:p>
            <a:r>
              <a:rPr lang="id-ID" dirty="0" smtClean="0"/>
              <a:t>Kamera SLR</a:t>
            </a:r>
            <a:endParaRPr lang="id-ID" dirty="0"/>
          </a:p>
        </p:txBody>
      </p:sp>
      <p:pic>
        <p:nvPicPr>
          <p:cNvPr id="25606" name="Picture 6" descr="http://www.sweeting.org/images/eos-5-front.jpg"/>
          <p:cNvPicPr>
            <a:picLocks noChangeAspect="1" noChangeArrowheads="1"/>
          </p:cNvPicPr>
          <p:nvPr/>
        </p:nvPicPr>
        <p:blipFill>
          <a:blip r:embed="rId4"/>
          <a:srcRect/>
          <a:stretch>
            <a:fillRect/>
          </a:stretch>
        </p:blipFill>
        <p:spPr bwMode="auto">
          <a:xfrm>
            <a:off x="4786314" y="3143248"/>
            <a:ext cx="3847496" cy="2567002"/>
          </a:xfrm>
          <a:prstGeom prst="rect">
            <a:avLst/>
          </a:prstGeom>
          <a:noFill/>
        </p:spPr>
      </p:pic>
      <p:pic>
        <p:nvPicPr>
          <p:cNvPr id="25608" name="Picture 8" descr="http://www.mecho.com.au/wp-includes/images/canon-ixus-digital-camera-100-110.jpg"/>
          <p:cNvPicPr>
            <a:picLocks noChangeAspect="1" noChangeArrowheads="1"/>
          </p:cNvPicPr>
          <p:nvPr/>
        </p:nvPicPr>
        <p:blipFill>
          <a:blip r:embed="rId5"/>
          <a:srcRect/>
          <a:stretch>
            <a:fillRect/>
          </a:stretch>
        </p:blipFill>
        <p:spPr bwMode="auto">
          <a:xfrm>
            <a:off x="285720" y="2857497"/>
            <a:ext cx="4143404" cy="24490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id-ID" dirty="0" smtClean="0"/>
              <a:t>Untuk ASA yang ada pada film:</a:t>
            </a:r>
          </a:p>
          <a:p>
            <a:pPr lvl="1"/>
            <a:r>
              <a:rPr lang="id-ID" dirty="0" smtClean="0"/>
              <a:t>25, </a:t>
            </a:r>
          </a:p>
          <a:p>
            <a:pPr lvl="1"/>
            <a:r>
              <a:rPr lang="id-ID" dirty="0" smtClean="0"/>
              <a:t>50, </a:t>
            </a:r>
          </a:p>
          <a:p>
            <a:pPr lvl="1"/>
            <a:r>
              <a:rPr lang="id-ID" dirty="0" smtClean="0"/>
              <a:t>100, </a:t>
            </a:r>
          </a:p>
          <a:p>
            <a:pPr lvl="1"/>
            <a:r>
              <a:rPr lang="id-ID" dirty="0" smtClean="0"/>
              <a:t>200, </a:t>
            </a:r>
          </a:p>
          <a:p>
            <a:pPr lvl="1"/>
            <a:r>
              <a:rPr lang="id-ID" dirty="0" smtClean="0"/>
              <a:t>400, </a:t>
            </a:r>
          </a:p>
          <a:p>
            <a:pPr lvl="1"/>
            <a:r>
              <a:rPr lang="id-ID" dirty="0" smtClean="0"/>
              <a:t>800</a:t>
            </a:r>
          </a:p>
          <a:p>
            <a:pPr lvl="1"/>
            <a:r>
              <a:rPr lang="id-ID" dirty="0" smtClean="0"/>
              <a:t>1600</a:t>
            </a:r>
          </a:p>
          <a:p>
            <a:r>
              <a:rPr lang="id-ID" dirty="0" smtClean="0"/>
              <a:t>Semakin tinggi angka asa maka butiran yang dimiliki semakin kasar, sedang asa dengan angka rendah butiran semakin halus.</a:t>
            </a:r>
            <a:endParaRPr lang="id-ID" dirty="0"/>
          </a:p>
        </p:txBody>
      </p:sp>
      <p:sp>
        <p:nvSpPr>
          <p:cNvPr id="3" name="Title 2"/>
          <p:cNvSpPr>
            <a:spLocks noGrp="1"/>
          </p:cNvSpPr>
          <p:nvPr>
            <p:ph type="title"/>
          </p:nvPr>
        </p:nvSpPr>
        <p:spPr/>
        <p:txBody>
          <a:bodyPr/>
          <a:lstStyle/>
          <a:p>
            <a:r>
              <a:rPr lang="id-ID" dirty="0" smtClean="0"/>
              <a:t>ASA</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Film B/W, </a:t>
            </a:r>
          </a:p>
          <a:p>
            <a:pPr lvl="1"/>
            <a:r>
              <a:rPr lang="id-ID" dirty="0" smtClean="0"/>
              <a:t>film negatif hitam putih.</a:t>
            </a:r>
          </a:p>
          <a:p>
            <a:pPr lvl="1"/>
            <a:endParaRPr lang="id-ID" dirty="0" smtClean="0"/>
          </a:p>
          <a:p>
            <a:r>
              <a:rPr lang="id-ID" dirty="0" smtClean="0"/>
              <a:t>Film negatif warna. </a:t>
            </a:r>
          </a:p>
          <a:p>
            <a:pPr lvl="1"/>
            <a:r>
              <a:rPr lang="id-ID" dirty="0" smtClean="0"/>
              <a:t>Paling populer, sering kita pakai.</a:t>
            </a:r>
          </a:p>
          <a:p>
            <a:pPr lvl="1"/>
            <a:endParaRPr lang="id-ID" dirty="0" smtClean="0"/>
          </a:p>
          <a:p>
            <a:r>
              <a:rPr lang="id-ID" dirty="0" smtClean="0"/>
              <a:t>Film positif, biasa juga disebut slide. </a:t>
            </a:r>
          </a:p>
          <a:p>
            <a:pPr lvl="1"/>
            <a:r>
              <a:rPr lang="id-ID" dirty="0" smtClean="0"/>
              <a:t>Lebih mahal dan rawan overexposure. Meski demikian warna-warna yang dihasilkan lebih bagus karena dapat menangkap rentang kontras yang lebih luas.</a:t>
            </a:r>
            <a:endParaRPr lang="id-ID" dirty="0"/>
          </a:p>
        </p:txBody>
      </p:sp>
      <p:sp>
        <p:nvSpPr>
          <p:cNvPr id="3" name="Title 2"/>
          <p:cNvSpPr>
            <a:spLocks noGrp="1"/>
          </p:cNvSpPr>
          <p:nvPr>
            <p:ph type="title"/>
          </p:nvPr>
        </p:nvSpPr>
        <p:spPr/>
        <p:txBody>
          <a:bodyPr/>
          <a:lstStyle/>
          <a:p>
            <a:r>
              <a:rPr lang="id-ID" dirty="0" smtClean="0"/>
              <a:t>Jenis Film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heckerboard(across)">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checkerboard(across)">
                                      <p:cBhvr>
                                        <p:cTn id="23" dur="500"/>
                                        <p:tgtEl>
                                          <p:spTgt spid="2">
                                            <p:txEl>
                                              <p:pRg st="6" end="6"/>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checkerboard(across)">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265</TotalTime>
  <Words>411</Words>
  <Application>Microsoft Office PowerPoint</Application>
  <PresentationFormat>On-screen Show (4:3)</PresentationFormat>
  <Paragraphs>104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Media Perekam Image pada Kamera  dan White Balance</vt:lpstr>
      <vt:lpstr>Media penyimpanan / perekam gambar pada kamera</vt:lpstr>
      <vt:lpstr>Format film</vt:lpstr>
      <vt:lpstr>Slide 4</vt:lpstr>
      <vt:lpstr>Slide 5</vt:lpstr>
      <vt:lpstr>Slide 6</vt:lpstr>
      <vt:lpstr>Slide 7</vt:lpstr>
      <vt:lpstr>ASA</vt:lpstr>
      <vt:lpstr>Jenis Film</vt:lpstr>
      <vt:lpstr>Beberapa penggolongan  kamera film</vt:lpstr>
      <vt:lpstr>Slide 11</vt:lpstr>
      <vt:lpstr>Slide 12</vt:lpstr>
      <vt:lpstr>Macam-macam Sensor</vt:lpstr>
      <vt:lpstr>Slide 14</vt:lpstr>
      <vt:lpstr>Slide 15</vt:lpstr>
      <vt:lpstr>Dimensi sensor dibandingkan film</vt:lpstr>
      <vt:lpstr>Slide 17</vt:lpstr>
      <vt:lpstr>Pengaruh Lensa Kamera</vt:lpstr>
      <vt:lpstr>Kamera dengan sensor full frame</vt:lpstr>
      <vt:lpstr>White Balance </vt:lpstr>
      <vt:lpstr>Slide 21</vt:lpstr>
      <vt:lpstr>Slide 22</vt:lpstr>
      <vt:lpstr>Mari mulai bermain..... (lagi…)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Perbedaan FORMAT FILM pada kamera ANALOG dan  SENSOR pada kamera DIGITAL</dc:title>
  <dc:creator>WI dI 4N</dc:creator>
  <cp:lastModifiedBy>WindDesign</cp:lastModifiedBy>
  <cp:revision>8</cp:revision>
  <dcterms:created xsi:type="dcterms:W3CDTF">2010-10-24T14:42:07Z</dcterms:created>
  <dcterms:modified xsi:type="dcterms:W3CDTF">2012-10-11T05:36:56Z</dcterms:modified>
</cp:coreProperties>
</file>