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982F-6746-4D2D-99D8-176E8F30A57C}" type="datetimeFigureOut">
              <a:rPr lang="id-ID" smtClean="0"/>
              <a:t>12/04/2010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F11B-ADC1-4D6E-9255-7E8FBA6BC43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982F-6746-4D2D-99D8-176E8F30A57C}" type="datetimeFigureOut">
              <a:rPr lang="id-ID" smtClean="0"/>
              <a:t>12/04/2010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F11B-ADC1-4D6E-9255-7E8FBA6BC43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982F-6746-4D2D-99D8-176E8F30A57C}" type="datetimeFigureOut">
              <a:rPr lang="id-ID" smtClean="0"/>
              <a:t>12/04/2010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F11B-ADC1-4D6E-9255-7E8FBA6BC43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982F-6746-4D2D-99D8-176E8F30A57C}" type="datetimeFigureOut">
              <a:rPr lang="id-ID" smtClean="0"/>
              <a:t>12/04/2010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F11B-ADC1-4D6E-9255-7E8FBA6BC43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982F-6746-4D2D-99D8-176E8F30A57C}" type="datetimeFigureOut">
              <a:rPr lang="id-ID" smtClean="0"/>
              <a:t>12/04/2010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F11B-ADC1-4D6E-9255-7E8FBA6BC43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982F-6746-4D2D-99D8-176E8F30A57C}" type="datetimeFigureOut">
              <a:rPr lang="id-ID" smtClean="0"/>
              <a:t>12/04/2010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F11B-ADC1-4D6E-9255-7E8FBA6BC43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982F-6746-4D2D-99D8-176E8F30A57C}" type="datetimeFigureOut">
              <a:rPr lang="id-ID" smtClean="0"/>
              <a:t>12/04/2010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F11B-ADC1-4D6E-9255-7E8FBA6BC43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982F-6746-4D2D-99D8-176E8F30A57C}" type="datetimeFigureOut">
              <a:rPr lang="id-ID" smtClean="0"/>
              <a:t>12/04/2010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F11B-ADC1-4D6E-9255-7E8FBA6BC43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982F-6746-4D2D-99D8-176E8F30A57C}" type="datetimeFigureOut">
              <a:rPr lang="id-ID" smtClean="0"/>
              <a:t>12/04/2010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F11B-ADC1-4D6E-9255-7E8FBA6BC43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982F-6746-4D2D-99D8-176E8F30A57C}" type="datetimeFigureOut">
              <a:rPr lang="id-ID" smtClean="0"/>
              <a:t>12/04/2010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F11B-ADC1-4D6E-9255-7E8FBA6BC43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982F-6746-4D2D-99D8-176E8F30A57C}" type="datetimeFigureOut">
              <a:rPr lang="id-ID" smtClean="0"/>
              <a:t>12/04/2010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F11B-ADC1-4D6E-9255-7E8FBA6BC43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A982F-6746-4D2D-99D8-176E8F30A57C}" type="datetimeFigureOut">
              <a:rPr lang="id-ID" smtClean="0"/>
              <a:t>12/04/2010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2F11B-ADC1-4D6E-9255-7E8FBA6BC435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3558" name="Picture 6" descr="hapinn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9050"/>
            <a:ext cx="9144000" cy="6896100"/>
          </a:xfrm>
          <a:prstGeom prst="rect">
            <a:avLst/>
          </a:prstGeom>
          <a:noFill/>
        </p:spPr>
      </p:pic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09600" y="1143000"/>
            <a:ext cx="8229600" cy="4525963"/>
          </a:xfrm>
          <a:prstGeom prst="rect">
            <a:avLst/>
          </a:prstGeom>
          <a:solidFill>
            <a:schemeClr val="accent1">
              <a:alpha val="39999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id-ID" sz="2800" b="1" dirty="0" smtClean="0">
                <a:solidFill>
                  <a:srgbClr val="FF0000"/>
                </a:solidFill>
              </a:rPr>
              <a:t>Orang yang menghadiri kebaktian mingguan memiliki </a:t>
            </a:r>
            <a:r>
              <a:rPr lang="id-ID" sz="2800" b="1" dirty="0" smtClean="0">
                <a:solidFill>
                  <a:srgbClr val="FF0000"/>
                </a:solidFill>
              </a:rPr>
              <a:t>imun </a:t>
            </a:r>
            <a:r>
              <a:rPr lang="id-ID" sz="2800" b="1" dirty="0" smtClean="0">
                <a:solidFill>
                  <a:srgbClr val="FF0000"/>
                </a:solidFill>
              </a:rPr>
              <a:t>system yang lebih </a:t>
            </a:r>
            <a:r>
              <a:rPr lang="id-ID" sz="2800" b="1" dirty="0" smtClean="0">
                <a:solidFill>
                  <a:srgbClr val="FF0000"/>
                </a:solidFill>
              </a:rPr>
              <a:t>baik. </a:t>
            </a:r>
            <a:r>
              <a:rPr lang="id-ID" sz="2800" b="1" dirty="0" smtClean="0">
                <a:solidFill>
                  <a:srgbClr val="FF0000"/>
                </a:solidFill>
              </a:rPr>
              <a:t>Interleukuin IL-6 ([protein</a:t>
            </a:r>
            <a:r>
              <a:rPr lang="id-ID" sz="2800" b="1" dirty="0" smtClean="0">
                <a:solidFill>
                  <a:srgbClr val="FF0000"/>
                </a:solidFill>
              </a:rPr>
              <a:t>). </a:t>
            </a:r>
            <a:r>
              <a:rPr lang="id-ID" sz="2800" dirty="0" smtClean="0"/>
              <a:t>Jk </a:t>
            </a:r>
            <a:r>
              <a:rPr lang="id-ID" sz="2800" dirty="0" smtClean="0"/>
              <a:t>lebih </a:t>
            </a:r>
            <a:r>
              <a:rPr lang="id-ID" sz="2800" dirty="0" smtClean="0"/>
              <a:t>tinggi dr 5pg/ml (picogram/mililiter darah) </a:t>
            </a:r>
            <a:r>
              <a:rPr lang="id-ID" sz="2800" dirty="0" smtClean="0"/>
              <a:t>tinggi </a:t>
            </a:r>
            <a:r>
              <a:rPr lang="id-ID" sz="2800" dirty="0" smtClean="0"/>
              <a:t>mengindikasikan imune system yg </a:t>
            </a:r>
            <a:r>
              <a:rPr lang="id-ID" sz="2800" dirty="0" smtClean="0"/>
              <a:t>buruk. Pada </a:t>
            </a:r>
            <a:r>
              <a:rPr lang="id-ID" sz="2800" dirty="0" smtClean="0"/>
              <a:t>penelitian 1718 subjeck menemukan </a:t>
            </a:r>
          </a:p>
          <a:p>
            <a:endParaRPr lang="id-ID" sz="2800" dirty="0" smtClean="0"/>
          </a:p>
          <a:p>
            <a:r>
              <a:rPr lang="id-ID" sz="2800" b="1" dirty="0" smtClean="0"/>
              <a:t>Hasil:</a:t>
            </a:r>
            <a:endParaRPr lang="id-ID" sz="2800" dirty="0" smtClean="0"/>
          </a:p>
          <a:p>
            <a:r>
              <a:rPr lang="id-ID" sz="2800" dirty="0" smtClean="0"/>
              <a:t>Pada orang yang </a:t>
            </a:r>
            <a:r>
              <a:rPr lang="id-ID" sz="2800" dirty="0" smtClean="0"/>
              <a:t>tidak </a:t>
            </a:r>
            <a:r>
              <a:rPr lang="id-ID" sz="2800" dirty="0" smtClean="0"/>
              <a:t>pernah ke gereja hatri minggu 15,7 % lebih tinggi dr normal</a:t>
            </a:r>
          </a:p>
          <a:p>
            <a:r>
              <a:rPr lang="id-ID" sz="2800" dirty="0" smtClean="0"/>
              <a:t>Yang jarang 11%</a:t>
            </a:r>
          </a:p>
          <a:p>
            <a:r>
              <a:rPr lang="id-ID" sz="2800" dirty="0" smtClean="0"/>
              <a:t>Yang rutin 8,8%</a:t>
            </a:r>
            <a:endParaRPr lang="id-ID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4580" name="Picture 4" descr="hap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066800" y="3922455"/>
            <a:ext cx="7467600" cy="2554545"/>
          </a:xfrm>
          <a:prstGeom prst="rect">
            <a:avLst/>
          </a:prstGeom>
          <a:solidFill>
            <a:srgbClr val="753FCE">
              <a:alpha val="60000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id-ID" sz="3200" b="1" dirty="0" smtClean="0">
                <a:solidFill>
                  <a:srgbClr val="FFFF00"/>
                </a:solidFill>
              </a:rPr>
              <a:t>Duke </a:t>
            </a:r>
            <a:r>
              <a:rPr lang="id-ID" sz="3200" b="1" dirty="0" smtClean="0">
                <a:solidFill>
                  <a:srgbClr val="FFFF00"/>
                </a:solidFill>
              </a:rPr>
              <a:t>University dg disponsori </a:t>
            </a:r>
            <a:r>
              <a:rPr lang="id-ID" sz="3200" b="1" dirty="0" smtClean="0">
                <a:solidFill>
                  <a:srgbClr val="FFFF00"/>
                </a:solidFill>
              </a:rPr>
              <a:t>National </a:t>
            </a:r>
            <a:r>
              <a:rPr lang="id-ID" sz="3200" b="1" dirty="0" smtClean="0">
                <a:solidFill>
                  <a:srgbClr val="FFFF00"/>
                </a:solidFill>
              </a:rPr>
              <a:t>Institutes of Health, </a:t>
            </a:r>
            <a:r>
              <a:rPr lang="id-ID" sz="3200" b="1" dirty="0" smtClean="0">
                <a:solidFill>
                  <a:srgbClr val="FFFF00"/>
                </a:solidFill>
              </a:rPr>
              <a:t>meneliti 4000 </a:t>
            </a:r>
            <a:r>
              <a:rPr lang="id-ID" sz="3200" b="1" dirty="0" smtClean="0">
                <a:solidFill>
                  <a:srgbClr val="FFFF00"/>
                </a:solidFill>
              </a:rPr>
              <a:t>laki-laki </a:t>
            </a:r>
            <a:r>
              <a:rPr lang="id-ID" sz="3200" b="1" dirty="0" smtClean="0">
                <a:solidFill>
                  <a:srgbClr val="FFFF00"/>
                </a:solidFill>
              </a:rPr>
              <a:t>dan perempuan dg </a:t>
            </a:r>
            <a:r>
              <a:rPr lang="id-ID" sz="3200" b="1" dirty="0" smtClean="0">
                <a:solidFill>
                  <a:srgbClr val="FFFF00"/>
                </a:solidFill>
              </a:rPr>
              <a:t>umur 65 </a:t>
            </a:r>
            <a:r>
              <a:rPr lang="id-ID" sz="3200" b="1" dirty="0" smtClean="0">
                <a:solidFill>
                  <a:srgbClr val="FFFF00"/>
                </a:solidFill>
              </a:rPr>
              <a:t>tahun ke atas yang ikut PA, 40% lebih jarang mengalami  diastolic gypertensionnya</a:t>
            </a:r>
            <a:endParaRPr lang="id-ID" sz="32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340" name="Picture 4" descr="emo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286250" cy="6858000"/>
          </a:xfrm>
          <a:prstGeom prst="rect">
            <a:avLst/>
          </a:prstGeom>
          <a:noFill/>
        </p:spPr>
      </p:pic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343400" y="0"/>
            <a:ext cx="4800600" cy="6858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419600" y="1752600"/>
            <a:ext cx="4724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id-ID" sz="4000" b="1" dirty="0" smtClean="0"/>
              <a:t>Orang-orang yang </a:t>
            </a:r>
            <a:r>
              <a:rPr lang="id-ID" sz="4000" b="1" dirty="0" smtClean="0"/>
              <a:t>melakukan pelayanan kunjungan </a:t>
            </a:r>
            <a:r>
              <a:rPr lang="id-ID" sz="4000" b="1" dirty="0" smtClean="0"/>
              <a:t>lebih kurang depresi dr yang </a:t>
            </a:r>
            <a:r>
              <a:rPr lang="id-ID" sz="4000" b="1" dirty="0" smtClean="0"/>
              <a:t>hanya </a:t>
            </a:r>
            <a:r>
              <a:rPr lang="id-ID" sz="4000" b="1" dirty="0" smtClean="0"/>
              <a:t>hadir di gereja </a:t>
            </a:r>
            <a:endParaRPr lang="id-ID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108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Kuriake</dc:creator>
  <cp:lastModifiedBy>Kuriake</cp:lastModifiedBy>
  <cp:revision>1</cp:revision>
  <dcterms:created xsi:type="dcterms:W3CDTF">2010-04-12T07:37:37Z</dcterms:created>
  <dcterms:modified xsi:type="dcterms:W3CDTF">2010-04-12T10:20:20Z</dcterms:modified>
</cp:coreProperties>
</file>