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84" r:id="rId3"/>
    <p:sldId id="294" r:id="rId4"/>
    <p:sldId id="295" r:id="rId5"/>
    <p:sldId id="275" r:id="rId6"/>
    <p:sldId id="276" r:id="rId7"/>
    <p:sldId id="288" r:id="rId8"/>
    <p:sldId id="290" r:id="rId9"/>
    <p:sldId id="296" r:id="rId10"/>
    <p:sldId id="291" r:id="rId11"/>
    <p:sldId id="289" r:id="rId12"/>
    <p:sldId id="278"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33CC"/>
    <a:srgbClr val="00FF00"/>
    <a:srgbClr val="FFFF00"/>
    <a:srgbClr val="000000"/>
    <a:srgbClr val="FF0000"/>
    <a:srgbClr val="FF7C80"/>
    <a:srgbClr val="CCFFFF"/>
    <a:srgbClr val="F8C0F0"/>
    <a:srgbClr val="FFCCFF"/>
    <a:srgbClr val="DDD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2787"/>
    <p:restoredTop sz="91000" autoAdjust="0"/>
  </p:normalViewPr>
  <p:slideViewPr>
    <p:cSldViewPr>
      <p:cViewPr>
        <p:scale>
          <a:sx n="75" d="100"/>
          <a:sy n="75" d="100"/>
        </p:scale>
        <p:origin x="-78"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id-ID"/>
              <a:t>adhy@unika.ac.id</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D4EC877-3AA7-40EB-AB6D-57DC138A88A3}" type="datetimeFigureOut">
              <a:rPr lang="id-ID"/>
              <a:pPr>
                <a:defRPr/>
              </a:pPr>
              <a:t>23/06/2011</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55613A8-CBA7-4F09-AFBC-079275090DA9}" type="slidenum">
              <a:rPr lang="id-ID"/>
              <a:pPr>
                <a:defRPr/>
              </a:pPr>
              <a:t>‹#›</a:t>
            </a:fld>
            <a:endParaRPr lang="id-ID"/>
          </a:p>
        </p:txBody>
      </p:sp>
    </p:spTree>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id-ID"/>
              <a:t>adhy@unika.ac.id</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96A0CA4-9C4E-447F-8E3D-75230F6045BB}" type="datetimeFigureOut">
              <a:rPr lang="id-ID"/>
              <a:pPr>
                <a:defRPr/>
              </a:pPr>
              <a:t>23/06/2011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3DFCBB-E461-45EB-B671-A5283E2755ED}" type="slidenum">
              <a:rPr lang="id-ID"/>
              <a:pPr>
                <a:defRPr/>
              </a:pPr>
              <a:t>‹#›</a:t>
            </a:fld>
            <a:endParaRPr lang="id-ID"/>
          </a:p>
        </p:txBody>
      </p:sp>
    </p:spTree>
  </p:cSld>
  <p:clrMap bg1="lt1" tx1="dk1" bg2="lt2" tx2="dk2" accent1="accent1" accent2="accent2" accent3="accent3" accent4="accent4" accent5="accent5" accent6="accent6" hlink="hlink" folHlink="folHlink"/>
  <p:hf sldNum="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434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442099BD-BB11-4C77-9FAA-DD699C93D812}" type="datetime1">
              <a:rPr lang="id-ID" smtClean="0"/>
              <a:pPr/>
              <a:t>23/06/2011</a:t>
            </a:fld>
            <a:endParaRPr lang="id-ID" smtClean="0"/>
          </a:p>
        </p:txBody>
      </p:sp>
      <p:sp>
        <p:nvSpPr>
          <p:cNvPr id="14341"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id-ID" smtClean="0"/>
              <a:t>adhy@unika.ac.id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6" name="Rectangle 6"/>
          <p:cNvSpPr>
            <a:spLocks noGrp="1" noChangeArrowheads="1"/>
          </p:cNvSpPr>
          <p:nvPr>
            <p:ph type="sldNum" sz="quarter" idx="12"/>
          </p:nvPr>
        </p:nvSpPr>
        <p:spPr>
          <a:ln/>
        </p:spPr>
        <p:txBody>
          <a:bodyPr/>
          <a:lstStyle>
            <a:lvl1pPr>
              <a:defRPr/>
            </a:lvl1pPr>
          </a:lstStyle>
          <a:p>
            <a:pPr>
              <a:defRPr/>
            </a:pPr>
            <a:fld id="{A8F287A9-A87C-43AA-8008-49B808C4DA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6" name="Rectangle 6"/>
          <p:cNvSpPr>
            <a:spLocks noGrp="1" noChangeArrowheads="1"/>
          </p:cNvSpPr>
          <p:nvPr>
            <p:ph type="sldNum" sz="quarter" idx="12"/>
          </p:nvPr>
        </p:nvSpPr>
        <p:spPr>
          <a:ln/>
        </p:spPr>
        <p:txBody>
          <a:bodyPr/>
          <a:lstStyle>
            <a:lvl1pPr>
              <a:defRPr/>
            </a:lvl1pPr>
          </a:lstStyle>
          <a:p>
            <a:pPr>
              <a:defRPr/>
            </a:pPr>
            <a:fld id="{67CF2309-A253-4124-9FCF-987C8956F90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6" name="Rectangle 6"/>
          <p:cNvSpPr>
            <a:spLocks noGrp="1" noChangeArrowheads="1"/>
          </p:cNvSpPr>
          <p:nvPr>
            <p:ph type="sldNum" sz="quarter" idx="12"/>
          </p:nvPr>
        </p:nvSpPr>
        <p:spPr>
          <a:ln/>
        </p:spPr>
        <p:txBody>
          <a:bodyPr/>
          <a:lstStyle>
            <a:lvl1pPr>
              <a:defRPr/>
            </a:lvl1pPr>
          </a:lstStyle>
          <a:p>
            <a:pPr>
              <a:defRPr/>
            </a:pPr>
            <a:fld id="{A1CF1444-5371-4BA1-A32D-14C0C6F0FB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6" name="Rectangle 6"/>
          <p:cNvSpPr>
            <a:spLocks noGrp="1" noChangeArrowheads="1"/>
          </p:cNvSpPr>
          <p:nvPr>
            <p:ph type="sldNum" sz="quarter" idx="12"/>
          </p:nvPr>
        </p:nvSpPr>
        <p:spPr>
          <a:ln/>
        </p:spPr>
        <p:txBody>
          <a:bodyPr/>
          <a:lstStyle>
            <a:lvl1pPr>
              <a:defRPr/>
            </a:lvl1pPr>
          </a:lstStyle>
          <a:p>
            <a:pPr>
              <a:defRPr/>
            </a:pPr>
            <a:fld id="{6ED4513D-E070-4F59-AF75-F84DD4EDC9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6" name="Rectangle 6"/>
          <p:cNvSpPr>
            <a:spLocks noGrp="1" noChangeArrowheads="1"/>
          </p:cNvSpPr>
          <p:nvPr>
            <p:ph type="sldNum" sz="quarter" idx="12"/>
          </p:nvPr>
        </p:nvSpPr>
        <p:spPr>
          <a:ln/>
        </p:spPr>
        <p:txBody>
          <a:bodyPr/>
          <a:lstStyle>
            <a:lvl1pPr>
              <a:defRPr/>
            </a:lvl1pPr>
          </a:lstStyle>
          <a:p>
            <a:pPr>
              <a:defRPr/>
            </a:pPr>
            <a:fld id="{71F453F2-E569-4B3C-B9EF-575BBE0743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7" name="Rectangle 6"/>
          <p:cNvSpPr>
            <a:spLocks noGrp="1" noChangeArrowheads="1"/>
          </p:cNvSpPr>
          <p:nvPr>
            <p:ph type="sldNum" sz="quarter" idx="12"/>
          </p:nvPr>
        </p:nvSpPr>
        <p:spPr>
          <a:ln/>
        </p:spPr>
        <p:txBody>
          <a:bodyPr/>
          <a:lstStyle>
            <a:lvl1pPr>
              <a:defRPr/>
            </a:lvl1pPr>
          </a:lstStyle>
          <a:p>
            <a:pPr>
              <a:defRPr/>
            </a:pPr>
            <a:fld id="{E7303083-B1DD-4748-8EBB-2A2695FCC7F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9" name="Rectangle 6"/>
          <p:cNvSpPr>
            <a:spLocks noGrp="1" noChangeArrowheads="1"/>
          </p:cNvSpPr>
          <p:nvPr>
            <p:ph type="sldNum" sz="quarter" idx="12"/>
          </p:nvPr>
        </p:nvSpPr>
        <p:spPr>
          <a:ln/>
        </p:spPr>
        <p:txBody>
          <a:bodyPr/>
          <a:lstStyle>
            <a:lvl1pPr>
              <a:defRPr/>
            </a:lvl1pPr>
          </a:lstStyle>
          <a:p>
            <a:pPr>
              <a:defRPr/>
            </a:pPr>
            <a:fld id="{89CC8321-9BEC-4249-8017-D37F19EB0B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5" name="Rectangle 6"/>
          <p:cNvSpPr>
            <a:spLocks noGrp="1" noChangeArrowheads="1"/>
          </p:cNvSpPr>
          <p:nvPr>
            <p:ph type="sldNum" sz="quarter" idx="12"/>
          </p:nvPr>
        </p:nvSpPr>
        <p:spPr>
          <a:ln/>
        </p:spPr>
        <p:txBody>
          <a:bodyPr/>
          <a:lstStyle>
            <a:lvl1pPr>
              <a:defRPr/>
            </a:lvl1pPr>
          </a:lstStyle>
          <a:p>
            <a:pPr>
              <a:defRPr/>
            </a:pPr>
            <a:fld id="{CC218D06-3A49-4B6B-8406-17B20DBB00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4" name="Rectangle 6"/>
          <p:cNvSpPr>
            <a:spLocks noGrp="1" noChangeArrowheads="1"/>
          </p:cNvSpPr>
          <p:nvPr>
            <p:ph type="sldNum" sz="quarter" idx="12"/>
          </p:nvPr>
        </p:nvSpPr>
        <p:spPr>
          <a:ln/>
        </p:spPr>
        <p:txBody>
          <a:bodyPr/>
          <a:lstStyle>
            <a:lvl1pPr>
              <a:defRPr/>
            </a:lvl1pPr>
          </a:lstStyle>
          <a:p>
            <a:pPr>
              <a:defRPr/>
            </a:pPr>
            <a:fld id="{3B6093EA-9F6C-444C-B3F8-FF9ED8E01F8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7" name="Rectangle 6"/>
          <p:cNvSpPr>
            <a:spLocks noGrp="1" noChangeArrowheads="1"/>
          </p:cNvSpPr>
          <p:nvPr>
            <p:ph type="sldNum" sz="quarter" idx="12"/>
          </p:nvPr>
        </p:nvSpPr>
        <p:spPr>
          <a:ln/>
        </p:spPr>
        <p:txBody>
          <a:bodyPr/>
          <a:lstStyle>
            <a:lvl1pPr>
              <a:defRPr/>
            </a:lvl1pPr>
          </a:lstStyle>
          <a:p>
            <a:pPr>
              <a:defRPr/>
            </a:pPr>
            <a:fld id="{B2717341-473A-4494-BC07-6581379C675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adhy@unika.ac.id / adhyanggono@yahoo.com</a:t>
            </a:r>
          </a:p>
        </p:txBody>
      </p:sp>
      <p:sp>
        <p:nvSpPr>
          <p:cNvPr id="7" name="Rectangle 6"/>
          <p:cNvSpPr>
            <a:spLocks noGrp="1" noChangeArrowheads="1"/>
          </p:cNvSpPr>
          <p:nvPr>
            <p:ph type="sldNum" sz="quarter" idx="12"/>
          </p:nvPr>
        </p:nvSpPr>
        <p:spPr>
          <a:ln/>
        </p:spPr>
        <p:txBody>
          <a:bodyPr/>
          <a:lstStyle>
            <a:lvl1pPr>
              <a:defRPr/>
            </a:lvl1pPr>
          </a:lstStyle>
          <a:p>
            <a:pPr>
              <a:defRPr/>
            </a:pPr>
            <a:fld id="{7CB8D722-B898-4486-BC1E-70227212DB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adhy@unika.ac.id / adhyanggono@yahoo.com</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4186C15-8281-465A-8EB9-E55585DD9E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homepage.mac.com/mseffie/assignments/film_unit/film_studies/A%20Baker&#8217;s%20Dozen.html"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homepage.mac.com/mseffie/assignments/film_unit/film_studies/I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C:\Documents and Settings\PR 1\My Documents\WR-I - 2005 - THOMAS B. SANTOSO\DOC-01 - UNIKA SOEGIJAPRANATA'S FILES\UNIKA Soegijapranata-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051" name="Title 4"/>
          <p:cNvSpPr>
            <a:spLocks noGrp="1"/>
          </p:cNvSpPr>
          <p:nvPr>
            <p:ph type="ctrTitle"/>
          </p:nvPr>
        </p:nvSpPr>
        <p:spPr/>
        <p:txBody>
          <a:bodyPr/>
          <a:lstStyle/>
          <a:p>
            <a:pPr eaLnBrk="1" hangingPunct="1"/>
            <a:r>
              <a:rPr lang="en-US" sz="3000" b="1" dirty="0" smtClean="0">
                <a:latin typeface="Book Antiqua" pitchFamily="18" charset="0"/>
              </a:rPr>
              <a:t>FILM CRITIQUE</a:t>
            </a:r>
            <a:br>
              <a:rPr lang="en-US" sz="3000" b="1" dirty="0" smtClean="0">
                <a:latin typeface="Book Antiqua" pitchFamily="18" charset="0"/>
              </a:rPr>
            </a:br>
            <a:r>
              <a:rPr lang="en-US" sz="3000" b="1" dirty="0" smtClean="0">
                <a:latin typeface="Book Antiqua" pitchFamily="18" charset="0"/>
              </a:rPr>
              <a:t>COURSE PLAN </a:t>
            </a:r>
            <a:endParaRPr lang="id-ID" sz="3000" b="1" dirty="0" smtClean="0">
              <a:latin typeface="Book Antiqua" pitchFamily="18" charset="0"/>
            </a:endParaRPr>
          </a:p>
        </p:txBody>
      </p:sp>
      <p:sp>
        <p:nvSpPr>
          <p:cNvPr id="2052" name="Subtitle 5"/>
          <p:cNvSpPr>
            <a:spLocks noGrp="1"/>
          </p:cNvSpPr>
          <p:nvPr>
            <p:ph type="subTitle" idx="1"/>
          </p:nvPr>
        </p:nvSpPr>
        <p:spPr/>
        <p:txBody>
          <a:bodyPr/>
          <a:lstStyle/>
          <a:p>
            <a:pPr eaLnBrk="1" hangingPunct="1"/>
            <a:r>
              <a:rPr lang="en-US" sz="1400" b="1" dirty="0" smtClean="0"/>
              <a:t>G.M. </a:t>
            </a:r>
            <a:r>
              <a:rPr lang="en-US" sz="1400" b="1" dirty="0" err="1" smtClean="0"/>
              <a:t>Adhyanggono</a:t>
            </a:r>
            <a:r>
              <a:rPr lang="en-US" sz="1400" b="1" dirty="0" smtClean="0"/>
              <a:t>, SS., MA.</a:t>
            </a:r>
            <a:endParaRPr lang="id-ID" sz="1400" b="1" dirty="0" smtClean="0"/>
          </a:p>
        </p:txBody>
      </p:sp>
      <p:sp>
        <p:nvSpPr>
          <p:cNvPr id="2053" name="Footer Placeholder 7"/>
          <p:cNvSpPr>
            <a:spLocks noGrp="1"/>
          </p:cNvSpPr>
          <p:nvPr>
            <p:ph type="ftr" sz="quarter" idx="11"/>
          </p:nvPr>
        </p:nvSpPr>
        <p:spPr>
          <a:xfrm>
            <a:off x="4071938" y="6500813"/>
            <a:ext cx="3143250" cy="204787"/>
          </a:xfrm>
          <a:noFill/>
        </p:spPr>
        <p:txBody>
          <a:bodyPr/>
          <a:lstStyle/>
          <a:p>
            <a:r>
              <a:rPr lang="en-US" sz="1100" b="1" smtClean="0"/>
              <a:t>adhy@unika.ac.id / adhyanggono@yahoo.com</a:t>
            </a:r>
          </a:p>
        </p:txBody>
      </p:sp>
    </p:spTree>
  </p:cSld>
  <p:clrMapOvr>
    <a:masterClrMapping/>
  </p:clrMapOvr>
  <p:transition spd="slow" advTm="4176">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10243" name="Picture 1028" descr="C:\Documents and Settings\PR 1\My Documents\WR-I - 2005 - THOMAS B. SANTOSO\DOC-01 - UNIKA SOEGIJAPRANATA'S FILES\UNIKA Soegijapranata-14.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0244" name="Title 4"/>
          <p:cNvSpPr>
            <a:spLocks noGrp="1"/>
          </p:cNvSpPr>
          <p:nvPr>
            <p:ph type="title"/>
          </p:nvPr>
        </p:nvSpPr>
        <p:spPr>
          <a:xfrm>
            <a:off x="685800" y="142875"/>
            <a:ext cx="7772400" cy="714375"/>
          </a:xfrm>
        </p:spPr>
        <p:txBody>
          <a:bodyPr/>
          <a:lstStyle/>
          <a:p>
            <a:r>
              <a:rPr lang="en-GB" sz="3200" b="1" smtClean="0"/>
              <a:t>ASSESSMENT SYSTEM</a:t>
            </a:r>
            <a:endParaRPr lang="id-ID" sz="3200" b="1" smtClean="0"/>
          </a:p>
        </p:txBody>
      </p:sp>
      <p:sp>
        <p:nvSpPr>
          <p:cNvPr id="6" name="Content Placeholder 5"/>
          <p:cNvSpPr>
            <a:spLocks noGrp="1"/>
          </p:cNvSpPr>
          <p:nvPr>
            <p:ph idx="1"/>
          </p:nvPr>
        </p:nvSpPr>
        <p:spPr>
          <a:xfrm>
            <a:off x="685800" y="928670"/>
            <a:ext cx="7772400" cy="5167330"/>
          </a:xfrm>
        </p:spPr>
        <p:txBody>
          <a:bodyPr/>
          <a:lstStyle/>
          <a:p>
            <a:pPr>
              <a:defRPr/>
            </a:pPr>
            <a:r>
              <a:rPr lang="en-US" sz="1700" dirty="0" smtClean="0"/>
              <a:t>   </a:t>
            </a:r>
            <a:r>
              <a:rPr lang="en-US" sz="1700" b="1" dirty="0" smtClean="0"/>
              <a:t> All assignments are individual:</a:t>
            </a:r>
          </a:p>
          <a:p>
            <a:pPr lvl="1">
              <a:defRPr/>
            </a:pPr>
            <a:r>
              <a:rPr lang="en-US" sz="1700" b="1" i="1" kern="1200" dirty="0" smtClean="0">
                <a:solidFill>
                  <a:schemeClr val="dk1"/>
                </a:solidFill>
                <a:latin typeface="+mn-lt"/>
              </a:rPr>
              <a:t>Assignment 1: answering questions on theory &amp; practice (25%)</a:t>
            </a:r>
          </a:p>
          <a:p>
            <a:pPr lvl="1">
              <a:defRPr/>
            </a:pPr>
            <a:r>
              <a:rPr lang="en-US" sz="1700" b="1" i="1" dirty="0" smtClean="0"/>
              <a:t>Assignment 2: feasibility overview on the final project based topic, theory, and outline of the paper (25%)</a:t>
            </a:r>
            <a:endParaRPr lang="en-US" sz="1700" b="1" dirty="0" smtClean="0"/>
          </a:p>
          <a:p>
            <a:pPr marL="971550" lvl="1" indent="-514350">
              <a:buNone/>
              <a:defRPr/>
            </a:pPr>
            <a:endParaRPr lang="en-US" sz="1700" dirty="0" smtClean="0"/>
          </a:p>
          <a:p>
            <a:pPr marL="571500" indent="-514350">
              <a:defRPr/>
            </a:pPr>
            <a:r>
              <a:rPr lang="en-US" sz="1700" b="1" dirty="0" smtClean="0"/>
              <a:t>Final Project is also individual:</a:t>
            </a:r>
          </a:p>
          <a:p>
            <a:pPr marL="971550" lvl="1" indent="-514350">
              <a:defRPr/>
            </a:pPr>
            <a:r>
              <a:rPr lang="en-US" sz="1700" b="1" i="1" dirty="0" smtClean="0"/>
              <a:t>Composing a paper, a film critique, on a film that has never been discussed during the class. Students are encouraged to watch and </a:t>
            </a:r>
            <a:r>
              <a:rPr lang="en-US" sz="1700" b="1" i="1" dirty="0" err="1" smtClean="0"/>
              <a:t>analyse</a:t>
            </a:r>
            <a:r>
              <a:rPr lang="en-US" sz="1700" b="1" i="1" dirty="0" smtClean="0"/>
              <a:t> a </a:t>
            </a:r>
            <a:r>
              <a:rPr lang="en-US" sz="1700" b="1" i="1" smtClean="0"/>
              <a:t>film that has never been seen before to get fresh impression on the object. Fresh impression is vital in a film critique, just like a child wonders on a new toy he/she has. However, when unable to find a “new” film, student can use an “old” film, but make sure to watch it again to evoke a new impression/wonder.</a:t>
            </a:r>
            <a:endParaRPr lang="en-US" sz="1700" b="1" i="1" dirty="0" smtClean="0"/>
          </a:p>
          <a:p>
            <a:pPr marL="571500" indent="-514350">
              <a:defRPr/>
            </a:pPr>
            <a:endParaRPr lang="en-US" sz="1700" b="1" smtClean="0"/>
          </a:p>
          <a:p>
            <a:pPr marL="571500" indent="-514350">
              <a:defRPr/>
            </a:pPr>
            <a:r>
              <a:rPr lang="en-US" sz="1700" b="1" smtClean="0"/>
              <a:t>Nilai akhir diperoleh berdasarkan hasil:</a:t>
            </a:r>
            <a:endParaRPr lang="en-US" sz="1700" b="1" dirty="0" smtClean="0"/>
          </a:p>
          <a:p>
            <a:pPr marL="1371600" lvl="2" indent="-514350">
              <a:buFont typeface="+mj-lt"/>
              <a:buAutoNum type="arabicPeriod"/>
              <a:defRPr/>
            </a:pPr>
            <a:r>
              <a:rPr lang="en-US" sz="1700" smtClean="0"/>
              <a:t>Assignments		: 50%</a:t>
            </a:r>
          </a:p>
          <a:p>
            <a:pPr marL="1371600" lvl="2" indent="-514350">
              <a:buFont typeface="+mj-lt"/>
              <a:buAutoNum type="arabicPeriod"/>
              <a:defRPr/>
            </a:pPr>
            <a:r>
              <a:rPr lang="en-US" sz="1700" smtClean="0"/>
              <a:t>Mid Test		: 20%</a:t>
            </a:r>
          </a:p>
          <a:p>
            <a:pPr marL="1371600" lvl="2" indent="-514350">
              <a:buFont typeface="+mj-lt"/>
              <a:buAutoNum type="arabicPeriod"/>
              <a:defRPr/>
            </a:pPr>
            <a:r>
              <a:rPr lang="en-US" sz="1700" smtClean="0"/>
              <a:t>Final Test/Project	: 30%</a:t>
            </a:r>
            <a:endParaRPr lang="en-US" sz="1700" dirty="0" smtClean="0"/>
          </a:p>
          <a:p>
            <a:pPr marL="971550" lvl="1" indent="-514350">
              <a:buNone/>
              <a:defRPr/>
            </a:pPr>
            <a:endParaRPr lang="en-US" sz="1700" dirty="0" smtClean="0"/>
          </a:p>
          <a:p>
            <a:pPr lvl="1">
              <a:buFontTx/>
              <a:buNone/>
              <a:defRPr/>
            </a:pPr>
            <a:endParaRPr lang="en-US" sz="1700" dirty="0" smtClean="0"/>
          </a:p>
          <a:p>
            <a:pPr lvl="1">
              <a:defRPr/>
            </a:pPr>
            <a:endParaRPr lang="id-ID" sz="1800" dirty="0"/>
          </a:p>
        </p:txBody>
      </p:sp>
      <p:sp>
        <p:nvSpPr>
          <p:cNvPr id="10246" name="Footer Placeholder 7"/>
          <p:cNvSpPr>
            <a:spLocks noGrp="1"/>
          </p:cNvSpPr>
          <p:nvPr>
            <p:ph type="ftr" sz="quarter" idx="11"/>
          </p:nvPr>
        </p:nvSpPr>
        <p:spPr>
          <a:xfrm>
            <a:off x="4143375" y="6500813"/>
            <a:ext cx="3590925"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11267" name="Picture 1027" descr="C:\Documents and Settings\PR 1\My Documents\WR-I - 2005 - THOMAS B. SANTOSO\DOC-01 - UNIKA SOEGIJAPRANATA'S FILES\UNIKA Soegijapranata-16.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268" name="Title 4"/>
          <p:cNvSpPr>
            <a:spLocks noGrp="1"/>
          </p:cNvSpPr>
          <p:nvPr>
            <p:ph type="title"/>
          </p:nvPr>
        </p:nvSpPr>
        <p:spPr>
          <a:xfrm>
            <a:off x="714375" y="214313"/>
            <a:ext cx="7772400" cy="747712"/>
          </a:xfrm>
        </p:spPr>
        <p:txBody>
          <a:bodyPr/>
          <a:lstStyle/>
          <a:p>
            <a:r>
              <a:rPr lang="en-GB" sz="3200" b="1" dirty="0" smtClean="0"/>
              <a:t>REFERENCES</a:t>
            </a:r>
            <a:endParaRPr lang="id-ID" sz="3200" b="1" dirty="0" smtClean="0"/>
          </a:p>
        </p:txBody>
      </p:sp>
      <p:sp>
        <p:nvSpPr>
          <p:cNvPr id="6" name="Content Placeholder 5"/>
          <p:cNvSpPr>
            <a:spLocks noGrp="1"/>
          </p:cNvSpPr>
          <p:nvPr>
            <p:ph idx="1"/>
          </p:nvPr>
        </p:nvSpPr>
        <p:spPr>
          <a:xfrm>
            <a:off x="685800" y="1000125"/>
            <a:ext cx="7772400" cy="5095875"/>
          </a:xfrm>
          <a:solidFill>
            <a:schemeClr val="bg1"/>
          </a:solidFill>
          <a:ln>
            <a:noFill/>
          </a:ln>
        </p:spPr>
        <p:txBody>
          <a:bodyPr/>
          <a:lstStyle/>
          <a:p>
            <a:pPr>
              <a:buFontTx/>
              <a:buNone/>
              <a:defRPr/>
            </a:pPr>
            <a:r>
              <a:rPr lang="en-US" sz="1800" b="1" dirty="0" smtClean="0"/>
              <a:t>Main Textbook:</a:t>
            </a:r>
          </a:p>
          <a:p>
            <a:pPr>
              <a:defRPr/>
            </a:pPr>
            <a:r>
              <a:rPr lang="en-US" sz="1800" dirty="0" smtClean="0"/>
              <a:t>Dick, Bernard F. 1998. </a:t>
            </a:r>
            <a:r>
              <a:rPr lang="en-US" sz="1800" b="1" i="1" dirty="0" smtClean="0"/>
              <a:t>Anatomy of  Film 3</a:t>
            </a:r>
            <a:r>
              <a:rPr lang="en-US" sz="1800" b="1" i="1" baseline="30000" dirty="0" smtClean="0"/>
              <a:t>rd</a:t>
            </a:r>
            <a:r>
              <a:rPr lang="en-US" sz="1800" b="1" i="1" dirty="0" smtClean="0"/>
              <a:t> ed</a:t>
            </a:r>
            <a:r>
              <a:rPr lang="en-US" sz="1800" dirty="0" smtClean="0"/>
              <a:t>. St. Martin Press: New York.</a:t>
            </a:r>
          </a:p>
          <a:p>
            <a:pPr>
              <a:buFontTx/>
              <a:buNone/>
              <a:defRPr/>
            </a:pPr>
            <a:r>
              <a:rPr lang="en-US" sz="1800" b="1" dirty="0" smtClean="0"/>
              <a:t>Supporting Textbooks:</a:t>
            </a:r>
          </a:p>
          <a:p>
            <a:pPr>
              <a:defRPr/>
            </a:pPr>
            <a:r>
              <a:rPr lang="en-US" sz="1800" dirty="0" err="1" smtClean="0"/>
              <a:t>Nelmes</a:t>
            </a:r>
            <a:r>
              <a:rPr lang="en-US" sz="1800" dirty="0" smtClean="0"/>
              <a:t>, Jill (</a:t>
            </a:r>
            <a:r>
              <a:rPr lang="en-US" sz="1800" dirty="0" err="1" smtClean="0"/>
              <a:t>ed</a:t>
            </a:r>
            <a:r>
              <a:rPr lang="en-US" sz="1800" dirty="0" smtClean="0"/>
              <a:t>). 1996. </a:t>
            </a:r>
            <a:r>
              <a:rPr lang="en-US" sz="1800" b="1" i="1" dirty="0" smtClean="0"/>
              <a:t>An Introduction to Film Studies</a:t>
            </a:r>
            <a:r>
              <a:rPr lang="en-US" sz="1800" dirty="0" smtClean="0"/>
              <a:t>. </a:t>
            </a:r>
            <a:r>
              <a:rPr lang="en-US" sz="1800" dirty="0" err="1" smtClean="0"/>
              <a:t>Routledge</a:t>
            </a:r>
            <a:r>
              <a:rPr lang="en-US" sz="1800" dirty="0" smtClean="0"/>
              <a:t>: New York.</a:t>
            </a:r>
          </a:p>
          <a:p>
            <a:pPr>
              <a:defRPr/>
            </a:pPr>
            <a:r>
              <a:rPr lang="en-US" sz="1800" dirty="0" err="1" smtClean="0"/>
              <a:t>Easthope</a:t>
            </a:r>
            <a:r>
              <a:rPr lang="en-US" sz="1800" dirty="0" smtClean="0"/>
              <a:t>, Anthony. 1993. </a:t>
            </a:r>
            <a:r>
              <a:rPr lang="en-US" sz="1800" b="1" i="1" dirty="0" smtClean="0"/>
              <a:t>Contemporary Film Theory</a:t>
            </a:r>
            <a:r>
              <a:rPr lang="en-US" sz="1800" dirty="0" smtClean="0"/>
              <a:t>. Pearson Education Limited: Harlow, Essex, England.</a:t>
            </a:r>
          </a:p>
          <a:p>
            <a:pPr>
              <a:buNone/>
              <a:defRPr/>
            </a:pPr>
            <a:endParaRPr lang="en-US" sz="1800" dirty="0" smtClean="0"/>
          </a:p>
          <a:p>
            <a:pPr>
              <a:buFontTx/>
              <a:buNone/>
              <a:defRPr/>
            </a:pPr>
            <a:r>
              <a:rPr lang="en-US" sz="1800" b="1" dirty="0" smtClean="0"/>
              <a:t>Web Sources:</a:t>
            </a:r>
          </a:p>
          <a:p>
            <a:pPr>
              <a:defRPr/>
            </a:pPr>
            <a:r>
              <a:rPr lang="en-GB" sz="1800" dirty="0" smtClean="0">
                <a:solidFill>
                  <a:schemeClr val="tx2">
                    <a:lumMod val="95000"/>
                    <a:lumOff val="5000"/>
                  </a:schemeClr>
                </a:solidFill>
                <a:hlinkClick r:id="rId3"/>
              </a:rPr>
              <a:t>http://www.homepage.mac.com/mseffie/assignments/film_unit/film_studies/A Baker’s Dozen.html</a:t>
            </a:r>
            <a:r>
              <a:rPr lang="en-GB" sz="1800" dirty="0" smtClean="0">
                <a:solidFill>
                  <a:schemeClr val="tx2">
                    <a:lumMod val="95000"/>
                    <a:lumOff val="5000"/>
                  </a:schemeClr>
                </a:solidFill>
              </a:rPr>
              <a:t> </a:t>
            </a:r>
            <a:r>
              <a:rPr lang="en-GB" sz="1800" dirty="0" smtClean="0">
                <a:solidFill>
                  <a:srgbClr val="000000"/>
                </a:solidFill>
              </a:rPr>
              <a:t>(Questions for Reading a Film)</a:t>
            </a:r>
          </a:p>
          <a:p>
            <a:pPr>
              <a:defRPr/>
            </a:pPr>
            <a:r>
              <a:rPr lang="en-GB" sz="1800" dirty="0" smtClean="0">
                <a:solidFill>
                  <a:srgbClr val="000000"/>
                </a:solidFill>
                <a:hlinkClick r:id="rId4"/>
              </a:rPr>
              <a:t>http://www.homepage.mac.com/mseffie/assignments/film_unit/film_studies/Is</a:t>
            </a:r>
            <a:r>
              <a:rPr lang="en-GB" sz="1800" dirty="0" smtClean="0">
                <a:solidFill>
                  <a:srgbClr val="000000"/>
                </a:solidFill>
              </a:rPr>
              <a:t> This Film Art?.html (Criteria for Evaluating a Film)</a:t>
            </a:r>
          </a:p>
          <a:p>
            <a:pPr>
              <a:defRPr/>
            </a:pPr>
            <a:r>
              <a:rPr lang="en-GB" sz="1800" dirty="0" smtClean="0"/>
              <a:t>http://www.prenhall.com/giannetti (</a:t>
            </a:r>
            <a:r>
              <a:rPr lang="en-GB" sz="1800" i="1" dirty="0" smtClean="0"/>
              <a:t>Understanding Movies </a:t>
            </a:r>
            <a:r>
              <a:rPr lang="en-GB" sz="1800" dirty="0" smtClean="0"/>
              <a:t>Louis </a:t>
            </a:r>
            <a:r>
              <a:rPr lang="en-GB" sz="1800" dirty="0" err="1" smtClean="0"/>
              <a:t>Giannetti</a:t>
            </a:r>
            <a:r>
              <a:rPr lang="en-GB" sz="1800" dirty="0" smtClean="0"/>
              <a:t> 11</a:t>
            </a:r>
            <a:r>
              <a:rPr lang="en-GB" sz="1800" baseline="30000" dirty="0" smtClean="0"/>
              <a:t>th</a:t>
            </a:r>
            <a:r>
              <a:rPr lang="en-GB" sz="1800" dirty="0" smtClean="0"/>
              <a:t> Edition)</a:t>
            </a:r>
          </a:p>
          <a:p>
            <a:pPr>
              <a:defRPr/>
            </a:pPr>
            <a:r>
              <a:rPr lang="en-US" sz="1800" dirty="0" smtClean="0"/>
              <a:t>http://www.spot.pcc.edu/~mdembrow/elements.htm</a:t>
            </a:r>
          </a:p>
          <a:p>
            <a:pPr>
              <a:defRPr/>
            </a:pPr>
            <a:endParaRPr lang="id-ID" sz="1800" i="1" dirty="0" smtClean="0"/>
          </a:p>
          <a:p>
            <a:pPr>
              <a:buFontTx/>
              <a:buNone/>
              <a:defRPr/>
            </a:pPr>
            <a:endParaRPr lang="en-US" sz="1800" dirty="0" smtClean="0">
              <a:solidFill>
                <a:schemeClr val="accent4"/>
              </a:solidFill>
            </a:endParaRPr>
          </a:p>
          <a:p>
            <a:pPr>
              <a:buFontTx/>
              <a:buNone/>
              <a:defRPr/>
            </a:pPr>
            <a:endParaRPr lang="en-US" sz="1800" dirty="0" smtClean="0">
              <a:solidFill>
                <a:schemeClr val="accent2">
                  <a:lumMod val="75000"/>
                </a:schemeClr>
              </a:solidFill>
            </a:endParaRPr>
          </a:p>
          <a:p>
            <a:pPr>
              <a:defRPr/>
            </a:pPr>
            <a:endParaRPr lang="id-ID" sz="1800" dirty="0">
              <a:solidFill>
                <a:schemeClr val="accent2">
                  <a:lumMod val="75000"/>
                </a:schemeClr>
              </a:solidFill>
            </a:endParaRPr>
          </a:p>
        </p:txBody>
      </p:sp>
      <p:sp>
        <p:nvSpPr>
          <p:cNvPr id="11270" name="Footer Placeholder 7"/>
          <p:cNvSpPr>
            <a:spLocks noGrp="1"/>
          </p:cNvSpPr>
          <p:nvPr>
            <p:ph type="ftr" sz="quarter" idx="11"/>
          </p:nvPr>
        </p:nvSpPr>
        <p:spPr>
          <a:xfrm>
            <a:off x="4357688" y="6500813"/>
            <a:ext cx="3214687"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12291" name="Picture 6" descr="C:\Documents and Settings\PR 1\My Documents\WR-I - 2005 - THOMAS B. SANTOSO\DOC-01 - UNIKA SOEGIJAPRANATA'S FILES\UNIKA Soegijapranata-5.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2" name="Title 4"/>
          <p:cNvSpPr>
            <a:spLocks noGrp="1"/>
          </p:cNvSpPr>
          <p:nvPr>
            <p:ph type="title"/>
          </p:nvPr>
        </p:nvSpPr>
        <p:spPr>
          <a:xfrm>
            <a:off x="714375" y="285750"/>
            <a:ext cx="7772400" cy="819150"/>
          </a:xfrm>
        </p:spPr>
        <p:txBody>
          <a:bodyPr/>
          <a:lstStyle/>
          <a:p>
            <a:r>
              <a:rPr lang="en-US" sz="3200" b="1" smtClean="0"/>
              <a:t>NORMA/ETIKA AKADEMIK</a:t>
            </a:r>
            <a:endParaRPr lang="id-ID" sz="3200" b="1" smtClean="0"/>
          </a:p>
        </p:txBody>
      </p:sp>
      <p:sp>
        <p:nvSpPr>
          <p:cNvPr id="12293" name="Content Placeholder 5"/>
          <p:cNvSpPr>
            <a:spLocks noGrp="1"/>
          </p:cNvSpPr>
          <p:nvPr>
            <p:ph idx="1"/>
          </p:nvPr>
        </p:nvSpPr>
        <p:spPr>
          <a:xfrm>
            <a:off x="685800" y="1357313"/>
            <a:ext cx="7772400" cy="4738687"/>
          </a:xfrm>
        </p:spPr>
        <p:txBody>
          <a:bodyPr/>
          <a:lstStyle/>
          <a:p>
            <a:r>
              <a:rPr lang="en-US" sz="2200" dirty="0" err="1" smtClean="0"/>
              <a:t>Kegiatan</a:t>
            </a:r>
            <a:r>
              <a:rPr lang="en-US" sz="2200" dirty="0" smtClean="0"/>
              <a:t> </a:t>
            </a:r>
            <a:r>
              <a:rPr lang="en-US" sz="2200" dirty="0" err="1" smtClean="0"/>
              <a:t>pembelajaran</a:t>
            </a:r>
            <a:r>
              <a:rPr lang="en-US" sz="2200" dirty="0" smtClean="0"/>
              <a:t> </a:t>
            </a:r>
            <a:r>
              <a:rPr lang="en-US" sz="2200" dirty="0" err="1" smtClean="0"/>
              <a:t>dimulai</a:t>
            </a:r>
            <a:r>
              <a:rPr lang="en-US" sz="2200" dirty="0" smtClean="0"/>
              <a:t> </a:t>
            </a:r>
            <a:r>
              <a:rPr lang="en-US" sz="2200" dirty="0" err="1" smtClean="0"/>
              <a:t>sesuai</a:t>
            </a:r>
            <a:r>
              <a:rPr lang="en-US" sz="2200" dirty="0" smtClean="0"/>
              <a:t> </a:t>
            </a:r>
            <a:r>
              <a:rPr lang="en-US" sz="2200" dirty="0" err="1" smtClean="0"/>
              <a:t>jadwal</a:t>
            </a:r>
            <a:r>
              <a:rPr lang="en-US" sz="2200" dirty="0" smtClean="0"/>
              <a:t> yang </a:t>
            </a:r>
            <a:r>
              <a:rPr lang="en-US" sz="2200" dirty="0" err="1" smtClean="0"/>
              <a:t>telah</a:t>
            </a:r>
            <a:r>
              <a:rPr lang="en-US" sz="2200" dirty="0" smtClean="0"/>
              <a:t> </a:t>
            </a:r>
            <a:r>
              <a:rPr lang="en-US" sz="2200" dirty="0" err="1" smtClean="0"/>
              <a:t>ditetapkan</a:t>
            </a:r>
            <a:r>
              <a:rPr lang="en-US" sz="2200" dirty="0" smtClean="0"/>
              <a:t>. </a:t>
            </a:r>
            <a:r>
              <a:rPr lang="en-US" sz="2200" dirty="0" err="1" smtClean="0"/>
              <a:t>Toleransi</a:t>
            </a:r>
            <a:r>
              <a:rPr lang="en-US" sz="2200" dirty="0" smtClean="0"/>
              <a:t> </a:t>
            </a:r>
            <a:r>
              <a:rPr lang="en-US" sz="2200" b="1" dirty="0" err="1" smtClean="0"/>
              <a:t>keterlambatan</a:t>
            </a:r>
            <a:r>
              <a:rPr lang="en-US" sz="2200" b="1" dirty="0" smtClean="0"/>
              <a:t> 15 </a:t>
            </a:r>
            <a:r>
              <a:rPr lang="en-US" sz="2200" b="1" dirty="0" err="1" smtClean="0"/>
              <a:t>menit</a:t>
            </a:r>
            <a:r>
              <a:rPr lang="en-US" sz="2200" dirty="0" smtClean="0"/>
              <a:t>.</a:t>
            </a:r>
          </a:p>
          <a:p>
            <a:r>
              <a:rPr lang="en-US" sz="2200" dirty="0" err="1" smtClean="0"/>
              <a:t>Selama</a:t>
            </a:r>
            <a:r>
              <a:rPr lang="en-US" sz="2200" dirty="0" smtClean="0"/>
              <a:t> </a:t>
            </a:r>
            <a:r>
              <a:rPr lang="en-US" sz="2200" dirty="0" err="1" smtClean="0"/>
              <a:t>proses</a:t>
            </a:r>
            <a:r>
              <a:rPr lang="en-US" sz="2200" dirty="0" smtClean="0"/>
              <a:t> </a:t>
            </a:r>
            <a:r>
              <a:rPr lang="en-US" sz="2200" dirty="0" err="1" smtClean="0"/>
              <a:t>pembelajaran</a:t>
            </a:r>
            <a:r>
              <a:rPr lang="en-US" sz="2200" dirty="0" smtClean="0"/>
              <a:t> </a:t>
            </a:r>
            <a:r>
              <a:rPr lang="en-US" sz="2200" b="1" dirty="0" smtClean="0"/>
              <a:t>HP </a:t>
            </a:r>
            <a:r>
              <a:rPr lang="en-US" sz="2200" b="1" dirty="0" err="1" smtClean="0"/>
              <a:t>dimatikan</a:t>
            </a:r>
            <a:r>
              <a:rPr lang="en-US" sz="2200" dirty="0" smtClean="0"/>
              <a:t>.</a:t>
            </a:r>
          </a:p>
          <a:p>
            <a:r>
              <a:rPr lang="en-US" sz="2200" dirty="0" err="1" smtClean="0"/>
              <a:t>Pengumpulan</a:t>
            </a:r>
            <a:r>
              <a:rPr lang="en-US" sz="2200" dirty="0" smtClean="0"/>
              <a:t> </a:t>
            </a:r>
            <a:r>
              <a:rPr lang="en-US" sz="2200" dirty="0" err="1" smtClean="0"/>
              <a:t>tugas</a:t>
            </a:r>
            <a:r>
              <a:rPr lang="en-US" sz="2200" dirty="0" smtClean="0"/>
              <a:t> </a:t>
            </a:r>
            <a:r>
              <a:rPr lang="en-US" sz="2200" dirty="0" err="1" smtClean="0"/>
              <a:t>ditetapkan</a:t>
            </a:r>
            <a:r>
              <a:rPr lang="en-US" sz="2200" dirty="0" smtClean="0"/>
              <a:t> </a:t>
            </a:r>
            <a:r>
              <a:rPr lang="en-US" sz="2200" b="1" dirty="0" err="1" smtClean="0"/>
              <a:t>sesuai</a:t>
            </a:r>
            <a:r>
              <a:rPr lang="en-US" sz="2200" b="1" dirty="0" smtClean="0"/>
              <a:t> </a:t>
            </a:r>
            <a:r>
              <a:rPr lang="en-US" sz="2200" b="1" dirty="0" err="1" smtClean="0"/>
              <a:t>jadwal</a:t>
            </a:r>
            <a:r>
              <a:rPr lang="en-US" sz="2200" b="1" dirty="0" smtClean="0"/>
              <a:t>  </a:t>
            </a:r>
            <a:r>
              <a:rPr lang="en-US" sz="2200" b="1" dirty="0" err="1" smtClean="0"/>
              <a:t>di</a:t>
            </a:r>
            <a:r>
              <a:rPr lang="en-US" sz="2200" b="1" dirty="0" smtClean="0"/>
              <a:t> </a:t>
            </a:r>
            <a:r>
              <a:rPr lang="en-US" sz="2200" b="1" dirty="0" err="1" smtClean="0"/>
              <a:t>dalam</a:t>
            </a:r>
            <a:r>
              <a:rPr lang="en-US" sz="2200" b="1" dirty="0" smtClean="0"/>
              <a:t> </a:t>
            </a:r>
            <a:r>
              <a:rPr lang="en-US" sz="2200" b="1" dirty="0" err="1" smtClean="0"/>
              <a:t>kelas</a:t>
            </a:r>
            <a:r>
              <a:rPr lang="en-US" sz="2200" b="1" dirty="0" smtClean="0"/>
              <a:t>.</a:t>
            </a:r>
            <a:endParaRPr lang="en-US" sz="2200" dirty="0" smtClean="0"/>
          </a:p>
          <a:p>
            <a:r>
              <a:rPr lang="en-US" sz="2400" dirty="0" err="1" smtClean="0"/>
              <a:t>Tindakan</a:t>
            </a:r>
            <a:r>
              <a:rPr lang="en-US" sz="2400" dirty="0" smtClean="0"/>
              <a:t> </a:t>
            </a:r>
            <a:r>
              <a:rPr lang="en-US" sz="2400" b="1" dirty="0" err="1" smtClean="0"/>
              <a:t>plagiat</a:t>
            </a:r>
            <a:r>
              <a:rPr lang="en-US" sz="2400" dirty="0" smtClean="0"/>
              <a:t> </a:t>
            </a:r>
            <a:r>
              <a:rPr lang="en-US" sz="2400" dirty="0" err="1" smtClean="0"/>
              <a:t>langsung</a:t>
            </a:r>
            <a:r>
              <a:rPr lang="en-US" sz="2400" dirty="0" smtClean="0"/>
              <a:t> </a:t>
            </a:r>
            <a:r>
              <a:rPr lang="en-US" sz="2400" dirty="0" err="1" smtClean="0"/>
              <a:t>akan</a:t>
            </a:r>
            <a:r>
              <a:rPr lang="en-US" sz="2400" dirty="0" smtClean="0"/>
              <a:t> </a:t>
            </a:r>
            <a:r>
              <a:rPr lang="en-US" sz="2400" dirty="0" err="1" smtClean="0"/>
              <a:t>dinilai</a:t>
            </a:r>
            <a:r>
              <a:rPr lang="en-US" sz="2400" dirty="0" smtClean="0"/>
              <a:t> 0.</a:t>
            </a:r>
            <a:endParaRPr lang="en-US" sz="2200" dirty="0" smtClean="0"/>
          </a:p>
          <a:p>
            <a:r>
              <a:rPr lang="en-US" sz="2200" dirty="0" err="1" smtClean="0"/>
              <a:t>Aturan</a:t>
            </a:r>
            <a:r>
              <a:rPr lang="en-US" sz="2200" dirty="0" smtClean="0"/>
              <a:t> </a:t>
            </a:r>
            <a:r>
              <a:rPr lang="en-US" sz="2200" dirty="0" err="1" smtClean="0"/>
              <a:t>jumlah</a:t>
            </a:r>
            <a:r>
              <a:rPr lang="en-US" sz="2200" dirty="0" smtClean="0"/>
              <a:t> </a:t>
            </a:r>
            <a:r>
              <a:rPr lang="en-US" sz="2200" dirty="0" err="1" smtClean="0"/>
              <a:t>presensi</a:t>
            </a:r>
            <a:r>
              <a:rPr lang="en-US" sz="2200" dirty="0" smtClean="0"/>
              <a:t> </a:t>
            </a:r>
            <a:r>
              <a:rPr lang="en-US" sz="2200" dirty="0" err="1" smtClean="0"/>
              <a:t>dalam</a:t>
            </a:r>
            <a:r>
              <a:rPr lang="en-US" sz="2200" dirty="0" smtClean="0"/>
              <a:t> </a:t>
            </a:r>
            <a:r>
              <a:rPr lang="en-US" sz="2200" dirty="0" err="1" smtClean="0"/>
              <a:t>pembelajaran</a:t>
            </a:r>
            <a:r>
              <a:rPr lang="en-US" sz="2200" dirty="0" smtClean="0"/>
              <a:t> </a:t>
            </a:r>
            <a:r>
              <a:rPr lang="en-US" sz="2200" dirty="0" err="1" smtClean="0"/>
              <a:t>tetap</a:t>
            </a:r>
            <a:r>
              <a:rPr lang="en-US" sz="2200" dirty="0" smtClean="0"/>
              <a:t> </a:t>
            </a:r>
            <a:r>
              <a:rPr lang="en-US" sz="2200" dirty="0" err="1" smtClean="0"/>
              <a:t>diberlakukan</a:t>
            </a:r>
            <a:r>
              <a:rPr lang="en-US" sz="2200" dirty="0" smtClean="0"/>
              <a:t>, </a:t>
            </a:r>
            <a:r>
              <a:rPr lang="en-US" sz="2200" dirty="0" err="1" smtClean="0"/>
              <a:t>termasuk</a:t>
            </a:r>
            <a:r>
              <a:rPr lang="en-US" sz="2200" dirty="0" smtClean="0"/>
              <a:t> </a:t>
            </a:r>
            <a:r>
              <a:rPr lang="en-US" sz="2200" dirty="0" err="1" smtClean="0"/>
              <a:t>aturan</a:t>
            </a:r>
            <a:r>
              <a:rPr lang="en-US" sz="2200" dirty="0" smtClean="0"/>
              <a:t> </a:t>
            </a:r>
            <a:r>
              <a:rPr lang="en-US" sz="2200" dirty="0" err="1" smtClean="0"/>
              <a:t>cara</a:t>
            </a:r>
            <a:r>
              <a:rPr lang="en-US" sz="2200" dirty="0" smtClean="0"/>
              <a:t> </a:t>
            </a:r>
            <a:r>
              <a:rPr lang="en-US" sz="2200" dirty="0" err="1" smtClean="0"/>
              <a:t>berpakaian</a:t>
            </a:r>
            <a:r>
              <a:rPr lang="en-US" sz="2200" dirty="0" smtClean="0"/>
              <a:t> </a:t>
            </a:r>
            <a:r>
              <a:rPr lang="en-US" sz="2200" dirty="0" err="1" smtClean="0"/>
              <a:t>dan</a:t>
            </a:r>
            <a:r>
              <a:rPr lang="en-US" sz="2200" dirty="0" smtClean="0"/>
              <a:t> </a:t>
            </a:r>
            <a:r>
              <a:rPr lang="en-US" sz="2200" dirty="0" err="1" smtClean="0"/>
              <a:t>bersepatu</a:t>
            </a:r>
            <a:r>
              <a:rPr lang="en-US" sz="2200" dirty="0" smtClean="0"/>
              <a:t>.</a:t>
            </a:r>
          </a:p>
          <a:p>
            <a:r>
              <a:rPr lang="en-US" sz="2200" dirty="0" err="1" smtClean="0"/>
              <a:t>Nilai</a:t>
            </a:r>
            <a:r>
              <a:rPr lang="en-US" sz="2200" dirty="0" smtClean="0"/>
              <a:t> </a:t>
            </a:r>
            <a:r>
              <a:rPr lang="en-US" sz="2200" dirty="0" err="1" smtClean="0"/>
              <a:t>terbaik</a:t>
            </a:r>
            <a:r>
              <a:rPr lang="en-US" sz="2200" dirty="0" smtClean="0"/>
              <a:t> </a:t>
            </a:r>
            <a:r>
              <a:rPr lang="en-US" sz="2200" dirty="0" err="1" smtClean="0"/>
              <a:t>akan</a:t>
            </a:r>
            <a:r>
              <a:rPr lang="en-US" sz="2200" dirty="0" smtClean="0"/>
              <a:t> </a:t>
            </a:r>
            <a:r>
              <a:rPr lang="en-US" sz="2200" dirty="0" err="1" smtClean="0"/>
              <a:t>mendapatkan</a:t>
            </a:r>
            <a:r>
              <a:rPr lang="en-US" sz="2200" dirty="0" smtClean="0"/>
              <a:t> </a:t>
            </a:r>
            <a:r>
              <a:rPr lang="en-US" sz="2200" b="1" dirty="0" err="1" smtClean="0"/>
              <a:t>penghargaan</a:t>
            </a:r>
            <a:r>
              <a:rPr lang="en-US" sz="2200" dirty="0" smtClean="0"/>
              <a:t>.</a:t>
            </a:r>
          </a:p>
        </p:txBody>
      </p:sp>
      <p:sp>
        <p:nvSpPr>
          <p:cNvPr id="12294" name="Footer Placeholder 7"/>
          <p:cNvSpPr>
            <a:spLocks noGrp="1"/>
          </p:cNvSpPr>
          <p:nvPr>
            <p:ph type="ftr" sz="quarter" idx="11"/>
          </p:nvPr>
        </p:nvSpPr>
        <p:spPr>
          <a:xfrm>
            <a:off x="4286250" y="6500813"/>
            <a:ext cx="3590925"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3075" name="Picture 4" descr="C:\Documents and Settings\PR 1\My Documents\WR-I - 2005 - THOMAS B. SANTOSO\DOC-01 - UNIKA SOEGIJAPRANATA'S FILES\UNIKA Soegijapranata-1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6" name="Title 13"/>
          <p:cNvSpPr>
            <a:spLocks noGrp="1"/>
          </p:cNvSpPr>
          <p:nvPr>
            <p:ph type="title"/>
          </p:nvPr>
        </p:nvSpPr>
        <p:spPr>
          <a:xfrm>
            <a:off x="685800" y="609600"/>
            <a:ext cx="7772400" cy="890574"/>
          </a:xfrm>
        </p:spPr>
        <p:txBody>
          <a:bodyPr/>
          <a:lstStyle/>
          <a:p>
            <a:pPr eaLnBrk="1" hangingPunct="1"/>
            <a:r>
              <a:rPr lang="en-US" sz="3200" b="1" dirty="0" smtClean="0">
                <a:solidFill>
                  <a:srgbClr val="FFFF00"/>
                </a:solidFill>
              </a:rPr>
              <a:t>COURSE DESCRIPTION</a:t>
            </a:r>
            <a:endParaRPr lang="id-ID" sz="3200" b="1" dirty="0" smtClean="0">
              <a:solidFill>
                <a:srgbClr val="FFFF00"/>
              </a:solidFill>
            </a:endParaRPr>
          </a:p>
        </p:txBody>
      </p:sp>
      <p:sp>
        <p:nvSpPr>
          <p:cNvPr id="3077" name="Content Placeholder 14"/>
          <p:cNvSpPr>
            <a:spLocks noGrp="1"/>
          </p:cNvSpPr>
          <p:nvPr>
            <p:ph idx="1"/>
          </p:nvPr>
        </p:nvSpPr>
        <p:spPr>
          <a:xfrm>
            <a:off x="685800" y="2000240"/>
            <a:ext cx="7772400" cy="4095760"/>
          </a:xfrm>
        </p:spPr>
        <p:txBody>
          <a:bodyPr/>
          <a:lstStyle/>
          <a:p>
            <a:pPr lvl="1" algn="just" eaLnBrk="1" hangingPunct="1">
              <a:buFontTx/>
              <a:buNone/>
            </a:pPr>
            <a:r>
              <a:rPr lang="en-GB" dirty="0" smtClean="0">
                <a:solidFill>
                  <a:srgbClr val="FFFF00"/>
                </a:solidFill>
                <a:latin typeface="+mn-lt"/>
              </a:rPr>
              <a:t>	This course is designed for students interested in studying film </a:t>
            </a:r>
            <a:r>
              <a:rPr lang="en-GB" dirty="0" smtClean="0">
                <a:solidFill>
                  <a:srgbClr val="FFFF00"/>
                </a:solidFill>
              </a:rPr>
              <a:t>that relates to</a:t>
            </a:r>
            <a:r>
              <a:rPr lang="en-GB" dirty="0" smtClean="0">
                <a:solidFill>
                  <a:srgbClr val="FFFF00"/>
                </a:solidFill>
                <a:latin typeface="+mn-lt"/>
              </a:rPr>
              <a:t> literature and culture. This course gives weight more on how films relating, to greater or lesser extent, to literature may embody any ideological contents within. Thus, triangular relations between film (cinematographic elements), narrative (story), and </a:t>
            </a:r>
            <a:r>
              <a:rPr lang="en-GB" dirty="0" smtClean="0">
                <a:solidFill>
                  <a:srgbClr val="FFFF00"/>
                </a:solidFill>
              </a:rPr>
              <a:t>criticism</a:t>
            </a:r>
            <a:r>
              <a:rPr lang="en-GB" dirty="0" smtClean="0">
                <a:solidFill>
                  <a:srgbClr val="FFFF00"/>
                </a:solidFill>
                <a:latin typeface="+mn-lt"/>
              </a:rPr>
              <a:t> (theory) are the main subjects of study.</a:t>
            </a:r>
            <a:endParaRPr lang="id-ID" dirty="0" smtClean="0">
              <a:solidFill>
                <a:srgbClr val="FFFF00"/>
              </a:solidFill>
            </a:endParaRPr>
          </a:p>
        </p:txBody>
      </p:sp>
      <p:sp>
        <p:nvSpPr>
          <p:cNvPr id="3078" name="Footer Placeholder 7"/>
          <p:cNvSpPr>
            <a:spLocks noGrp="1"/>
          </p:cNvSpPr>
          <p:nvPr>
            <p:ph type="ftr" sz="quarter" idx="11"/>
          </p:nvPr>
        </p:nvSpPr>
        <p:spPr>
          <a:xfrm>
            <a:off x="4214813" y="6429375"/>
            <a:ext cx="3662362" cy="276225"/>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3075" name="Picture 4" descr="C:\Documents and Settings\PR 1\My Documents\WR-I - 2005 - THOMAS B. SANTOSO\DOC-01 - UNIKA SOEGIJAPRANATA'S FILES\UNIKA Soegijapranata-1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6" name="Title 13"/>
          <p:cNvSpPr>
            <a:spLocks noGrp="1"/>
          </p:cNvSpPr>
          <p:nvPr>
            <p:ph type="title"/>
          </p:nvPr>
        </p:nvSpPr>
        <p:spPr>
          <a:xfrm>
            <a:off x="685800" y="609600"/>
            <a:ext cx="7772400" cy="890574"/>
          </a:xfrm>
        </p:spPr>
        <p:txBody>
          <a:bodyPr/>
          <a:lstStyle/>
          <a:p>
            <a:pPr eaLnBrk="1" hangingPunct="1"/>
            <a:r>
              <a:rPr lang="en-US" sz="3200" b="1" dirty="0" smtClean="0">
                <a:solidFill>
                  <a:srgbClr val="FFFF00"/>
                </a:solidFill>
              </a:rPr>
              <a:t>OBJECTIVES</a:t>
            </a:r>
            <a:endParaRPr lang="id-ID" sz="3200" b="1" dirty="0" smtClean="0">
              <a:solidFill>
                <a:srgbClr val="FFFF00"/>
              </a:solidFill>
            </a:endParaRPr>
          </a:p>
        </p:txBody>
      </p:sp>
      <p:sp>
        <p:nvSpPr>
          <p:cNvPr id="3077" name="Content Placeholder 14"/>
          <p:cNvSpPr>
            <a:spLocks noGrp="1"/>
          </p:cNvSpPr>
          <p:nvPr>
            <p:ph idx="1"/>
          </p:nvPr>
        </p:nvSpPr>
        <p:spPr>
          <a:xfrm>
            <a:off x="685800" y="2000240"/>
            <a:ext cx="7772400" cy="4095760"/>
          </a:xfrm>
        </p:spPr>
        <p:txBody>
          <a:bodyPr/>
          <a:lstStyle/>
          <a:p>
            <a:pPr lvl="1" algn="just" eaLnBrk="1" hangingPunct="1">
              <a:buNone/>
            </a:pPr>
            <a:r>
              <a:rPr lang="en-GB" dirty="0" smtClean="0">
                <a:solidFill>
                  <a:srgbClr val="FFFF00"/>
                </a:solidFill>
              </a:rPr>
              <a:t>	The aim of this course is to give a comprehensive account on how film with its particular cinematographic elements and narrative (story) may relate to each other and be used for an interpretive study (criticism) to voice out a particular issue.</a:t>
            </a:r>
            <a:endParaRPr lang="id-ID" dirty="0" smtClean="0">
              <a:solidFill>
                <a:srgbClr val="FFFF00"/>
              </a:solidFill>
            </a:endParaRPr>
          </a:p>
          <a:p>
            <a:pPr lvl="1" algn="just" eaLnBrk="1" hangingPunct="1">
              <a:buFontTx/>
              <a:buNone/>
            </a:pPr>
            <a:endParaRPr lang="id-ID" dirty="0" smtClean="0">
              <a:solidFill>
                <a:srgbClr val="FFFF00"/>
              </a:solidFill>
            </a:endParaRPr>
          </a:p>
        </p:txBody>
      </p:sp>
      <p:sp>
        <p:nvSpPr>
          <p:cNvPr id="3078" name="Footer Placeholder 7"/>
          <p:cNvSpPr>
            <a:spLocks noGrp="1"/>
          </p:cNvSpPr>
          <p:nvPr>
            <p:ph type="ftr" sz="quarter" idx="11"/>
          </p:nvPr>
        </p:nvSpPr>
        <p:spPr>
          <a:xfrm>
            <a:off x="4214813" y="6429375"/>
            <a:ext cx="3662362" cy="276225"/>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3075" name="Picture 4" descr="C:\Documents and Settings\PR 1\My Documents\WR-I - 2005 - THOMAS B. SANTOSO\DOC-01 - UNIKA SOEGIJAPRANATA'S FILES\UNIKA Soegijapranata-1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6" name="Title 13"/>
          <p:cNvSpPr>
            <a:spLocks noGrp="1"/>
          </p:cNvSpPr>
          <p:nvPr>
            <p:ph type="title"/>
          </p:nvPr>
        </p:nvSpPr>
        <p:spPr>
          <a:xfrm>
            <a:off x="685800" y="609600"/>
            <a:ext cx="7772400" cy="890574"/>
          </a:xfrm>
        </p:spPr>
        <p:txBody>
          <a:bodyPr/>
          <a:lstStyle/>
          <a:p>
            <a:pPr eaLnBrk="1" hangingPunct="1"/>
            <a:r>
              <a:rPr lang="en-US" sz="3200" b="1" dirty="0" smtClean="0">
                <a:solidFill>
                  <a:srgbClr val="FFFF00"/>
                </a:solidFill>
              </a:rPr>
              <a:t>COMPETENCE</a:t>
            </a:r>
            <a:endParaRPr lang="id-ID" sz="3200" b="1" dirty="0" smtClean="0">
              <a:solidFill>
                <a:srgbClr val="FFFF00"/>
              </a:solidFill>
            </a:endParaRPr>
          </a:p>
        </p:txBody>
      </p:sp>
      <p:sp>
        <p:nvSpPr>
          <p:cNvPr id="3077" name="Content Placeholder 14"/>
          <p:cNvSpPr>
            <a:spLocks noGrp="1"/>
          </p:cNvSpPr>
          <p:nvPr>
            <p:ph idx="1"/>
          </p:nvPr>
        </p:nvSpPr>
        <p:spPr>
          <a:xfrm>
            <a:off x="685800" y="1714488"/>
            <a:ext cx="7772400" cy="4381512"/>
          </a:xfrm>
        </p:spPr>
        <p:txBody>
          <a:bodyPr/>
          <a:lstStyle/>
          <a:p>
            <a:pPr lvl="0"/>
            <a:r>
              <a:rPr lang="en-GB" dirty="0" smtClean="0">
                <a:solidFill>
                  <a:srgbClr val="FFFF00"/>
                </a:solidFill>
                <a:latin typeface="+mn-lt"/>
                <a:ea typeface="+mn-ea"/>
                <a:cs typeface="+mn-cs"/>
              </a:rPr>
              <a:t>Students are able to identify the elements that construct films.</a:t>
            </a:r>
            <a:endParaRPr lang="id-ID" sz="4000" dirty="0" smtClean="0">
              <a:solidFill>
                <a:srgbClr val="FFFF00"/>
              </a:solidFill>
              <a:latin typeface="+mn-lt"/>
              <a:ea typeface="+mn-ea"/>
              <a:cs typeface="+mn-cs"/>
            </a:endParaRPr>
          </a:p>
          <a:p>
            <a:pPr lvl="0"/>
            <a:r>
              <a:rPr lang="en-GB" dirty="0" smtClean="0">
                <a:solidFill>
                  <a:srgbClr val="FFFF00"/>
                </a:solidFill>
                <a:latin typeface="+mn-lt"/>
                <a:ea typeface="+mn-ea"/>
                <a:cs typeface="+mn-cs"/>
              </a:rPr>
              <a:t>Students are able to mention </a:t>
            </a:r>
            <a:r>
              <a:rPr lang="en-GB" dirty="0" smtClean="0">
                <a:solidFill>
                  <a:srgbClr val="FFFF00"/>
                </a:solidFill>
              </a:rPr>
              <a:t>genres</a:t>
            </a:r>
            <a:r>
              <a:rPr lang="en-GB" dirty="0" smtClean="0">
                <a:solidFill>
                  <a:srgbClr val="FFFF00"/>
                </a:solidFill>
                <a:latin typeface="+mn-lt"/>
                <a:ea typeface="+mn-ea"/>
                <a:cs typeface="+mn-cs"/>
              </a:rPr>
              <a:t> of films</a:t>
            </a:r>
            <a:endParaRPr lang="id-ID" sz="4000" dirty="0" smtClean="0">
              <a:solidFill>
                <a:srgbClr val="FFFF00"/>
              </a:solidFill>
              <a:latin typeface="+mn-lt"/>
              <a:ea typeface="+mn-ea"/>
              <a:cs typeface="+mn-cs"/>
            </a:endParaRPr>
          </a:p>
          <a:p>
            <a:r>
              <a:rPr lang="en-GB" dirty="0" smtClean="0">
                <a:solidFill>
                  <a:srgbClr val="FFFF00"/>
                </a:solidFill>
                <a:latin typeface="+mn-lt"/>
                <a:ea typeface="+mn-ea"/>
                <a:cs typeface="+mn-cs"/>
              </a:rPr>
              <a:t>Students can make an analysis </a:t>
            </a:r>
            <a:r>
              <a:rPr lang="en-GB" dirty="0" smtClean="0">
                <a:solidFill>
                  <a:srgbClr val="FFFF00"/>
                </a:solidFill>
              </a:rPr>
              <a:t>about a particular film, e.g.</a:t>
            </a:r>
            <a:r>
              <a:rPr lang="en-GB" dirty="0" smtClean="0">
                <a:solidFill>
                  <a:srgbClr val="FFFF00"/>
                </a:solidFill>
                <a:latin typeface="+mn-lt"/>
                <a:ea typeface="+mn-ea"/>
                <a:cs typeface="+mn-cs"/>
              </a:rPr>
              <a:t> </a:t>
            </a:r>
            <a:r>
              <a:rPr lang="en-GB" i="1" dirty="0" smtClean="0">
                <a:solidFill>
                  <a:srgbClr val="FFFF00"/>
                </a:solidFill>
                <a:latin typeface="+mn-lt"/>
                <a:ea typeface="+mn-ea"/>
                <a:cs typeface="+mn-cs"/>
              </a:rPr>
              <a:t>the relation between the constructive elements of films and their ideologies.</a:t>
            </a:r>
            <a:endParaRPr lang="id-ID" i="1" dirty="0" smtClean="0">
              <a:solidFill>
                <a:srgbClr val="FFFF00"/>
              </a:solidFill>
            </a:endParaRPr>
          </a:p>
        </p:txBody>
      </p:sp>
      <p:sp>
        <p:nvSpPr>
          <p:cNvPr id="3078" name="Footer Placeholder 7"/>
          <p:cNvSpPr>
            <a:spLocks noGrp="1"/>
          </p:cNvSpPr>
          <p:nvPr>
            <p:ph type="ftr" sz="quarter" idx="11"/>
          </p:nvPr>
        </p:nvSpPr>
        <p:spPr>
          <a:xfrm>
            <a:off x="4214813" y="6429375"/>
            <a:ext cx="3662362" cy="276225"/>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5123" name="Picture 5" descr="C:\Documents and Settings\PR 1\My Documents\WR-I - 2005 - THOMAS B. SANTOSO\DOC-01 - UNIKA SOEGIJAPRANATA'S FILES\UNIKA Soegijapranata-2.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4" name="Content Placeholder 13"/>
          <p:cNvGraphicFramePr>
            <a:graphicFrameLocks noGrp="1"/>
          </p:cNvGraphicFramePr>
          <p:nvPr>
            <p:ph idx="1"/>
          </p:nvPr>
        </p:nvGraphicFramePr>
        <p:xfrm>
          <a:off x="685800" y="214313"/>
          <a:ext cx="7815291" cy="6089455"/>
        </p:xfrm>
        <a:graphic>
          <a:graphicData uri="http://schemas.openxmlformats.org/drawingml/2006/table">
            <a:tbl>
              <a:tblPr firstRow="1" bandRow="1">
                <a:tableStyleId>{5940675A-B579-460E-94D1-54222C63F5DA}</a:tableStyleId>
              </a:tblPr>
              <a:tblGrid>
                <a:gridCol w="505739"/>
                <a:gridCol w="484238"/>
                <a:gridCol w="484238"/>
                <a:gridCol w="484238"/>
                <a:gridCol w="484238"/>
                <a:gridCol w="600665"/>
                <a:gridCol w="530215"/>
                <a:gridCol w="530215"/>
                <a:gridCol w="530215"/>
                <a:gridCol w="530215"/>
                <a:gridCol w="530215"/>
                <a:gridCol w="530215"/>
                <a:gridCol w="530215"/>
                <a:gridCol w="530215"/>
                <a:gridCol w="530215"/>
              </a:tblGrid>
              <a:tr h="360280">
                <a:tc rowSpan="3">
                  <a:txBody>
                    <a:bodyPr/>
                    <a:lstStyle/>
                    <a:p>
                      <a:pPr algn="ctr"/>
                      <a:endParaRPr lang="id-ID" sz="800" b="1" dirty="0">
                        <a:solidFill>
                          <a:schemeClr val="tx1"/>
                        </a:solidFill>
                      </a:endParaRPr>
                    </a:p>
                  </a:txBody>
                  <a:tcPr>
                    <a:solidFill>
                      <a:srgbClr val="FFFF00"/>
                    </a:solidFill>
                  </a:tcPr>
                </a:tc>
                <a:tc gridSpan="13">
                  <a:txBody>
                    <a:bodyPr/>
                    <a:lstStyle/>
                    <a:p>
                      <a:pPr algn="ctr"/>
                      <a:r>
                        <a:rPr lang="en-US" sz="1800" b="1" dirty="0" smtClean="0">
                          <a:solidFill>
                            <a:schemeClr val="tx1"/>
                          </a:solidFill>
                        </a:rPr>
                        <a:t>KURIKULUM</a:t>
                      </a:r>
                      <a:endParaRPr lang="id-ID" sz="1800" b="1" dirty="0">
                        <a:solidFill>
                          <a:schemeClr val="tx1"/>
                        </a:solidFill>
                      </a:endParaRPr>
                    </a:p>
                  </a:txBody>
                  <a:tcPr>
                    <a:solidFill>
                      <a:srgbClr val="FFFF00"/>
                    </a:solidFill>
                  </a:tcPr>
                </a:tc>
                <a:tc hMerge="1">
                  <a:txBody>
                    <a:bodyPr/>
                    <a:lstStyle/>
                    <a:p>
                      <a:pPr algn="ctr"/>
                      <a:endParaRPr lang="id-ID" sz="1000" b="1" dirty="0">
                        <a:solidFill>
                          <a:schemeClr val="tx1"/>
                        </a:solidFill>
                      </a:endParaRPr>
                    </a:p>
                  </a:txBody>
                  <a:tcPr>
                    <a:solidFill>
                      <a:schemeClr val="accent1">
                        <a:lumMod val="60000"/>
                        <a:lumOff val="40000"/>
                      </a:schemeClr>
                    </a:solidFill>
                  </a:tcPr>
                </a:tc>
                <a:tc hMerge="1">
                  <a:txBody>
                    <a:bodyPr/>
                    <a:lstStyle/>
                    <a:p>
                      <a:pPr algn="ctr"/>
                      <a:endParaRPr lang="id-ID" b="1" dirty="0">
                        <a:solidFill>
                          <a:schemeClr val="tx1"/>
                        </a:solidFill>
                      </a:endParaRPr>
                    </a:p>
                  </a:txBody>
                  <a:tcPr>
                    <a:solidFill>
                      <a:schemeClr val="accent1">
                        <a:lumMod val="60000"/>
                        <a:lumOff val="40000"/>
                      </a:schemeClr>
                    </a:solidFill>
                  </a:tcPr>
                </a:tc>
                <a:tc hMerge="1">
                  <a:txBody>
                    <a:bodyPr/>
                    <a:lstStyle/>
                    <a:p>
                      <a:pPr algn="ctr"/>
                      <a:endParaRPr lang="id-ID" b="1" dirty="0">
                        <a:solidFill>
                          <a:schemeClr val="tx1"/>
                        </a:solidFill>
                      </a:endParaRPr>
                    </a:p>
                  </a:txBody>
                  <a:tcPr>
                    <a:solidFill>
                      <a:schemeClr val="accent1">
                        <a:lumMod val="60000"/>
                        <a:lumOff val="40000"/>
                      </a:schemeClr>
                    </a:solidFill>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pPr algn="ctr"/>
                      <a:endParaRPr lang="id-ID" b="1" dirty="0">
                        <a:solidFill>
                          <a:schemeClr val="tx1"/>
                        </a:solidFill>
                      </a:endParaRPr>
                    </a:p>
                  </a:txBody>
                  <a:tcPr>
                    <a:solidFill>
                      <a:schemeClr val="accent1">
                        <a:lumMod val="60000"/>
                        <a:lumOff val="40000"/>
                      </a:schemeClr>
                    </a:solidFill>
                  </a:tcPr>
                </a:tc>
                <a:tc hMerge="1">
                  <a:txBody>
                    <a:bodyPr/>
                    <a:lstStyle/>
                    <a:p>
                      <a:pPr algn="ctr"/>
                      <a:endParaRPr lang="id-ID" b="1" dirty="0">
                        <a:solidFill>
                          <a:schemeClr val="tx1"/>
                        </a:solidFill>
                      </a:endParaRPr>
                    </a:p>
                  </a:txBody>
                  <a:tcPr>
                    <a:solidFill>
                      <a:schemeClr val="accent1">
                        <a:lumMod val="60000"/>
                        <a:lumOff val="40000"/>
                      </a:schemeClr>
                    </a:solidFill>
                  </a:tcPr>
                </a:tc>
                <a:tc hMerge="1">
                  <a:txBody>
                    <a:bodyPr/>
                    <a:lstStyle/>
                    <a:p>
                      <a:pPr algn="ctr"/>
                      <a:endParaRPr lang="id-ID" b="1" dirty="0">
                        <a:solidFill>
                          <a:schemeClr val="tx1"/>
                        </a:solidFill>
                      </a:endParaRPr>
                    </a:p>
                  </a:txBody>
                  <a:tcPr>
                    <a:solidFill>
                      <a:schemeClr val="accent1">
                        <a:lumMod val="60000"/>
                        <a:lumOff val="40000"/>
                      </a:schemeClr>
                    </a:solidFill>
                  </a:tcPr>
                </a:tc>
                <a:tc rowSpan="3">
                  <a:txBody>
                    <a:bodyPr/>
                    <a:lstStyle/>
                    <a:p>
                      <a:pPr algn="ctr"/>
                      <a:r>
                        <a:rPr lang="en-US" sz="1000" b="1" dirty="0" err="1" smtClean="0">
                          <a:solidFill>
                            <a:schemeClr val="tx1"/>
                          </a:solidFill>
                        </a:rPr>
                        <a:t>Jml</a:t>
                      </a:r>
                      <a:r>
                        <a:rPr lang="en-US" sz="1000" b="1" dirty="0" smtClean="0">
                          <a:solidFill>
                            <a:schemeClr val="tx1"/>
                          </a:solidFill>
                        </a:rPr>
                        <a:t>.  </a:t>
                      </a:r>
                      <a:r>
                        <a:rPr lang="en-US" sz="1000" b="1" dirty="0" err="1" smtClean="0">
                          <a:solidFill>
                            <a:schemeClr val="tx1"/>
                          </a:solidFill>
                        </a:rPr>
                        <a:t>sks</a:t>
                      </a:r>
                      <a:endParaRPr lang="id-ID" sz="1000" b="1" dirty="0">
                        <a:solidFill>
                          <a:schemeClr val="tx1"/>
                        </a:solidFill>
                      </a:endParaRPr>
                    </a:p>
                  </a:txBody>
                  <a:tcPr>
                    <a:solidFill>
                      <a:srgbClr val="00B0F0"/>
                    </a:solidFill>
                  </a:tcPr>
                </a:tc>
              </a:tr>
              <a:tr h="254692">
                <a:tc vMerge="1">
                  <a:txBody>
                    <a:bodyPr/>
                    <a:lstStyle/>
                    <a:p>
                      <a:endParaRPr lang="id-ID" dirty="0"/>
                    </a:p>
                  </a:txBody>
                  <a:tcPr/>
                </a:tc>
                <a:tc gridSpan="2">
                  <a:txBody>
                    <a:bodyPr/>
                    <a:lstStyle/>
                    <a:p>
                      <a:pPr algn="ctr"/>
                      <a:r>
                        <a:rPr lang="en-GB" sz="1000" b="1" dirty="0" smtClean="0">
                          <a:solidFill>
                            <a:schemeClr val="tx1"/>
                          </a:solidFill>
                        </a:rPr>
                        <a:t>MPK</a:t>
                      </a:r>
                    </a:p>
                    <a:p>
                      <a:pPr algn="ctr"/>
                      <a:endParaRPr lang="id-ID" sz="1000" b="1" dirty="0">
                        <a:solidFill>
                          <a:schemeClr val="tx1"/>
                        </a:solidFill>
                      </a:endParaRPr>
                    </a:p>
                  </a:txBody>
                  <a:tcPr>
                    <a:solidFill>
                      <a:srgbClr val="FF33CC"/>
                    </a:solidFill>
                  </a:tcPr>
                </a:tc>
                <a:tc hMerge="1">
                  <a:txBody>
                    <a:bodyPr/>
                    <a:lstStyle/>
                    <a:p>
                      <a:pPr algn="ctr"/>
                      <a:endParaRPr lang="id-ID" sz="800" b="1" dirty="0">
                        <a:solidFill>
                          <a:schemeClr val="tx1"/>
                        </a:solidFill>
                      </a:endParaRPr>
                    </a:p>
                  </a:txBody>
                  <a:tcPr>
                    <a:solidFill>
                      <a:srgbClr val="FFC000"/>
                    </a:solidFill>
                  </a:tcPr>
                </a:tc>
                <a:tc>
                  <a:txBody>
                    <a:bodyPr/>
                    <a:lstStyle/>
                    <a:p>
                      <a:pPr algn="ctr"/>
                      <a:r>
                        <a:rPr lang="en-GB" sz="1000" b="1" dirty="0" smtClean="0">
                          <a:solidFill>
                            <a:schemeClr val="tx1"/>
                          </a:solidFill>
                        </a:rPr>
                        <a:t>MBB</a:t>
                      </a:r>
                    </a:p>
                    <a:p>
                      <a:pPr algn="ctr"/>
                      <a:endParaRPr lang="id-ID" sz="1000" b="1" dirty="0">
                        <a:solidFill>
                          <a:schemeClr val="tx1"/>
                        </a:solidFill>
                      </a:endParaRPr>
                    </a:p>
                  </a:txBody>
                  <a:tcPr>
                    <a:solidFill>
                      <a:schemeClr val="accent6">
                        <a:lumMod val="40000"/>
                        <a:lumOff val="60000"/>
                      </a:schemeClr>
                    </a:solidFill>
                  </a:tcPr>
                </a:tc>
                <a:tc rowSpan="2" gridSpan="8">
                  <a:txBody>
                    <a:bodyPr/>
                    <a:lstStyle/>
                    <a:p>
                      <a:pPr algn="ctr"/>
                      <a:r>
                        <a:rPr lang="en-GB" sz="1600" b="1" dirty="0" smtClean="0">
                          <a:solidFill>
                            <a:schemeClr val="tx1"/>
                          </a:solidFill>
                        </a:rPr>
                        <a:t>MKK</a:t>
                      </a:r>
                    </a:p>
                    <a:p>
                      <a:pPr algn="ctr"/>
                      <a:r>
                        <a:rPr lang="en-GB" sz="1600" b="1" dirty="0" smtClean="0">
                          <a:solidFill>
                            <a:schemeClr val="tx1"/>
                          </a:solidFill>
                        </a:rPr>
                        <a:t> (Core/Major</a:t>
                      </a:r>
                      <a:r>
                        <a:rPr lang="en-GB" sz="1600" b="1" baseline="0" dirty="0" smtClean="0">
                          <a:solidFill>
                            <a:schemeClr val="tx1"/>
                          </a:solidFill>
                        </a:rPr>
                        <a:t> Competence)</a:t>
                      </a:r>
                      <a:endParaRPr lang="id-ID" sz="1600" b="1" dirty="0">
                        <a:solidFill>
                          <a:schemeClr val="tx1"/>
                        </a:solidFill>
                      </a:endParaRPr>
                    </a:p>
                  </a:txBody>
                  <a:tcPr>
                    <a:solidFill>
                      <a:srgbClr val="00FF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hMerge="1">
                  <a:txBody>
                    <a:bodyPr/>
                    <a:lstStyle/>
                    <a:p>
                      <a:pPr algn="ctr"/>
                      <a:endParaRPr lang="id-ID" sz="800" b="1" dirty="0">
                        <a:solidFill>
                          <a:schemeClr val="tx1"/>
                        </a:solidFill>
                      </a:endParaRPr>
                    </a:p>
                  </a:txBody>
                  <a:tcPr>
                    <a:solidFill>
                      <a:srgbClr val="FFC000"/>
                    </a:solidFill>
                  </a:tcPr>
                </a:tc>
                <a:tc rowSpan="2" gridSpan="2">
                  <a:txBody>
                    <a:bodyPr/>
                    <a:lstStyle/>
                    <a:p>
                      <a:pPr algn="ctr"/>
                      <a:r>
                        <a:rPr lang="en-GB" sz="1200" b="1" dirty="0" smtClean="0">
                          <a:solidFill>
                            <a:schemeClr val="tx1"/>
                          </a:solidFill>
                        </a:rPr>
                        <a:t>MKB</a:t>
                      </a:r>
                    </a:p>
                    <a:p>
                      <a:pPr algn="ctr"/>
                      <a:r>
                        <a:rPr lang="en-GB" sz="1200" b="1" dirty="0" smtClean="0">
                          <a:solidFill>
                            <a:schemeClr val="tx1"/>
                          </a:solidFill>
                        </a:rPr>
                        <a:t>(Minor Competence)</a:t>
                      </a:r>
                      <a:endParaRPr lang="id-ID" sz="1200" b="1" dirty="0">
                        <a:solidFill>
                          <a:schemeClr val="tx1"/>
                        </a:solidFill>
                      </a:endParaRPr>
                    </a:p>
                  </a:txBody>
                  <a:tcPr>
                    <a:solidFill>
                      <a:srgbClr val="FFC000"/>
                    </a:solidFill>
                  </a:tcPr>
                </a:tc>
                <a:tc rowSpan="2" hMerge="1">
                  <a:txBody>
                    <a:bodyPr/>
                    <a:lstStyle/>
                    <a:p>
                      <a:pPr algn="ctr"/>
                      <a:endParaRPr lang="id-ID" b="1" dirty="0">
                        <a:solidFill>
                          <a:schemeClr val="tx1"/>
                        </a:solidFill>
                      </a:endParaRPr>
                    </a:p>
                  </a:txBody>
                  <a:tcPr>
                    <a:solidFill>
                      <a:srgbClr val="FFC000"/>
                    </a:solidFill>
                  </a:tcPr>
                </a:tc>
                <a:tc vMerge="1">
                  <a:txBody>
                    <a:bodyPr/>
                    <a:lstStyle/>
                    <a:p>
                      <a:pPr algn="ctr"/>
                      <a:endParaRPr lang="id-ID" b="1" dirty="0">
                        <a:solidFill>
                          <a:schemeClr val="tx1"/>
                        </a:solidFill>
                      </a:endParaRPr>
                    </a:p>
                  </a:txBody>
                  <a:tcPr/>
                </a:tc>
              </a:tr>
              <a:tr h="254692">
                <a:tc vMerge="1">
                  <a:txBody>
                    <a:bodyPr/>
                    <a:lstStyle/>
                    <a:p>
                      <a:endParaRPr lang="id-ID"/>
                    </a:p>
                  </a:txBody>
                  <a:tcPr/>
                </a:tc>
                <a:tc gridSpan="3">
                  <a:txBody>
                    <a:bodyPr/>
                    <a:lstStyle/>
                    <a:p>
                      <a:pPr algn="ctr"/>
                      <a:r>
                        <a:rPr lang="en-US" sz="1000" b="1" dirty="0" smtClean="0">
                          <a:solidFill>
                            <a:schemeClr val="tx1"/>
                          </a:solidFill>
                        </a:rPr>
                        <a:t>(Supporting Competence)</a:t>
                      </a:r>
                      <a:endParaRPr lang="id-ID" sz="1000" b="1" dirty="0">
                        <a:solidFill>
                          <a:schemeClr val="tx1"/>
                        </a:solidFill>
                      </a:endParaRPr>
                    </a:p>
                  </a:txBody>
                  <a:tcPr>
                    <a:noFill/>
                  </a:tcPr>
                </a:tc>
                <a:tc hMerge="1">
                  <a:txBody>
                    <a:bodyPr/>
                    <a:lstStyle/>
                    <a:p>
                      <a:endParaRPr lang="id-ID"/>
                    </a:p>
                  </a:txBody>
                  <a:tcPr/>
                </a:tc>
                <a:tc hMerge="1">
                  <a:txBody>
                    <a:bodyPr/>
                    <a:lstStyle/>
                    <a:p>
                      <a:pPr algn="ctr"/>
                      <a:endParaRPr lang="id-ID" sz="900" b="1" dirty="0">
                        <a:solidFill>
                          <a:schemeClr val="tx1"/>
                        </a:solidFill>
                      </a:endParaRPr>
                    </a:p>
                  </a:txBody>
                  <a:tcPr>
                    <a:solidFill>
                      <a:schemeClr val="accent6">
                        <a:lumMod val="40000"/>
                        <a:lumOff val="60000"/>
                      </a:schemeClr>
                    </a:solidFill>
                  </a:tcPr>
                </a:tc>
                <a:tc gridSpan="8"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hMerge="1" vMerge="1">
                  <a:txBody>
                    <a:bodyPr/>
                    <a:lstStyle/>
                    <a:p>
                      <a:endParaRPr lang="id-ID"/>
                    </a:p>
                  </a:txBody>
                  <a:tcPr/>
                </a:tc>
                <a:tc gridSpan="2" vMerge="1">
                  <a:txBody>
                    <a:bodyPr/>
                    <a:lstStyle/>
                    <a:p>
                      <a:endParaRPr lang="id-ID"/>
                    </a:p>
                  </a:txBody>
                  <a:tcPr/>
                </a:tc>
                <a:tc hMerge="1" vMerge="1">
                  <a:txBody>
                    <a:bodyPr/>
                    <a:lstStyle/>
                    <a:p>
                      <a:endParaRPr lang="id-ID"/>
                    </a:p>
                  </a:txBody>
                  <a:tcPr/>
                </a:tc>
                <a:tc vMerge="1">
                  <a:txBody>
                    <a:bodyPr/>
                    <a:lstStyle/>
                    <a:p>
                      <a:endParaRPr lang="id-ID"/>
                    </a:p>
                  </a:txBody>
                  <a:tcPr/>
                </a:tc>
              </a:tr>
              <a:tr h="454499">
                <a:tc>
                  <a:txBody>
                    <a:bodyPr/>
                    <a:lstStyle/>
                    <a:p>
                      <a:pPr algn="ctr"/>
                      <a:r>
                        <a:rPr lang="en-US" sz="800" b="1" dirty="0" err="1" smtClean="0">
                          <a:solidFill>
                            <a:schemeClr val="tx1"/>
                          </a:solidFill>
                        </a:rPr>
                        <a:t>Sem</a:t>
                      </a:r>
                      <a:r>
                        <a:rPr lang="en-US" sz="800" b="1" dirty="0" smtClean="0">
                          <a:solidFill>
                            <a:schemeClr val="tx1"/>
                          </a:solidFill>
                        </a:rPr>
                        <a:t> 8</a:t>
                      </a:r>
                      <a:endParaRPr lang="id-ID" sz="800" b="1" dirty="0">
                        <a:solidFill>
                          <a:schemeClr val="tx1"/>
                        </a:solidFill>
                      </a:endParaRPr>
                    </a:p>
                  </a:txBody>
                  <a:tcPr>
                    <a:solidFill>
                      <a:srgbClr val="FFFF00"/>
                    </a:solidFill>
                  </a:tcPr>
                </a:tc>
                <a:tc>
                  <a:txBody>
                    <a:bodyPr/>
                    <a:lstStyle/>
                    <a:p>
                      <a:pPr algn="ctr"/>
                      <a:r>
                        <a:rPr lang="en-GB" sz="800" b="1" dirty="0" err="1" smtClean="0">
                          <a:solidFill>
                            <a:schemeClr val="tx1"/>
                          </a:solidFill>
                        </a:rPr>
                        <a:t>Pancasila</a:t>
                      </a:r>
                      <a:r>
                        <a:rPr lang="en-GB" sz="800" b="1" dirty="0" smtClean="0">
                          <a:solidFill>
                            <a:schemeClr val="tx1"/>
                          </a:solidFill>
                        </a:rPr>
                        <a:t> (2)</a:t>
                      </a:r>
                      <a:endParaRPr lang="id-ID" sz="800" b="1" dirty="0">
                        <a:solidFill>
                          <a:schemeClr val="tx1"/>
                        </a:solidFill>
                      </a:endParaRPr>
                    </a:p>
                  </a:txBody>
                  <a:tcPr>
                    <a:solidFill>
                      <a:srgbClr val="FF33CC"/>
                    </a:solidFill>
                  </a:tcPr>
                </a:tc>
                <a:tc>
                  <a:txBody>
                    <a:bodyPr/>
                    <a:lstStyle/>
                    <a:p>
                      <a:pPr algn="ctr"/>
                      <a:r>
                        <a:rPr lang="en-GB" sz="800" b="1" dirty="0" smtClean="0">
                          <a:solidFill>
                            <a:schemeClr val="tx1"/>
                          </a:solidFill>
                        </a:rPr>
                        <a:t>Agama (2)</a:t>
                      </a:r>
                      <a:endParaRPr lang="id-ID" sz="800" b="1" dirty="0">
                        <a:solidFill>
                          <a:schemeClr val="tx1"/>
                        </a:solidFill>
                      </a:endParaRPr>
                    </a:p>
                  </a:txBody>
                  <a:tcPr>
                    <a:solidFill>
                      <a:srgbClr val="FF33CC"/>
                    </a:solidFill>
                  </a:tcPr>
                </a:tc>
                <a:tc>
                  <a:txBody>
                    <a:bodyPr/>
                    <a:lstStyle/>
                    <a:p>
                      <a:pPr algn="ctr"/>
                      <a:endParaRPr lang="id-ID" sz="800" b="1" dirty="0">
                        <a:solidFill>
                          <a:schemeClr val="tx1"/>
                        </a:solidFill>
                      </a:endParaRPr>
                    </a:p>
                  </a:txBody>
                  <a:tcPr>
                    <a:solidFill>
                      <a:schemeClr val="bg1"/>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Thesis (4)</a:t>
                      </a:r>
                      <a:endParaRPr lang="id-ID" sz="800" b="1" dirty="0">
                        <a:solidFill>
                          <a:schemeClr val="tx1"/>
                        </a:solidFill>
                      </a:endParaRPr>
                    </a:p>
                  </a:txBody>
                  <a:tcPr>
                    <a:solidFill>
                      <a:srgbClr val="FFC000"/>
                    </a:solidFill>
                  </a:tcPr>
                </a:tc>
                <a:tc>
                  <a:txBody>
                    <a:bodyPr/>
                    <a:lstStyle/>
                    <a:p>
                      <a:pPr algn="ctr"/>
                      <a:r>
                        <a:rPr lang="en-GB" sz="800" b="1" dirty="0" smtClean="0">
                          <a:solidFill>
                            <a:schemeClr val="tx1"/>
                          </a:solidFill>
                        </a:rPr>
                        <a:t>8</a:t>
                      </a:r>
                      <a:endParaRPr lang="id-ID" sz="800" b="1" dirty="0">
                        <a:solidFill>
                          <a:schemeClr val="tx1"/>
                        </a:solidFill>
                      </a:endParaRPr>
                    </a:p>
                  </a:txBody>
                  <a:tcPr>
                    <a:solidFill>
                      <a:srgbClr val="00B0F0"/>
                    </a:solidFill>
                  </a:tcPr>
                </a:tc>
              </a:tr>
              <a:tr h="575700">
                <a:tc>
                  <a:txBody>
                    <a:bodyPr/>
                    <a:lstStyle/>
                    <a:p>
                      <a:pPr algn="ctr"/>
                      <a:r>
                        <a:rPr lang="en-US" sz="800" b="1" dirty="0" err="1" smtClean="0">
                          <a:solidFill>
                            <a:schemeClr val="tx1"/>
                          </a:solidFill>
                        </a:rPr>
                        <a:t>Sem</a:t>
                      </a:r>
                      <a:r>
                        <a:rPr lang="en-US" sz="800" b="1" dirty="0" smtClean="0">
                          <a:solidFill>
                            <a:schemeClr val="tx1"/>
                          </a:solidFill>
                        </a:rPr>
                        <a:t> 7</a:t>
                      </a:r>
                      <a:endParaRPr lang="id-ID" sz="800" b="1" dirty="0">
                        <a:solidFill>
                          <a:schemeClr val="tx1"/>
                        </a:solidFill>
                      </a:endParaRPr>
                    </a:p>
                  </a:txBody>
                  <a:tcPr>
                    <a:solidFill>
                      <a:srgbClr val="FFFF00"/>
                    </a:solidFill>
                  </a:tcPr>
                </a:tc>
                <a:tc>
                  <a:txBody>
                    <a:bodyPr/>
                    <a:lstStyle/>
                    <a:p>
                      <a:pPr algn="ctr"/>
                      <a:endParaRPr lang="id-ID" sz="800" b="1" dirty="0">
                        <a:solidFill>
                          <a:schemeClr val="tx1"/>
                        </a:solidFill>
                      </a:endParaRPr>
                    </a:p>
                  </a:txBody>
                  <a:tcPr>
                    <a:noFill/>
                  </a:tcPr>
                </a:tc>
                <a:tc>
                  <a:txBody>
                    <a:bodyPr/>
                    <a:lstStyle/>
                    <a:p>
                      <a:pPr algn="ctr"/>
                      <a:r>
                        <a:rPr lang="en-GB" sz="800" b="1" dirty="0" err="1" smtClean="0">
                          <a:solidFill>
                            <a:schemeClr val="tx1"/>
                          </a:solidFill>
                        </a:rPr>
                        <a:t>Kewarganegaraan</a:t>
                      </a:r>
                      <a:r>
                        <a:rPr lang="en-GB" sz="800" b="1" baseline="0" dirty="0" smtClean="0">
                          <a:solidFill>
                            <a:schemeClr val="tx1"/>
                          </a:solidFill>
                        </a:rPr>
                        <a:t> (2)</a:t>
                      </a:r>
                      <a:endParaRPr lang="id-ID" sz="800" b="1" dirty="0">
                        <a:solidFill>
                          <a:schemeClr val="tx1"/>
                        </a:solidFill>
                      </a:endParaRPr>
                    </a:p>
                  </a:txBody>
                  <a:tcPr>
                    <a:solidFill>
                      <a:srgbClr val="FF33CC"/>
                    </a:solidFill>
                  </a:tcPr>
                </a:tc>
                <a:tc>
                  <a:txBody>
                    <a:bodyPr/>
                    <a:lstStyle/>
                    <a:p>
                      <a:pPr algn="ctr"/>
                      <a:r>
                        <a:rPr lang="en-GB" sz="800" b="1" dirty="0" smtClean="0">
                          <a:solidFill>
                            <a:schemeClr val="tx1"/>
                          </a:solidFill>
                        </a:rPr>
                        <a:t>KKN/KKU/KAPKI (2)</a:t>
                      </a:r>
                      <a:endParaRPr lang="id-ID" sz="800" b="1" dirty="0">
                        <a:solidFill>
                          <a:schemeClr val="tx1"/>
                        </a:solidFill>
                      </a:endParaRPr>
                    </a:p>
                  </a:txBody>
                  <a:tcPr>
                    <a:solidFill>
                      <a:schemeClr val="accent6">
                        <a:lumMod val="40000"/>
                        <a:lumOff val="60000"/>
                      </a:schemeClr>
                    </a:solidFill>
                  </a:tcPr>
                </a:tc>
                <a:tc>
                  <a:txBody>
                    <a:bodyPr/>
                    <a:lstStyle/>
                    <a:p>
                      <a:pPr algn="ctr"/>
                      <a:r>
                        <a:rPr lang="en-GB" sz="800" b="1" dirty="0" smtClean="0">
                          <a:solidFill>
                            <a:schemeClr val="tx1"/>
                          </a:solidFill>
                        </a:rPr>
                        <a:t>TOEIC</a:t>
                      </a:r>
                      <a:r>
                        <a:rPr lang="en-GB" sz="800" b="1" baseline="0" dirty="0" smtClean="0">
                          <a:solidFill>
                            <a:schemeClr val="tx1"/>
                          </a:solidFill>
                        </a:rPr>
                        <a:t> (4)</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Thesis Proposal (2)</a:t>
                      </a:r>
                      <a:endParaRPr lang="id-ID" sz="800" b="1" dirty="0">
                        <a:solidFill>
                          <a:schemeClr val="tx1"/>
                        </a:solidFill>
                      </a:endParaRPr>
                    </a:p>
                  </a:txBody>
                  <a:tcPr>
                    <a:solidFill>
                      <a:srgbClr val="FFC000"/>
                    </a:solidFill>
                  </a:tcPr>
                </a:tc>
                <a:tc>
                  <a:txBody>
                    <a:bodyPr/>
                    <a:lstStyle/>
                    <a:p>
                      <a:pPr algn="ctr"/>
                      <a:r>
                        <a:rPr lang="en-GB" sz="800" b="1" dirty="0" smtClean="0">
                          <a:solidFill>
                            <a:schemeClr val="tx1"/>
                          </a:solidFill>
                        </a:rPr>
                        <a:t>10</a:t>
                      </a:r>
                      <a:endParaRPr lang="id-ID" sz="800" b="1" dirty="0">
                        <a:solidFill>
                          <a:schemeClr val="tx1"/>
                        </a:solidFill>
                      </a:endParaRPr>
                    </a:p>
                  </a:txBody>
                  <a:tcPr>
                    <a:solidFill>
                      <a:srgbClr val="00B0F0"/>
                    </a:solidFill>
                  </a:tcPr>
                </a:tc>
              </a:tr>
              <a:tr h="696900">
                <a:tc>
                  <a:txBody>
                    <a:bodyPr/>
                    <a:lstStyle/>
                    <a:p>
                      <a:pPr algn="ctr"/>
                      <a:r>
                        <a:rPr lang="en-US" sz="800" b="1" dirty="0" err="1" smtClean="0">
                          <a:solidFill>
                            <a:schemeClr val="tx1"/>
                          </a:solidFill>
                        </a:rPr>
                        <a:t>Sem</a:t>
                      </a:r>
                      <a:r>
                        <a:rPr lang="en-US" sz="800" b="1" dirty="0" smtClean="0">
                          <a:solidFill>
                            <a:schemeClr val="tx1"/>
                          </a:solidFill>
                        </a:rPr>
                        <a:t> 6</a:t>
                      </a:r>
                      <a:endParaRPr lang="id-ID" sz="800" b="1" dirty="0">
                        <a:solidFill>
                          <a:schemeClr val="tx1"/>
                        </a:solidFill>
                      </a:endParaRPr>
                    </a:p>
                  </a:txBody>
                  <a:tcP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d-ID"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d-ID"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d-ID" sz="800" b="1" dirty="0" smtClean="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TOEFL Prep 2. (4)</a:t>
                      </a:r>
                      <a:endParaRPr lang="id-ID" sz="800" b="1" dirty="0" smtClean="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err="1" smtClean="0">
                          <a:solidFill>
                            <a:schemeClr val="tx1"/>
                          </a:solidFill>
                        </a:rPr>
                        <a:t>Proj</a:t>
                      </a:r>
                      <a:r>
                        <a:rPr lang="en-GB" sz="800" b="1" dirty="0" smtClean="0">
                          <a:solidFill>
                            <a:schemeClr val="tx1"/>
                          </a:solidFill>
                        </a:rPr>
                        <a:t>. </a:t>
                      </a:r>
                      <a:r>
                        <a:rPr lang="en-GB" sz="800" b="1" dirty="0" err="1" smtClean="0">
                          <a:solidFill>
                            <a:schemeClr val="tx1"/>
                          </a:solidFill>
                        </a:rPr>
                        <a:t>Propl</a:t>
                      </a:r>
                      <a:r>
                        <a:rPr lang="en-GB" sz="800" b="1" dirty="0" smtClean="0">
                          <a:solidFill>
                            <a:schemeClr val="tx1"/>
                          </a:solidFill>
                        </a:rPr>
                        <a:t> &amp; </a:t>
                      </a:r>
                      <a:r>
                        <a:rPr lang="en-GB" sz="800" b="1" dirty="0" err="1" smtClean="0">
                          <a:solidFill>
                            <a:schemeClr val="tx1"/>
                          </a:solidFill>
                        </a:rPr>
                        <a:t>Prsnt</a:t>
                      </a:r>
                      <a:r>
                        <a:rPr lang="en-GB" sz="800" b="1" baseline="0" dirty="0" smtClean="0">
                          <a:solidFill>
                            <a:schemeClr val="tx1"/>
                          </a:solidFill>
                        </a:rPr>
                        <a:t> (2)</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Legal Translation (2)</a:t>
                      </a:r>
                      <a:endParaRPr lang="id-ID" sz="800" b="1" dirty="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Elective Courses (10)</a:t>
                      </a:r>
                      <a:endParaRPr lang="id-ID" sz="800" b="1" dirty="0" smtClean="0">
                        <a:solidFill>
                          <a:schemeClr val="tx1"/>
                        </a:solidFill>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Research Methods (2)</a:t>
                      </a:r>
                      <a:endParaRPr lang="id-ID" sz="800" b="1" dirty="0" smtClean="0">
                        <a:solidFill>
                          <a:schemeClr val="tx1"/>
                        </a:solidFill>
                      </a:endParaRPr>
                    </a:p>
                    <a:p>
                      <a:pPr algn="ctr"/>
                      <a:endParaRPr lang="id-ID" sz="800" b="1" dirty="0">
                        <a:solidFill>
                          <a:schemeClr val="tx1"/>
                        </a:solidFill>
                      </a:endParaRPr>
                    </a:p>
                  </a:txBody>
                  <a:tcPr>
                    <a:solidFill>
                      <a:srgbClr val="FFC000"/>
                    </a:solidFill>
                  </a:tcPr>
                </a:tc>
                <a:tc>
                  <a:txBody>
                    <a:bodyPr/>
                    <a:lstStyle/>
                    <a:p>
                      <a:pPr algn="ctr"/>
                      <a:r>
                        <a:rPr lang="en-GB" sz="800" b="1" dirty="0" smtClean="0">
                          <a:solidFill>
                            <a:schemeClr val="tx1"/>
                          </a:solidFill>
                        </a:rPr>
                        <a:t>20</a:t>
                      </a:r>
                      <a:endParaRPr lang="id-ID" sz="800" b="1" dirty="0">
                        <a:solidFill>
                          <a:schemeClr val="tx1"/>
                        </a:solidFill>
                      </a:endParaRPr>
                    </a:p>
                  </a:txBody>
                  <a:tcPr>
                    <a:solidFill>
                      <a:srgbClr val="00B0F0"/>
                    </a:solidFill>
                  </a:tcPr>
                </a:tc>
              </a:tr>
              <a:tr h="575700">
                <a:tc>
                  <a:txBody>
                    <a:bodyPr/>
                    <a:lstStyle/>
                    <a:p>
                      <a:pPr algn="ctr"/>
                      <a:r>
                        <a:rPr lang="en-US" sz="800" b="1" dirty="0" err="1" smtClean="0">
                          <a:solidFill>
                            <a:schemeClr val="tx1"/>
                          </a:solidFill>
                        </a:rPr>
                        <a:t>Sem</a:t>
                      </a:r>
                      <a:r>
                        <a:rPr lang="en-US" sz="800" b="1" dirty="0" smtClean="0">
                          <a:solidFill>
                            <a:schemeClr val="tx1"/>
                          </a:solidFill>
                        </a:rPr>
                        <a:t> 5</a:t>
                      </a:r>
                      <a:endParaRPr lang="id-ID" sz="800" b="1" dirty="0">
                        <a:solidFill>
                          <a:schemeClr val="tx1"/>
                        </a:solidFill>
                      </a:endParaRPr>
                    </a:p>
                  </a:txBody>
                  <a:tcPr>
                    <a:solidFill>
                      <a:srgbClr val="FF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solidFill>
                      <a:schemeClr val="bg1"/>
                    </a:solidFill>
                  </a:tcPr>
                </a:tc>
                <a:tc>
                  <a:txBody>
                    <a:bodyPr/>
                    <a:lstStyle/>
                    <a:p>
                      <a:pPr algn="ctr"/>
                      <a:r>
                        <a:rPr lang="en-GB" sz="800" b="1" dirty="0" smtClean="0">
                          <a:solidFill>
                            <a:schemeClr val="tx1"/>
                          </a:solidFill>
                        </a:rPr>
                        <a:t>TOEFL Prep 1. (2)</a:t>
                      </a:r>
                      <a:endParaRPr lang="id-ID" sz="800" b="1" dirty="0">
                        <a:solidFill>
                          <a:schemeClr val="tx1"/>
                        </a:solidFill>
                      </a:endParaRPr>
                    </a:p>
                  </a:txBody>
                  <a:tcPr>
                    <a:solidFill>
                      <a:srgbClr val="00FF00"/>
                    </a:solidFill>
                  </a:tcPr>
                </a:tc>
                <a:tc>
                  <a:txBody>
                    <a:bodyPr/>
                    <a:lstStyle/>
                    <a:p>
                      <a:pPr algn="ctr"/>
                      <a:endParaRPr lang="id-ID" sz="800" b="1" dirty="0">
                        <a:solidFill>
                          <a:srgbClr val="FFFF00"/>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err="1" smtClean="0">
                          <a:solidFill>
                            <a:schemeClr val="tx1"/>
                          </a:solidFill>
                        </a:rPr>
                        <a:t>Spk.for</a:t>
                      </a:r>
                      <a:r>
                        <a:rPr lang="en-GB" sz="800" b="1" dirty="0" smtClean="0">
                          <a:solidFill>
                            <a:schemeClr val="tx1"/>
                          </a:solidFill>
                        </a:rPr>
                        <a:t> </a:t>
                      </a:r>
                      <a:r>
                        <a:rPr lang="en-GB" sz="800" b="1" dirty="0" err="1" smtClean="0">
                          <a:solidFill>
                            <a:schemeClr val="tx1"/>
                          </a:solidFill>
                        </a:rPr>
                        <a:t>Profes</a:t>
                      </a:r>
                      <a:r>
                        <a:rPr lang="en-GB" sz="800" b="1" dirty="0" smtClean="0">
                          <a:solidFill>
                            <a:schemeClr val="tx1"/>
                          </a:solidFill>
                        </a:rPr>
                        <a:t>.</a:t>
                      </a:r>
                      <a:r>
                        <a:rPr lang="en-GB" sz="800" b="1" baseline="0" dirty="0" smtClean="0">
                          <a:solidFill>
                            <a:schemeClr val="tx1"/>
                          </a:solidFill>
                        </a:rPr>
                        <a:t> </a:t>
                      </a:r>
                      <a:r>
                        <a:rPr lang="en-GB" sz="800" b="1" dirty="0" smtClean="0">
                          <a:solidFill>
                            <a:schemeClr val="tx1"/>
                          </a:solidFill>
                        </a:rPr>
                        <a:t>(2)</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r>
                        <a:rPr lang="en-GB" sz="800" b="1" dirty="0" err="1" smtClean="0">
                          <a:solidFill>
                            <a:schemeClr val="tx1"/>
                          </a:solidFill>
                        </a:rPr>
                        <a:t>Eloq</a:t>
                      </a:r>
                      <a:r>
                        <a:rPr lang="en-GB" sz="800" b="1" dirty="0" smtClean="0">
                          <a:solidFill>
                            <a:schemeClr val="tx1"/>
                          </a:solidFill>
                        </a:rPr>
                        <a:t>. Reading</a:t>
                      </a:r>
                      <a:r>
                        <a:rPr lang="en-GB" sz="800" b="1" baseline="0" dirty="0" smtClean="0">
                          <a:solidFill>
                            <a:schemeClr val="tx1"/>
                          </a:solidFill>
                        </a:rPr>
                        <a:t> (1)</a:t>
                      </a:r>
                      <a:endParaRPr lang="id-ID" sz="800" b="1" dirty="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Buss.</a:t>
                      </a:r>
                      <a:r>
                        <a:rPr lang="en-GB" sz="800" b="1" baseline="0" dirty="0" smtClean="0">
                          <a:solidFill>
                            <a:schemeClr val="tx1"/>
                          </a:solidFill>
                        </a:rPr>
                        <a:t> Letters (2)</a:t>
                      </a:r>
                      <a:endParaRPr lang="id-ID" sz="800" b="1" dirty="0" smtClean="0">
                        <a:solidFill>
                          <a:schemeClr val="tx1"/>
                        </a:solidFill>
                      </a:endParaRPr>
                    </a:p>
                    <a:p>
                      <a:pPr algn="ctr"/>
                      <a:endParaRPr lang="id-ID" sz="800" b="1" dirty="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Transl</a:t>
                      </a:r>
                      <a:r>
                        <a:rPr lang="en-GB" sz="800" b="1" baseline="0" dirty="0" smtClean="0">
                          <a:solidFill>
                            <a:schemeClr val="tx1"/>
                          </a:solidFill>
                        </a:rPr>
                        <a:t>2 </a:t>
                      </a:r>
                      <a:r>
                        <a:rPr lang="en-GB" sz="800" b="1" dirty="0" smtClean="0">
                          <a:solidFill>
                            <a:schemeClr val="tx1"/>
                          </a:solidFill>
                        </a:rPr>
                        <a:t>(2)</a:t>
                      </a:r>
                      <a:endParaRPr lang="id-ID" sz="800" b="1" dirty="0" smtClean="0">
                        <a:solidFill>
                          <a:schemeClr val="tx1"/>
                        </a:solidFill>
                      </a:endParaRPr>
                    </a:p>
                    <a:p>
                      <a:pPr algn="ctr"/>
                      <a:endParaRPr lang="id-ID" sz="800" b="1" dirty="0">
                        <a:solidFill>
                          <a:schemeClr val="tx1"/>
                        </a:solidFill>
                      </a:endParaRPr>
                    </a:p>
                  </a:txBody>
                  <a:tcPr>
                    <a:solidFill>
                      <a:srgbClr val="00FF00"/>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Elective</a:t>
                      </a:r>
                      <a:r>
                        <a:rPr lang="en-GB" sz="800" b="1" baseline="0" dirty="0" smtClean="0">
                          <a:solidFill>
                            <a:schemeClr val="tx1"/>
                          </a:solidFill>
                        </a:rPr>
                        <a:t> </a:t>
                      </a:r>
                      <a:r>
                        <a:rPr lang="en-GB" sz="800" b="1" dirty="0" smtClean="0">
                          <a:solidFill>
                            <a:schemeClr val="tx1"/>
                          </a:solidFill>
                        </a:rPr>
                        <a:t>Courses (12)</a:t>
                      </a:r>
                      <a:endParaRPr lang="id-ID" sz="800" b="1" dirty="0" smtClean="0">
                        <a:solidFill>
                          <a:schemeClr val="tx1"/>
                        </a:solidFill>
                      </a:endParaRPr>
                    </a:p>
                  </a:txBody>
                  <a:tcPr>
                    <a:solidFill>
                      <a:srgbClr val="FFC000"/>
                    </a:solidFill>
                  </a:tcPr>
                </a:tc>
                <a:tc hMerge="1">
                  <a:txBody>
                    <a:bodyPr/>
                    <a:lstStyle/>
                    <a:p>
                      <a:endParaRPr lang="id-ID" sz="1000" b="0" dirty="0">
                        <a:solidFill>
                          <a:schemeClr val="tx1"/>
                        </a:solidFill>
                      </a:endParaRPr>
                    </a:p>
                  </a:txBody>
                  <a:tcPr/>
                </a:tc>
                <a:tc>
                  <a:txBody>
                    <a:bodyPr/>
                    <a:lstStyle/>
                    <a:p>
                      <a:pPr algn="ctr"/>
                      <a:r>
                        <a:rPr lang="en-GB" sz="800" b="1" dirty="0" smtClean="0">
                          <a:solidFill>
                            <a:schemeClr val="tx1"/>
                          </a:solidFill>
                        </a:rPr>
                        <a:t>21</a:t>
                      </a:r>
                      <a:endParaRPr lang="id-ID" sz="800" b="1" dirty="0">
                        <a:solidFill>
                          <a:schemeClr val="tx1"/>
                        </a:solidFill>
                      </a:endParaRPr>
                    </a:p>
                  </a:txBody>
                  <a:tcPr>
                    <a:solidFill>
                      <a:srgbClr val="00B0F0"/>
                    </a:solidFill>
                  </a:tcPr>
                </a:tc>
              </a:tr>
              <a:tr h="696900">
                <a:tc>
                  <a:txBody>
                    <a:bodyPr/>
                    <a:lstStyle/>
                    <a:p>
                      <a:pPr algn="ctr"/>
                      <a:r>
                        <a:rPr lang="en-US" sz="800" b="1" dirty="0" err="1" smtClean="0">
                          <a:solidFill>
                            <a:schemeClr val="tx1"/>
                          </a:solidFill>
                        </a:rPr>
                        <a:t>Sem</a:t>
                      </a:r>
                      <a:r>
                        <a:rPr lang="en-US" sz="800" b="1" dirty="0" smtClean="0">
                          <a:solidFill>
                            <a:schemeClr val="tx1"/>
                          </a:solidFill>
                        </a:rPr>
                        <a:t> 4</a:t>
                      </a:r>
                      <a:endParaRPr lang="id-ID" sz="800" b="1" dirty="0">
                        <a:solidFill>
                          <a:schemeClr val="tx1"/>
                        </a:solidFill>
                      </a:endParaRPr>
                    </a:p>
                  </a:txBody>
                  <a:tcPr>
                    <a:solidFill>
                      <a:srgbClr val="FF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solidFill>
                      <a:schemeClr val="bg1"/>
                    </a:solidFill>
                  </a:tcPr>
                </a:tc>
                <a:tc>
                  <a:txBody>
                    <a:bodyPr/>
                    <a:lstStyle/>
                    <a:p>
                      <a:pPr algn="ctr"/>
                      <a:r>
                        <a:rPr lang="en-GB" sz="800" b="1" dirty="0" smtClean="0">
                          <a:solidFill>
                            <a:schemeClr val="tx1"/>
                          </a:solidFill>
                        </a:rPr>
                        <a:t>Grammar </a:t>
                      </a:r>
                      <a:r>
                        <a:rPr lang="en-GB" sz="800" b="1" baseline="0" dirty="0" smtClean="0">
                          <a:solidFill>
                            <a:schemeClr val="tx1"/>
                          </a:solidFill>
                        </a:rPr>
                        <a:t>TOEFL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TOEFL/TOEIC List.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Read.</a:t>
                      </a:r>
                      <a:r>
                        <a:rPr lang="en-GB" sz="800" b="1" baseline="0" dirty="0" smtClean="0">
                          <a:solidFill>
                            <a:schemeClr val="tx1"/>
                          </a:solidFill>
                        </a:rPr>
                        <a:t> </a:t>
                      </a:r>
                      <a:r>
                        <a:rPr lang="en-GB" sz="800" b="1" dirty="0" smtClean="0">
                          <a:solidFill>
                            <a:schemeClr val="tx1"/>
                          </a:solidFill>
                        </a:rPr>
                        <a:t>TOEFL/TOEIC (2)</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Spk.</a:t>
                      </a:r>
                      <a:r>
                        <a:rPr lang="en-GB" sz="800" b="1" baseline="0" dirty="0" err="1" smtClean="0">
                          <a:solidFill>
                            <a:schemeClr val="tx1"/>
                          </a:solidFill>
                        </a:rPr>
                        <a:t>for</a:t>
                      </a:r>
                      <a:r>
                        <a:rPr lang="en-GB" sz="800" b="1" baseline="0" dirty="0" smtClean="0">
                          <a:solidFill>
                            <a:schemeClr val="tx1"/>
                          </a:solidFill>
                        </a:rPr>
                        <a:t> Buss.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Voc for TOEFL</a:t>
                      </a:r>
                      <a:r>
                        <a:rPr lang="en-GB" sz="800" b="1" baseline="0" dirty="0" smtClean="0">
                          <a:solidFill>
                            <a:schemeClr val="tx1"/>
                          </a:solidFill>
                        </a:rPr>
                        <a:t> </a:t>
                      </a:r>
                      <a:r>
                        <a:rPr lang="en-GB" sz="800" b="1" dirty="0" smtClean="0">
                          <a:solidFill>
                            <a:schemeClr val="tx1"/>
                          </a:solidFill>
                        </a:rPr>
                        <a:t>(2)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Read Aloud (1)</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Acadm</a:t>
                      </a:r>
                      <a:r>
                        <a:rPr lang="en-GB" sz="800" b="1" dirty="0" smtClean="0">
                          <a:solidFill>
                            <a:schemeClr val="tx1"/>
                          </a:solidFill>
                        </a:rPr>
                        <a:t> Writ.</a:t>
                      </a:r>
                      <a:r>
                        <a:rPr lang="en-GB" sz="800" b="1" baseline="0" dirty="0" smtClean="0">
                          <a:solidFill>
                            <a:schemeClr val="tx1"/>
                          </a:solidFill>
                        </a:rPr>
                        <a:t> (4)</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Transl</a:t>
                      </a:r>
                      <a:r>
                        <a:rPr lang="en-GB" sz="800" b="1" baseline="0" dirty="0" smtClean="0">
                          <a:solidFill>
                            <a:schemeClr val="tx1"/>
                          </a:solidFill>
                        </a:rPr>
                        <a:t> </a:t>
                      </a:r>
                      <a:r>
                        <a:rPr lang="en-GB" sz="800" b="1" dirty="0" smtClean="0">
                          <a:solidFill>
                            <a:schemeClr val="tx1"/>
                          </a:solidFill>
                        </a:rPr>
                        <a:t>1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Intro to Ling (2)</a:t>
                      </a:r>
                      <a:endParaRPr lang="id-ID" sz="800" b="1" dirty="0">
                        <a:solidFill>
                          <a:schemeClr val="tx1"/>
                        </a:solidFill>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Intro. to </a:t>
                      </a:r>
                      <a:r>
                        <a:rPr lang="en-GB" sz="800" b="1" dirty="0" err="1" smtClean="0">
                          <a:solidFill>
                            <a:schemeClr val="tx1"/>
                          </a:solidFill>
                        </a:rPr>
                        <a:t>Lite</a:t>
                      </a:r>
                      <a:r>
                        <a:rPr lang="en-GB" sz="800" b="1" dirty="0" smtClean="0">
                          <a:solidFill>
                            <a:schemeClr val="tx1"/>
                          </a:solidFill>
                        </a:rPr>
                        <a:t> (2)</a:t>
                      </a:r>
                      <a:endParaRPr lang="id-ID" sz="800" b="1" dirty="0" smtClean="0">
                        <a:solidFill>
                          <a:schemeClr val="tx1"/>
                        </a:solidFill>
                      </a:endParaRPr>
                    </a:p>
                    <a:p>
                      <a:pPr algn="ctr"/>
                      <a:endParaRPr lang="id-ID" sz="800" b="1" dirty="0">
                        <a:solidFill>
                          <a:schemeClr val="tx1"/>
                        </a:solidFill>
                      </a:endParaRPr>
                    </a:p>
                  </a:txBody>
                  <a:tcPr>
                    <a:solidFill>
                      <a:srgbClr val="FFC000"/>
                    </a:solidFill>
                  </a:tcPr>
                </a:tc>
                <a:tc>
                  <a:txBody>
                    <a:bodyPr/>
                    <a:lstStyle/>
                    <a:p>
                      <a:pPr algn="ctr"/>
                      <a:r>
                        <a:rPr lang="en-GB" sz="800" b="1" dirty="0" smtClean="0">
                          <a:solidFill>
                            <a:schemeClr val="tx1"/>
                          </a:solidFill>
                        </a:rPr>
                        <a:t>21</a:t>
                      </a:r>
                      <a:endParaRPr lang="id-ID" sz="800" b="1" dirty="0">
                        <a:solidFill>
                          <a:schemeClr val="tx1"/>
                        </a:solidFill>
                      </a:endParaRPr>
                    </a:p>
                  </a:txBody>
                  <a:tcPr>
                    <a:solidFill>
                      <a:srgbClr val="00B0F0"/>
                    </a:solidFill>
                  </a:tcPr>
                </a:tc>
              </a:tr>
              <a:tr h="690537">
                <a:tc>
                  <a:txBody>
                    <a:bodyPr/>
                    <a:lstStyle/>
                    <a:p>
                      <a:pPr algn="ctr"/>
                      <a:r>
                        <a:rPr lang="en-US" sz="800" b="1" dirty="0" err="1" smtClean="0">
                          <a:solidFill>
                            <a:schemeClr val="tx1"/>
                          </a:solidFill>
                        </a:rPr>
                        <a:t>Sem</a:t>
                      </a:r>
                      <a:r>
                        <a:rPr lang="en-US" sz="800" b="1" dirty="0" smtClean="0">
                          <a:solidFill>
                            <a:schemeClr val="tx1"/>
                          </a:solidFill>
                        </a:rPr>
                        <a:t> 3</a:t>
                      </a:r>
                      <a:endParaRPr lang="id-ID" sz="800" b="1" dirty="0">
                        <a:solidFill>
                          <a:schemeClr val="tx1"/>
                        </a:solidFill>
                      </a:endParaRPr>
                    </a:p>
                  </a:txBody>
                  <a:tcP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Structure</a:t>
                      </a:r>
                      <a:r>
                        <a:rPr lang="en-GB" sz="800" b="1" baseline="0" dirty="0" smtClean="0">
                          <a:solidFill>
                            <a:schemeClr val="tx1"/>
                          </a:solidFill>
                        </a:rPr>
                        <a:t> 3 (4)</a:t>
                      </a:r>
                      <a:endParaRPr lang="en-GB" sz="800" b="1" dirty="0" smtClean="0">
                        <a:solidFill>
                          <a:schemeClr val="tx1"/>
                        </a:solidFill>
                      </a:endParaRPr>
                    </a:p>
                  </a:txBody>
                  <a:tcPr>
                    <a:solidFill>
                      <a:srgbClr val="00FF00"/>
                    </a:solidFill>
                  </a:tcPr>
                </a:tc>
                <a:tc>
                  <a:txBody>
                    <a:bodyPr/>
                    <a:lstStyle/>
                    <a:p>
                      <a:pPr algn="ctr"/>
                      <a:r>
                        <a:rPr lang="en-GB" sz="800" b="1" dirty="0" smtClean="0">
                          <a:solidFill>
                            <a:schemeClr val="tx1"/>
                          </a:solidFill>
                        </a:rPr>
                        <a:t>Business Venture</a:t>
                      </a:r>
                      <a:r>
                        <a:rPr lang="en-GB" sz="800" b="1" baseline="0" dirty="0" smtClean="0">
                          <a:solidFill>
                            <a:schemeClr val="tx1"/>
                          </a:solidFill>
                        </a:rPr>
                        <a:t> Listen (4)</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Acdm</a:t>
                      </a:r>
                      <a:r>
                        <a:rPr lang="en-GB" sz="800" b="1" dirty="0" smtClean="0">
                          <a:solidFill>
                            <a:schemeClr val="tx1"/>
                          </a:solidFill>
                        </a:rPr>
                        <a:t>/</a:t>
                      </a:r>
                      <a:r>
                        <a:rPr lang="en-GB" sz="800" b="1" baseline="0" dirty="0" smtClean="0">
                          <a:solidFill>
                            <a:schemeClr val="tx1"/>
                          </a:solidFill>
                        </a:rPr>
                        <a:t> </a:t>
                      </a:r>
                      <a:r>
                        <a:rPr lang="en-GB" sz="800" b="1" dirty="0" smtClean="0">
                          <a:solidFill>
                            <a:schemeClr val="tx1"/>
                          </a:solidFill>
                        </a:rPr>
                        <a:t>Lit.</a:t>
                      </a:r>
                      <a:r>
                        <a:rPr lang="en-GB" sz="800" b="1" baseline="0" dirty="0" smtClean="0">
                          <a:solidFill>
                            <a:schemeClr val="tx1"/>
                          </a:solidFill>
                        </a:rPr>
                        <a:t> R</a:t>
                      </a:r>
                      <a:r>
                        <a:rPr lang="en-GB" sz="800" b="1" dirty="0" smtClean="0">
                          <a:solidFill>
                            <a:schemeClr val="tx1"/>
                          </a:solidFill>
                        </a:rPr>
                        <a:t>eading</a:t>
                      </a:r>
                      <a:r>
                        <a:rPr lang="en-GB" sz="800" b="1" baseline="0" dirty="0" smtClean="0">
                          <a:solidFill>
                            <a:schemeClr val="tx1"/>
                          </a:solidFill>
                        </a:rPr>
                        <a:t> (4)</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Public </a:t>
                      </a:r>
                      <a:r>
                        <a:rPr lang="en-GB" sz="800" b="1" dirty="0" err="1" smtClean="0">
                          <a:solidFill>
                            <a:schemeClr val="tx1"/>
                          </a:solidFill>
                        </a:rPr>
                        <a:t>Spk</a:t>
                      </a:r>
                      <a:r>
                        <a:rPr lang="en-GB" sz="800" b="1" dirty="0" smtClean="0">
                          <a:solidFill>
                            <a:schemeClr val="tx1"/>
                          </a:solidFill>
                        </a:rPr>
                        <a:t>.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Vocational Word</a:t>
                      </a:r>
                      <a:r>
                        <a:rPr lang="en-GB" sz="800" b="1" baseline="0" dirty="0" smtClean="0">
                          <a:solidFill>
                            <a:schemeClr val="tx1"/>
                          </a:solidFill>
                        </a:rPr>
                        <a:t> (2)</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Pron.for</a:t>
                      </a:r>
                      <a:r>
                        <a:rPr lang="en-GB" sz="800" b="1" dirty="0" smtClean="0">
                          <a:solidFill>
                            <a:schemeClr val="tx1"/>
                          </a:solidFill>
                        </a:rPr>
                        <a:t> </a:t>
                      </a:r>
                      <a:r>
                        <a:rPr lang="en-GB" sz="800" b="1" dirty="0" err="1" smtClean="0">
                          <a:solidFill>
                            <a:schemeClr val="tx1"/>
                          </a:solidFill>
                        </a:rPr>
                        <a:t>Fluen</a:t>
                      </a:r>
                      <a:r>
                        <a:rPr lang="en-GB" sz="800" b="1" dirty="0" smtClean="0">
                          <a:solidFill>
                            <a:schemeClr val="tx1"/>
                          </a:solidFill>
                        </a:rPr>
                        <a:t>. </a:t>
                      </a:r>
                      <a:r>
                        <a:rPr lang="en-GB" sz="800" b="1" baseline="0" dirty="0" smtClean="0">
                          <a:solidFill>
                            <a:schemeClr val="tx1"/>
                          </a:solidFill>
                        </a:rPr>
                        <a:t>(1)</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Compre</a:t>
                      </a:r>
                      <a:r>
                        <a:rPr lang="en-GB" sz="800" b="1" dirty="0" smtClean="0">
                          <a:solidFill>
                            <a:schemeClr val="tx1"/>
                          </a:solidFill>
                        </a:rPr>
                        <a:t>. Writ</a:t>
                      </a:r>
                      <a:r>
                        <a:rPr lang="en-GB" sz="800" b="1" baseline="0" dirty="0" smtClean="0">
                          <a:solidFill>
                            <a:schemeClr val="tx1"/>
                          </a:solidFill>
                        </a:rPr>
                        <a:t> (4)</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21</a:t>
                      </a:r>
                      <a:endParaRPr lang="id-ID" sz="800" b="1" dirty="0">
                        <a:solidFill>
                          <a:schemeClr val="tx1"/>
                        </a:solidFill>
                      </a:endParaRPr>
                    </a:p>
                  </a:txBody>
                  <a:tcPr>
                    <a:solidFill>
                      <a:srgbClr val="00B0F0"/>
                    </a:solidFill>
                  </a:tcPr>
                </a:tc>
              </a:tr>
              <a:tr h="575700">
                <a:tc>
                  <a:txBody>
                    <a:bodyPr/>
                    <a:lstStyle/>
                    <a:p>
                      <a:pPr algn="ctr"/>
                      <a:r>
                        <a:rPr lang="en-US" sz="800" b="1" dirty="0" err="1" smtClean="0">
                          <a:solidFill>
                            <a:schemeClr val="tx1"/>
                          </a:solidFill>
                        </a:rPr>
                        <a:t>Sem</a:t>
                      </a:r>
                      <a:r>
                        <a:rPr lang="en-US" sz="800" b="1" dirty="0" smtClean="0">
                          <a:solidFill>
                            <a:schemeClr val="tx1"/>
                          </a:solidFill>
                        </a:rPr>
                        <a:t> 2</a:t>
                      </a:r>
                      <a:endParaRPr lang="id-ID" sz="800" b="1" dirty="0">
                        <a:solidFill>
                          <a:schemeClr val="tx1"/>
                        </a:solidFill>
                      </a:endParaRPr>
                    </a:p>
                  </a:txBody>
                  <a:tcP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800" b="1" dirty="0" smtClean="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Structure</a:t>
                      </a:r>
                      <a:r>
                        <a:rPr lang="en-GB" sz="800" b="1" baseline="0" dirty="0" smtClean="0">
                          <a:solidFill>
                            <a:schemeClr val="tx1"/>
                          </a:solidFill>
                        </a:rPr>
                        <a:t> 2 (4)</a:t>
                      </a:r>
                      <a:endParaRPr lang="en-GB" sz="800" b="1" dirty="0" smtClean="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Inquest Listening</a:t>
                      </a:r>
                      <a:r>
                        <a:rPr lang="en-GB" sz="800" b="1" baseline="0" dirty="0" smtClean="0">
                          <a:solidFill>
                            <a:schemeClr val="tx1"/>
                          </a:solidFill>
                        </a:rPr>
                        <a:t> (4)</a:t>
                      </a:r>
                      <a:endParaRPr lang="id-ID" sz="800" b="1" dirty="0" smtClean="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Read.</a:t>
                      </a:r>
                      <a:r>
                        <a:rPr lang="en-GB" sz="800" b="1" baseline="0" dirty="0" smtClean="0">
                          <a:solidFill>
                            <a:schemeClr val="tx1"/>
                          </a:solidFill>
                        </a:rPr>
                        <a:t> Tech. 2 (4)</a:t>
                      </a:r>
                      <a:endParaRPr lang="id-ID" sz="800" b="1" dirty="0" smtClean="0">
                        <a:solidFill>
                          <a:schemeClr val="tx1"/>
                        </a:solidFill>
                      </a:endParaRPr>
                    </a:p>
                  </a:txBody>
                  <a:tcPr>
                    <a:solidFill>
                      <a:srgbClr val="00FF00"/>
                    </a:solidFill>
                  </a:tcPr>
                </a:tc>
                <a:tc>
                  <a:txBody>
                    <a:bodyPr/>
                    <a:lstStyle/>
                    <a:p>
                      <a:pPr algn="ctr"/>
                      <a:r>
                        <a:rPr lang="en-GB" sz="800" b="1" dirty="0" err="1" smtClean="0">
                          <a:solidFill>
                            <a:schemeClr val="tx1"/>
                          </a:solidFill>
                        </a:rPr>
                        <a:t>Spk.for.Grp.Inter</a:t>
                      </a:r>
                      <a:r>
                        <a:rPr lang="en-GB" sz="800" b="1" dirty="0" smtClean="0">
                          <a:solidFill>
                            <a:schemeClr val="tx1"/>
                          </a:solidFill>
                        </a:rPr>
                        <a:t>.</a:t>
                      </a:r>
                      <a:r>
                        <a:rPr lang="en-GB" sz="800" b="1" baseline="0" dirty="0" smtClean="0">
                          <a:solidFill>
                            <a:schemeClr val="tx1"/>
                          </a:solidFill>
                        </a:rPr>
                        <a:t> (2)</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Word Expansion.</a:t>
                      </a:r>
                      <a:r>
                        <a:rPr lang="en-GB" sz="800" b="1" baseline="0" dirty="0" smtClean="0">
                          <a:solidFill>
                            <a:schemeClr val="tx1"/>
                          </a:solidFill>
                        </a:rPr>
                        <a:t> (2)</a:t>
                      </a:r>
                      <a:endParaRPr lang="id-ID" sz="800" b="1" dirty="0">
                        <a:solidFill>
                          <a:schemeClr val="tx1"/>
                        </a:solidFill>
                      </a:endParaRPr>
                    </a:p>
                  </a:txBody>
                  <a:tcPr>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err="1" smtClean="0">
                          <a:solidFill>
                            <a:schemeClr val="tx1"/>
                          </a:solidFill>
                        </a:rPr>
                        <a:t>Pron.for</a:t>
                      </a:r>
                      <a:r>
                        <a:rPr lang="en-GB" sz="800" b="1" dirty="0" smtClean="0">
                          <a:solidFill>
                            <a:schemeClr val="tx1"/>
                          </a:solidFill>
                        </a:rPr>
                        <a:t> </a:t>
                      </a:r>
                      <a:r>
                        <a:rPr lang="en-GB" sz="800" b="1" dirty="0" err="1" smtClean="0">
                          <a:solidFill>
                            <a:schemeClr val="tx1"/>
                          </a:solidFill>
                        </a:rPr>
                        <a:t>Profici</a:t>
                      </a:r>
                      <a:r>
                        <a:rPr lang="en-GB" sz="800" b="1" dirty="0" smtClean="0">
                          <a:solidFill>
                            <a:schemeClr val="tx1"/>
                          </a:solidFill>
                        </a:rPr>
                        <a:t> </a:t>
                      </a:r>
                      <a:r>
                        <a:rPr lang="en-GB" sz="800" b="1" baseline="0" dirty="0" smtClean="0">
                          <a:solidFill>
                            <a:schemeClr val="tx1"/>
                          </a:solidFill>
                        </a:rPr>
                        <a:t>(1)</a:t>
                      </a:r>
                      <a:endParaRPr lang="id-ID" sz="800" b="1" dirty="0" smtClean="0">
                        <a:solidFill>
                          <a:schemeClr val="tx1"/>
                        </a:solidFill>
                      </a:endParaRPr>
                    </a:p>
                  </a:txBody>
                  <a:tcPr>
                    <a:solidFill>
                      <a:srgbClr val="00FF00"/>
                    </a:solidFill>
                  </a:tcPr>
                </a:tc>
                <a:tc>
                  <a:txBody>
                    <a:bodyPr/>
                    <a:lstStyle/>
                    <a:p>
                      <a:pPr algn="ctr"/>
                      <a:r>
                        <a:rPr lang="en-GB" sz="800" b="1" dirty="0" err="1" smtClean="0">
                          <a:solidFill>
                            <a:schemeClr val="tx1"/>
                          </a:solidFill>
                        </a:rPr>
                        <a:t>Prgh&amp;</a:t>
                      </a:r>
                      <a:r>
                        <a:rPr lang="en-GB" sz="800" b="1" baseline="0" dirty="0" err="1" smtClean="0">
                          <a:solidFill>
                            <a:schemeClr val="tx1"/>
                          </a:solidFill>
                        </a:rPr>
                        <a:t>Expo</a:t>
                      </a:r>
                      <a:r>
                        <a:rPr lang="en-GB" sz="800" b="1" baseline="0" dirty="0" smtClean="0">
                          <a:solidFill>
                            <a:schemeClr val="tx1"/>
                          </a:solidFill>
                        </a:rPr>
                        <a:t> Writ. (4)</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21</a:t>
                      </a:r>
                      <a:endParaRPr lang="id-ID" sz="800" b="1" dirty="0">
                        <a:solidFill>
                          <a:schemeClr val="tx1"/>
                        </a:solidFill>
                      </a:endParaRPr>
                    </a:p>
                  </a:txBody>
                  <a:tcPr>
                    <a:solidFill>
                      <a:srgbClr val="00B0F0"/>
                    </a:solidFill>
                  </a:tcPr>
                </a:tc>
              </a:tr>
              <a:tr h="650879">
                <a:tc>
                  <a:txBody>
                    <a:bodyPr/>
                    <a:lstStyle/>
                    <a:p>
                      <a:pPr algn="ctr"/>
                      <a:r>
                        <a:rPr lang="en-US" sz="800" b="1" dirty="0" err="1" smtClean="0">
                          <a:solidFill>
                            <a:schemeClr val="tx1"/>
                          </a:solidFill>
                        </a:rPr>
                        <a:t>Sem</a:t>
                      </a:r>
                      <a:r>
                        <a:rPr lang="en-US" sz="800" b="1" dirty="0" smtClean="0">
                          <a:solidFill>
                            <a:schemeClr val="tx1"/>
                          </a:solidFill>
                        </a:rPr>
                        <a:t> </a:t>
                      </a:r>
                      <a:r>
                        <a:rPr lang="en-US" sz="800" b="1" baseline="0" dirty="0" smtClean="0">
                          <a:solidFill>
                            <a:schemeClr val="tx1"/>
                          </a:solidFill>
                        </a:rPr>
                        <a:t>1</a:t>
                      </a:r>
                      <a:endParaRPr lang="id-ID" sz="800" b="1" dirty="0">
                        <a:solidFill>
                          <a:schemeClr val="tx1"/>
                        </a:solidFill>
                      </a:endParaRPr>
                    </a:p>
                  </a:txBody>
                  <a:tcPr>
                    <a:solidFill>
                      <a:srgbClr val="FFFF00"/>
                    </a:solidFill>
                  </a:tcPr>
                </a:tc>
                <a:tc>
                  <a:txBody>
                    <a:bodyPr/>
                    <a:lstStyle/>
                    <a:p>
                      <a:pPr algn="ctr"/>
                      <a:endParaRPr lang="en-GB" sz="800" b="1" dirty="0" smtClean="0">
                        <a:solidFill>
                          <a:schemeClr val="tx1"/>
                        </a:solidFill>
                      </a:endParaRPr>
                    </a:p>
                  </a:txBody>
                  <a:tcPr>
                    <a:noFill/>
                  </a:tcPr>
                </a:tc>
                <a:tc>
                  <a:txBody>
                    <a:bodyPr/>
                    <a:lstStyle/>
                    <a:p>
                      <a:pPr algn="ctr"/>
                      <a:endParaRPr lang="en-GB" sz="800" b="1" dirty="0" smtClean="0">
                        <a:solidFill>
                          <a:schemeClr val="tx1"/>
                        </a:solidFill>
                      </a:endParaRPr>
                    </a:p>
                  </a:txBody>
                  <a:tcPr>
                    <a:noFill/>
                  </a:tcPr>
                </a:tc>
                <a:tc>
                  <a:txBody>
                    <a:bodyPr/>
                    <a:lstStyle/>
                    <a:p>
                      <a:pPr algn="ctr"/>
                      <a:endParaRPr lang="en-GB" sz="800" b="1" dirty="0" smtClean="0">
                        <a:solidFill>
                          <a:schemeClr val="tx1"/>
                        </a:solidFill>
                      </a:endParaRPr>
                    </a:p>
                  </a:txBody>
                  <a:tcPr>
                    <a:solidFill>
                      <a:schemeClr val="bg1"/>
                    </a:solidFill>
                  </a:tcPr>
                </a:tc>
                <a:tc>
                  <a:txBody>
                    <a:bodyPr/>
                    <a:lstStyle/>
                    <a:p>
                      <a:pPr algn="ctr"/>
                      <a:r>
                        <a:rPr lang="en-GB" sz="800" b="1" dirty="0" smtClean="0">
                          <a:solidFill>
                            <a:schemeClr val="tx1"/>
                          </a:solidFill>
                        </a:rPr>
                        <a:t>Structure</a:t>
                      </a:r>
                      <a:r>
                        <a:rPr lang="en-GB" sz="800" b="1" baseline="0" dirty="0" smtClean="0">
                          <a:solidFill>
                            <a:schemeClr val="tx1"/>
                          </a:solidFill>
                        </a:rPr>
                        <a:t> 1</a:t>
                      </a:r>
                      <a:r>
                        <a:rPr lang="en-GB" sz="800" b="1" baseline="0" dirty="0">
                          <a:solidFill>
                            <a:schemeClr val="tx1"/>
                          </a:solidFill>
                        </a:rPr>
                        <a:t> </a:t>
                      </a:r>
                      <a:r>
                        <a:rPr lang="en-GB" sz="800" b="1" baseline="0" dirty="0" smtClean="0">
                          <a:solidFill>
                            <a:schemeClr val="tx1"/>
                          </a:solidFill>
                        </a:rPr>
                        <a:t>(4)</a:t>
                      </a:r>
                      <a:endParaRPr lang="en-GB" sz="800" b="1" dirty="0" smtClean="0">
                        <a:solidFill>
                          <a:schemeClr val="tx1"/>
                        </a:solidFill>
                      </a:endParaRPr>
                    </a:p>
                  </a:txBody>
                  <a:tcPr>
                    <a:solidFill>
                      <a:srgbClr val="00FF00"/>
                    </a:solidFill>
                  </a:tcPr>
                </a:tc>
                <a:tc>
                  <a:txBody>
                    <a:bodyPr/>
                    <a:lstStyle/>
                    <a:p>
                      <a:pPr algn="ctr"/>
                      <a:r>
                        <a:rPr lang="en-GB" sz="800" b="1" dirty="0" smtClean="0">
                          <a:solidFill>
                            <a:schemeClr val="tx1"/>
                          </a:solidFill>
                        </a:rPr>
                        <a:t>Discovery Listen.</a:t>
                      </a:r>
                      <a:r>
                        <a:rPr lang="en-GB" sz="800" b="1" baseline="0" dirty="0" smtClean="0">
                          <a:solidFill>
                            <a:schemeClr val="tx1"/>
                          </a:solidFill>
                        </a:rPr>
                        <a:t> (4)</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Reading</a:t>
                      </a:r>
                      <a:r>
                        <a:rPr lang="en-GB" sz="800" b="1" baseline="0" dirty="0" smtClean="0">
                          <a:solidFill>
                            <a:schemeClr val="tx1"/>
                          </a:solidFill>
                        </a:rPr>
                        <a:t> Tech. 1 (4)</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Funct.Comm.</a:t>
                      </a:r>
                      <a:r>
                        <a:rPr lang="en-GB" sz="800" b="1" baseline="0" dirty="0" err="1" smtClean="0">
                          <a:solidFill>
                            <a:schemeClr val="tx1"/>
                          </a:solidFill>
                        </a:rPr>
                        <a:t>Spk</a:t>
                      </a:r>
                      <a:r>
                        <a:rPr lang="en-GB" sz="800" b="1" baseline="0" dirty="0" smtClean="0">
                          <a:solidFill>
                            <a:schemeClr val="tx1"/>
                          </a:solidFill>
                        </a:rPr>
                        <a:t> 1 (4)</a:t>
                      </a:r>
                      <a:endParaRPr lang="id-ID" sz="800" b="1" dirty="0">
                        <a:solidFill>
                          <a:schemeClr val="tx1"/>
                        </a:solidFill>
                      </a:endParaRPr>
                    </a:p>
                  </a:txBody>
                  <a:tcPr>
                    <a:solidFill>
                      <a:srgbClr val="00FF00"/>
                    </a:solidFill>
                  </a:tcPr>
                </a:tc>
                <a:tc>
                  <a:txBody>
                    <a:bodyPr/>
                    <a:lstStyle/>
                    <a:p>
                      <a:pPr algn="ctr"/>
                      <a:r>
                        <a:rPr lang="en-GB" sz="800" b="1" dirty="0" smtClean="0">
                          <a:solidFill>
                            <a:schemeClr val="tx1"/>
                          </a:solidFill>
                        </a:rPr>
                        <a:t>Word Discovery (2)</a:t>
                      </a:r>
                      <a:endParaRPr lang="id-ID" sz="800" b="1" dirty="0">
                        <a:solidFill>
                          <a:schemeClr val="tx1"/>
                        </a:solidFill>
                      </a:endParaRPr>
                    </a:p>
                  </a:txBody>
                  <a:tcPr>
                    <a:solidFill>
                      <a:srgbClr val="00FF00"/>
                    </a:solidFill>
                  </a:tcPr>
                </a:tc>
                <a:tc>
                  <a:txBody>
                    <a:bodyPr/>
                    <a:lstStyle/>
                    <a:p>
                      <a:pPr algn="ctr"/>
                      <a:r>
                        <a:rPr lang="en-GB" sz="800" b="1" dirty="0" err="1" smtClean="0">
                          <a:solidFill>
                            <a:schemeClr val="tx1"/>
                          </a:solidFill>
                        </a:rPr>
                        <a:t>Pron.for</a:t>
                      </a:r>
                      <a:r>
                        <a:rPr lang="en-GB" sz="800" b="1" baseline="0" dirty="0" smtClean="0">
                          <a:solidFill>
                            <a:schemeClr val="tx1"/>
                          </a:solidFill>
                        </a:rPr>
                        <a:t> </a:t>
                      </a:r>
                      <a:r>
                        <a:rPr lang="en-GB" sz="800" b="1" dirty="0" err="1" smtClean="0">
                          <a:solidFill>
                            <a:schemeClr val="tx1"/>
                          </a:solidFill>
                        </a:rPr>
                        <a:t>Accry</a:t>
                      </a:r>
                      <a:r>
                        <a:rPr lang="en-GB" sz="800" b="1" dirty="0" smtClean="0">
                          <a:solidFill>
                            <a:schemeClr val="tx1"/>
                          </a:solidFill>
                        </a:rPr>
                        <a:t> </a:t>
                      </a:r>
                      <a:r>
                        <a:rPr lang="en-GB" sz="800" b="1" baseline="0" dirty="0" smtClean="0">
                          <a:solidFill>
                            <a:schemeClr val="tx1"/>
                          </a:solidFill>
                        </a:rPr>
                        <a:t>(2)</a:t>
                      </a:r>
                      <a:r>
                        <a:rPr lang="en-GB" sz="800" b="1" dirty="0" smtClean="0">
                          <a:solidFill>
                            <a:schemeClr val="tx1"/>
                          </a:solidFill>
                        </a:rPr>
                        <a:t> </a:t>
                      </a:r>
                      <a:endParaRPr lang="id-ID" sz="800" b="1" dirty="0">
                        <a:solidFill>
                          <a:schemeClr val="tx1"/>
                        </a:solidFill>
                      </a:endParaRPr>
                    </a:p>
                  </a:txBody>
                  <a:tcPr>
                    <a:solidFill>
                      <a:srgbClr val="00FF00"/>
                    </a:solidFill>
                  </a:tcPr>
                </a:tc>
                <a:tc>
                  <a:txBody>
                    <a:bodyPr/>
                    <a:lstStyle/>
                    <a:p>
                      <a:pPr algn="ctr"/>
                      <a:endParaRPr lang="id-ID" sz="800" b="1" dirty="0">
                        <a:solidFill>
                          <a:schemeClr val="tx1"/>
                        </a:solidFill>
                      </a:endParaRPr>
                    </a:p>
                  </a:txBody>
                  <a:tcPr>
                    <a:noFill/>
                  </a:tcPr>
                </a:tc>
                <a:tc>
                  <a:txBody>
                    <a:bodyPr/>
                    <a:lstStyle/>
                    <a:p>
                      <a:pPr algn="ctr"/>
                      <a:endParaRPr lang="id-ID" sz="800" b="1" dirty="0">
                        <a:solidFill>
                          <a:schemeClr val="tx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dirty="0" err="1" smtClean="0">
                          <a:solidFill>
                            <a:schemeClr val="tx1"/>
                          </a:solidFill>
                        </a:rPr>
                        <a:t>Peng.Apl</a:t>
                      </a:r>
                      <a:r>
                        <a:rPr lang="en-GB" sz="800" b="1" dirty="0" smtClean="0">
                          <a:solidFill>
                            <a:schemeClr val="tx1"/>
                          </a:solidFill>
                        </a:rPr>
                        <a:t>. </a:t>
                      </a:r>
                      <a:r>
                        <a:rPr lang="en-GB" sz="800" b="1" dirty="0" err="1" smtClean="0">
                          <a:solidFill>
                            <a:schemeClr val="tx1"/>
                          </a:solidFill>
                        </a:rPr>
                        <a:t>Komp</a:t>
                      </a:r>
                      <a:r>
                        <a:rPr lang="en-GB" sz="800" b="1" dirty="0" smtClean="0">
                          <a:solidFill>
                            <a:schemeClr val="tx1"/>
                          </a:solidFill>
                        </a:rPr>
                        <a:t>. (2)</a:t>
                      </a:r>
                      <a:endParaRPr lang="id-ID" sz="800" b="1" dirty="0" smtClean="0">
                        <a:solidFill>
                          <a:schemeClr val="tx1"/>
                        </a:solidFill>
                      </a:endParaRPr>
                    </a:p>
                  </a:txBody>
                  <a:tcPr>
                    <a:solidFill>
                      <a:srgbClr val="FFC000"/>
                    </a:solidFill>
                  </a:tcPr>
                </a:tc>
                <a:tc>
                  <a:txBody>
                    <a:bodyPr/>
                    <a:lstStyle/>
                    <a:p>
                      <a:pPr algn="ctr"/>
                      <a:endParaRPr lang="id-ID" sz="800" b="1" dirty="0">
                        <a:solidFill>
                          <a:schemeClr val="tx1"/>
                        </a:solidFill>
                      </a:endParaRPr>
                    </a:p>
                  </a:txBody>
                  <a:tcPr>
                    <a:noFill/>
                  </a:tcPr>
                </a:tc>
                <a:tc>
                  <a:txBody>
                    <a:bodyPr/>
                    <a:lstStyle/>
                    <a:p>
                      <a:pPr algn="ctr"/>
                      <a:r>
                        <a:rPr lang="en-GB" sz="800" b="1" dirty="0" smtClean="0">
                          <a:solidFill>
                            <a:schemeClr val="tx1"/>
                          </a:solidFill>
                        </a:rPr>
                        <a:t>22</a:t>
                      </a:r>
                      <a:endParaRPr lang="id-ID" sz="800" b="1" dirty="0">
                        <a:solidFill>
                          <a:schemeClr val="tx1"/>
                        </a:solidFill>
                      </a:endParaRPr>
                    </a:p>
                  </a:txBody>
                  <a:tcPr>
                    <a:solidFill>
                      <a:srgbClr val="00B0F0"/>
                    </a:solidFill>
                  </a:tcPr>
                </a:tc>
              </a:tr>
            </a:tbl>
          </a:graphicData>
        </a:graphic>
      </p:graphicFrame>
      <p:sp>
        <p:nvSpPr>
          <p:cNvPr id="5279" name="Footer Placeholder 7"/>
          <p:cNvSpPr>
            <a:spLocks noGrp="1"/>
          </p:cNvSpPr>
          <p:nvPr>
            <p:ph type="ftr" sz="quarter" idx="11"/>
          </p:nvPr>
        </p:nvSpPr>
        <p:spPr>
          <a:xfrm>
            <a:off x="4214813" y="6429375"/>
            <a:ext cx="3590925" cy="276225"/>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7171" name="Picture 4" descr="C:\Documents and Settings\PR 1\My Documents\WR-I - 2005 - THOMAS B. SANTOSO\DOC-01 - UNIKA SOEGIJAPRANATA'S FILES\UNIKA Soegijapranata-3.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7172" name="Title 11"/>
          <p:cNvSpPr>
            <a:spLocks noGrp="1"/>
          </p:cNvSpPr>
          <p:nvPr>
            <p:ph type="title"/>
          </p:nvPr>
        </p:nvSpPr>
        <p:spPr>
          <a:xfrm>
            <a:off x="685800" y="214313"/>
            <a:ext cx="7772400" cy="1071562"/>
          </a:xfrm>
        </p:spPr>
        <p:txBody>
          <a:bodyPr/>
          <a:lstStyle/>
          <a:p>
            <a:pPr algn="l" eaLnBrk="1" hangingPunct="1"/>
            <a:r>
              <a:rPr lang="en-US" sz="2000" b="1" dirty="0" smtClean="0"/>
              <a:t>Course			: Film Critique        </a:t>
            </a:r>
            <a:br>
              <a:rPr lang="en-US" sz="2000" b="1" dirty="0" smtClean="0"/>
            </a:br>
            <a:r>
              <a:rPr lang="en-US" sz="2000" b="1" dirty="0" smtClean="0"/>
              <a:t>Code /</a:t>
            </a:r>
            <a:r>
              <a:rPr lang="en-US" sz="2000" b="1" dirty="0" err="1" smtClean="0"/>
              <a:t>Sem</a:t>
            </a:r>
            <a:r>
              <a:rPr lang="en-US" sz="2000" b="1" dirty="0" smtClean="0"/>
              <a:t>/Credit	: </a:t>
            </a:r>
            <a:br>
              <a:rPr lang="en-US" sz="2000" b="1" dirty="0" smtClean="0"/>
            </a:br>
            <a:r>
              <a:rPr lang="en-US" sz="2000" b="1" dirty="0" smtClean="0"/>
              <a:t>Study Program		: English Letters	</a:t>
            </a:r>
            <a:br>
              <a:rPr lang="en-US" sz="2000" b="1" dirty="0" smtClean="0"/>
            </a:br>
            <a:endParaRPr lang="id-ID" sz="2000" b="1" dirty="0" smtClean="0"/>
          </a:p>
        </p:txBody>
      </p:sp>
      <p:graphicFrame>
        <p:nvGraphicFramePr>
          <p:cNvPr id="15" name="Content Placeholder 14"/>
          <p:cNvGraphicFramePr>
            <a:graphicFrameLocks noGrp="1"/>
          </p:cNvGraphicFramePr>
          <p:nvPr>
            <p:ph idx="1"/>
          </p:nvPr>
        </p:nvGraphicFramePr>
        <p:xfrm>
          <a:off x="685800" y="1223963"/>
          <a:ext cx="7772400" cy="3869089"/>
        </p:xfrm>
        <a:graphic>
          <a:graphicData uri="http://schemas.openxmlformats.org/drawingml/2006/table">
            <a:tbl>
              <a:tblPr firstRow="1" bandRow="1">
                <a:tableStyleId>{5940675A-B579-460E-94D1-54222C63F5DA}</a:tableStyleId>
              </a:tblPr>
              <a:tblGrid>
                <a:gridCol w="885804"/>
                <a:gridCol w="1500198"/>
                <a:gridCol w="1714512"/>
                <a:gridCol w="1785950"/>
                <a:gridCol w="1214446"/>
                <a:gridCol w="671490"/>
              </a:tblGrid>
              <a:tr h="721080">
                <a:tc>
                  <a:txBody>
                    <a:bodyPr/>
                    <a:lstStyle/>
                    <a:p>
                      <a:pPr algn="ctr"/>
                      <a:r>
                        <a:rPr lang="en-US" sz="1400" b="1" dirty="0" smtClean="0"/>
                        <a:t>Meeting</a:t>
                      </a:r>
                    </a:p>
                  </a:txBody>
                  <a:tcPr>
                    <a:solidFill>
                      <a:srgbClr val="00FF00"/>
                    </a:solidFill>
                  </a:tcPr>
                </a:tc>
                <a:tc>
                  <a:txBody>
                    <a:bodyPr/>
                    <a:lstStyle/>
                    <a:p>
                      <a:pPr algn="ctr"/>
                      <a:r>
                        <a:rPr lang="en-GB" sz="1400" b="1" kern="1200" dirty="0" smtClean="0">
                          <a:solidFill>
                            <a:schemeClr val="tx1"/>
                          </a:solidFill>
                          <a:latin typeface="+mn-lt"/>
                          <a:ea typeface="+mn-ea"/>
                          <a:cs typeface="+mn-cs"/>
                        </a:rPr>
                        <a:t>Competence</a:t>
                      </a:r>
                      <a:endParaRPr lang="id-ID" sz="1400" b="1" dirty="0"/>
                    </a:p>
                  </a:txBody>
                  <a:tcPr>
                    <a:solidFill>
                      <a:srgbClr val="00FF00"/>
                    </a:solidFill>
                  </a:tcPr>
                </a:tc>
                <a:tc>
                  <a:txBody>
                    <a:bodyPr/>
                    <a:lstStyle/>
                    <a:p>
                      <a:pPr algn="ctr"/>
                      <a:r>
                        <a:rPr lang="en-US" sz="1400" b="1" dirty="0" smtClean="0"/>
                        <a:t>Topics</a:t>
                      </a:r>
                      <a:endParaRPr lang="id-ID" sz="1400" b="1" dirty="0"/>
                    </a:p>
                  </a:txBody>
                  <a:tcPr>
                    <a:solidFill>
                      <a:srgbClr val="00FF00"/>
                    </a:solidFill>
                  </a:tcPr>
                </a:tc>
                <a:tc>
                  <a:txBody>
                    <a:bodyPr/>
                    <a:lstStyle/>
                    <a:p>
                      <a:pPr algn="ctr"/>
                      <a:r>
                        <a:rPr lang="en-US" sz="1400" b="1" dirty="0" smtClean="0"/>
                        <a:t>Activities/Learning</a:t>
                      </a:r>
                    </a:p>
                    <a:p>
                      <a:pPr algn="ctr"/>
                      <a:r>
                        <a:rPr lang="en-US" sz="1400" b="1" dirty="0" smtClean="0"/>
                        <a:t>Strategies</a:t>
                      </a:r>
                      <a:endParaRPr lang="id-ID" sz="1400" b="1" dirty="0"/>
                    </a:p>
                  </a:txBody>
                  <a:tcPr>
                    <a:solidFill>
                      <a:srgbClr val="00FF00"/>
                    </a:solidFill>
                  </a:tcPr>
                </a:tc>
                <a:tc>
                  <a:txBody>
                    <a:bodyPr/>
                    <a:lstStyle/>
                    <a:p>
                      <a:pPr algn="ctr"/>
                      <a:r>
                        <a:rPr lang="en-US" sz="1400" b="1" dirty="0" smtClean="0"/>
                        <a:t>Parametric</a:t>
                      </a:r>
                    </a:p>
                    <a:p>
                      <a:pPr algn="ctr"/>
                      <a:r>
                        <a:rPr lang="en-US" sz="1400" b="1" dirty="0" smtClean="0"/>
                        <a:t>Achievement</a:t>
                      </a:r>
                      <a:endParaRPr lang="id-ID" sz="1400" b="1" dirty="0"/>
                    </a:p>
                  </a:txBody>
                  <a:tcPr>
                    <a:solidFill>
                      <a:srgbClr val="00FF00"/>
                    </a:solidFill>
                  </a:tcPr>
                </a:tc>
                <a:tc>
                  <a:txBody>
                    <a:bodyPr/>
                    <a:lstStyle/>
                    <a:p>
                      <a:pPr algn="ctr"/>
                      <a:r>
                        <a:rPr lang="en-US" sz="1400" b="1" dirty="0" smtClean="0"/>
                        <a:t>Point/Score</a:t>
                      </a:r>
                      <a:endParaRPr lang="id-ID" sz="1400" b="1" dirty="0"/>
                    </a:p>
                  </a:txBody>
                  <a:tcPr>
                    <a:solidFill>
                      <a:srgbClr val="00FF00"/>
                    </a:solidFill>
                  </a:tcPr>
                </a:tc>
              </a:tr>
              <a:tr h="1044889">
                <a:tc>
                  <a:txBody>
                    <a:bodyPr/>
                    <a:lstStyle/>
                    <a:p>
                      <a:pPr algn="ctr"/>
                      <a:r>
                        <a:rPr lang="en-US" sz="1400" b="1" dirty="0" smtClean="0"/>
                        <a:t>1</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algn="l"/>
                      <a:r>
                        <a:rPr lang="id-ID" sz="1400" kern="1200" dirty="0" smtClean="0"/>
                        <a:t>Introduction to</a:t>
                      </a:r>
                      <a:r>
                        <a:rPr lang="en-US" sz="1400" kern="1200" dirty="0" smtClean="0"/>
                        <a:t> the class:</a:t>
                      </a:r>
                      <a:r>
                        <a:rPr lang="en-US" sz="1400" kern="1200" baseline="0" dirty="0" smtClean="0"/>
                        <a:t> Teaching method, syllabus, assessment system</a:t>
                      </a:r>
                      <a:r>
                        <a:rPr lang="en-US" sz="1400" b="0" kern="1200" baseline="0" dirty="0" smtClean="0">
                          <a:solidFill>
                            <a:schemeClr val="dk1"/>
                          </a:solidFill>
                          <a:latin typeface="+mn-lt"/>
                          <a:ea typeface="+mn-ea"/>
                          <a:cs typeface="+mn-cs"/>
                        </a:rPr>
                        <a:t>s</a:t>
                      </a:r>
                      <a:endParaRPr lang="en-US" sz="1400" kern="1200" baseline="0" dirty="0" smtClean="0"/>
                    </a:p>
                  </a:txBody>
                  <a:tcPr>
                    <a:solidFill>
                      <a:schemeClr val="bg1"/>
                    </a:solidFill>
                  </a:tcPr>
                </a:tc>
                <a:tc>
                  <a:txBody>
                    <a:bodyPr/>
                    <a:lstStyle/>
                    <a:p>
                      <a:r>
                        <a:rPr lang="en-US" sz="1400" dirty="0" smtClean="0"/>
                        <a:t>Lecture</a:t>
                      </a:r>
                      <a:endParaRPr lang="id-ID" sz="1400" dirty="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r h="474684">
                <a:tc>
                  <a:txBody>
                    <a:bodyPr/>
                    <a:lstStyle/>
                    <a:p>
                      <a:pPr algn="ctr"/>
                      <a:r>
                        <a:rPr lang="en-US" sz="1400" b="1" dirty="0" smtClean="0"/>
                        <a:t>2 </a:t>
                      </a:r>
                      <a:endParaRPr lang="id-ID" sz="1400" b="1" dirty="0"/>
                    </a:p>
                  </a:txBody>
                  <a:tcPr>
                    <a:solidFill>
                      <a:schemeClr val="bg1"/>
                    </a:solidFill>
                  </a:tcPr>
                </a:tc>
                <a:tc>
                  <a:txBody>
                    <a:bodyPr/>
                    <a:lstStyle/>
                    <a:p>
                      <a:endParaRPr lang="id-ID" sz="1400" dirty="0"/>
                    </a:p>
                  </a:txBody>
                  <a:tcPr>
                    <a:solidFill>
                      <a:schemeClr val="bg1"/>
                    </a:solidFill>
                  </a:tcPr>
                </a:tc>
                <a:tc>
                  <a:txBody>
                    <a:bodyPr/>
                    <a:lstStyle/>
                    <a:p>
                      <a:pPr algn="l">
                        <a:buFont typeface="Arial" pitchFamily="34" charset="0"/>
                        <a:buNone/>
                      </a:pPr>
                      <a:r>
                        <a:rPr lang="en-US" sz="1400" b="0" baseline="0" dirty="0" smtClean="0"/>
                        <a:t>What make the medium special: </a:t>
                      </a:r>
                      <a:r>
                        <a:rPr lang="en-US" sz="1400" b="0" i="1" baseline="0" dirty="0" smtClean="0"/>
                        <a:t>Film, Cinema or Movie?</a:t>
                      </a:r>
                    </a:p>
                    <a:p>
                      <a:pPr algn="l">
                        <a:buFont typeface="Arial" pitchFamily="34" charset="0"/>
                        <a:buNone/>
                      </a:pPr>
                      <a:r>
                        <a:rPr lang="en-US" sz="1400" b="0" baseline="0" dirty="0" smtClean="0"/>
                        <a:t> </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Chap.1</a:t>
                      </a:r>
                      <a:endParaRPr lang="en-US" sz="1400" b="1" i="1" dirty="0" smtClean="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r h="385152">
                <a:tc>
                  <a:txBody>
                    <a:bodyPr/>
                    <a:lstStyle/>
                    <a:p>
                      <a:pPr algn="ctr"/>
                      <a:r>
                        <a:rPr lang="en-US" sz="1400" b="1" dirty="0" smtClean="0"/>
                        <a:t>3</a:t>
                      </a:r>
                    </a:p>
                  </a:txBody>
                  <a:tcPr>
                    <a:solidFill>
                      <a:schemeClr val="bg1"/>
                    </a:solidFill>
                  </a:tcPr>
                </a:tc>
                <a:tc>
                  <a:txBody>
                    <a:bodyPr/>
                    <a:lstStyle/>
                    <a:p>
                      <a:endParaRPr lang="id-ID" sz="1400" dirty="0"/>
                    </a:p>
                  </a:txBody>
                  <a:tcPr>
                    <a:solidFill>
                      <a:schemeClr val="bg1"/>
                    </a:solidFill>
                  </a:tcPr>
                </a:tc>
                <a:tc>
                  <a:txBody>
                    <a:bodyPr/>
                    <a:lstStyle/>
                    <a:p>
                      <a:pPr algn="l"/>
                      <a:r>
                        <a:rPr lang="en-US" sz="1400" i="0" baseline="0" dirty="0" smtClean="0"/>
                        <a:t>Graphics and Sound</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Chap.2</a:t>
                      </a:r>
                      <a:endParaRPr lang="en-US" sz="1400" dirty="0" smtClean="0"/>
                    </a:p>
                  </a:txBody>
                  <a:tcPr>
                    <a:solidFill>
                      <a:schemeClr val="bg1"/>
                    </a:solidFill>
                  </a:tcPr>
                </a:tc>
                <a:tc>
                  <a:txBody>
                    <a:bodyPr/>
                    <a:lstStyle/>
                    <a:p>
                      <a:endParaRPr lang="id-ID" sz="1400" dirty="0"/>
                    </a:p>
                  </a:txBody>
                  <a:tcPr>
                    <a:solidFill>
                      <a:schemeClr val="bg1"/>
                    </a:solidFill>
                  </a:tcPr>
                </a:tc>
                <a:tc>
                  <a:txBody>
                    <a:bodyPr/>
                    <a:lstStyle/>
                    <a:p>
                      <a:endParaRPr lang="en-US" sz="1400" dirty="0" smtClean="0"/>
                    </a:p>
                  </a:txBody>
                  <a:tcPr>
                    <a:solidFill>
                      <a:schemeClr val="bg1"/>
                    </a:solidFill>
                  </a:tcPr>
                </a:tc>
              </a:tr>
            </a:tbl>
          </a:graphicData>
        </a:graphic>
      </p:graphicFrame>
      <p:sp>
        <p:nvSpPr>
          <p:cNvPr id="7210" name="Footer Placeholder 7"/>
          <p:cNvSpPr>
            <a:spLocks noGrp="1"/>
          </p:cNvSpPr>
          <p:nvPr>
            <p:ph type="ftr" sz="quarter" idx="11"/>
          </p:nvPr>
        </p:nvSpPr>
        <p:spPr>
          <a:xfrm>
            <a:off x="4071938" y="6500813"/>
            <a:ext cx="3805237"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8195" name="Picture 1028" descr="C:\Documents and Settings\PR 1\My Documents\WR-I - 2005 - THOMAS B. SANTOSO\DOC-01 - UNIKA SOEGIJAPRANATA'S FILES\UNIKA Soegijapranata-15.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6" name="Content Placeholder 15"/>
          <p:cNvGraphicFramePr>
            <a:graphicFrameLocks noGrp="1"/>
          </p:cNvGraphicFramePr>
          <p:nvPr>
            <p:ph idx="1"/>
          </p:nvPr>
        </p:nvGraphicFramePr>
        <p:xfrm>
          <a:off x="685800" y="428625"/>
          <a:ext cx="7772400" cy="4297680"/>
        </p:xfrm>
        <a:graphic>
          <a:graphicData uri="http://schemas.openxmlformats.org/drawingml/2006/table">
            <a:tbl>
              <a:tblPr firstRow="1" bandRow="1">
                <a:tableStyleId>{5940675A-B579-460E-94D1-54222C63F5DA}</a:tableStyleId>
              </a:tblPr>
              <a:tblGrid>
                <a:gridCol w="957242"/>
                <a:gridCol w="1633558"/>
                <a:gridCol w="1581152"/>
                <a:gridCol w="1714512"/>
                <a:gridCol w="1214446"/>
                <a:gridCol w="671490"/>
              </a:tblGrid>
              <a:tr h="370840">
                <a:tc>
                  <a:txBody>
                    <a:bodyPr/>
                    <a:lstStyle/>
                    <a:p>
                      <a:pPr algn="ctr"/>
                      <a:r>
                        <a:rPr lang="en-US" sz="1400" b="1" dirty="0" smtClean="0"/>
                        <a:t>4</a:t>
                      </a:r>
                      <a:endParaRPr lang="id-ID" sz="1400" b="1" dirty="0"/>
                    </a:p>
                  </a:txBody>
                  <a:tcPr>
                    <a:solidFill>
                      <a:schemeClr val="bg1"/>
                    </a:solidFill>
                  </a:tcPr>
                </a:tc>
                <a:tc>
                  <a:txBody>
                    <a:bodyPr/>
                    <a:lstStyle/>
                    <a:p>
                      <a:pPr algn="l"/>
                      <a:endParaRPr lang="id-ID" sz="14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Film, Space and Image</a:t>
                      </a:r>
                      <a:endParaRPr lang="id-ID" sz="1400" dirty="0" smtClean="0"/>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Chap.3</a:t>
                      </a:r>
                      <a:endParaRPr lang="en-US" sz="1400" dirty="0" smtClean="0"/>
                    </a:p>
                  </a:txBody>
                  <a:tcPr>
                    <a:solidFill>
                      <a:schemeClr val="bg1"/>
                    </a:solidFill>
                  </a:tcPr>
                </a:tc>
                <a:tc>
                  <a:txBody>
                    <a:bodyPr/>
                    <a:lstStyle/>
                    <a:p>
                      <a:pPr algn="l"/>
                      <a:endParaRPr lang="id-ID" sz="1400" dirty="0"/>
                    </a:p>
                  </a:txBody>
                  <a:tcPr>
                    <a:solidFill>
                      <a:schemeClr val="bg1"/>
                    </a:solidFill>
                  </a:tcPr>
                </a:tc>
                <a:tc>
                  <a:txBody>
                    <a:bodyPr/>
                    <a:lstStyle/>
                    <a:p>
                      <a:pPr algn="l"/>
                      <a:endParaRPr lang="id-ID" sz="1400" dirty="0"/>
                    </a:p>
                  </a:txBody>
                  <a:tcPr>
                    <a:solidFill>
                      <a:schemeClr val="bg1"/>
                    </a:solidFill>
                  </a:tcPr>
                </a:tc>
              </a:tr>
              <a:tr h="370840">
                <a:tc>
                  <a:txBody>
                    <a:bodyPr/>
                    <a:lstStyle/>
                    <a:p>
                      <a:pPr algn="ctr"/>
                      <a:r>
                        <a:rPr lang="en-US" sz="1400" b="1" dirty="0" smtClean="0"/>
                        <a:t>5</a:t>
                      </a:r>
                      <a:endParaRPr lang="id-ID" sz="1400" b="1" dirty="0"/>
                    </a:p>
                  </a:txBody>
                  <a:tcPr>
                    <a:solidFill>
                      <a:schemeClr val="bg1"/>
                    </a:solidFill>
                  </a:tcPr>
                </a:tc>
                <a:tc>
                  <a:txBody>
                    <a:bodyPr/>
                    <a:lstStyle/>
                    <a:p>
                      <a:pPr algn="l"/>
                      <a:endParaRPr lang="id-ID" sz="14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i="0" baseline="0" dirty="0" smtClean="0"/>
                        <a:t>Film Genres</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Chap.4</a:t>
                      </a:r>
                      <a:endParaRPr lang="en-US" sz="1400" dirty="0" smtClean="0"/>
                    </a:p>
                  </a:txBody>
                  <a:tcPr>
                    <a:solidFill>
                      <a:schemeClr val="bg1"/>
                    </a:solidFill>
                  </a:tcPr>
                </a:tc>
                <a:tc>
                  <a:txBody>
                    <a:bodyPr/>
                    <a:lstStyle/>
                    <a:p>
                      <a:pPr algn="l"/>
                      <a:endParaRPr lang="id-ID" sz="1400" dirty="0"/>
                    </a:p>
                  </a:txBody>
                  <a:tcPr>
                    <a:solidFill>
                      <a:schemeClr val="bg1"/>
                    </a:solidFill>
                  </a:tcPr>
                </a:tc>
                <a:tc>
                  <a:txBody>
                    <a:bodyPr/>
                    <a:lstStyle/>
                    <a:p>
                      <a:pPr algn="l"/>
                      <a:endParaRPr lang="id-ID" sz="1400" dirty="0"/>
                    </a:p>
                  </a:txBody>
                  <a:tcPr>
                    <a:solidFill>
                      <a:schemeClr val="bg1"/>
                    </a:solidFill>
                  </a:tcPr>
                </a:tc>
              </a:tr>
              <a:tr h="370840">
                <a:tc>
                  <a:txBody>
                    <a:bodyPr/>
                    <a:lstStyle/>
                    <a:p>
                      <a:pPr algn="ctr"/>
                      <a:r>
                        <a:rPr lang="en-US" sz="1400" b="1" dirty="0" smtClean="0"/>
                        <a:t>6</a:t>
                      </a:r>
                      <a:endParaRPr lang="id-ID" sz="1400" b="1" dirty="0"/>
                    </a:p>
                  </a:txBody>
                  <a:tcPr>
                    <a:solidFill>
                      <a:schemeClr val="bg1"/>
                    </a:solidFill>
                  </a:tcPr>
                </a:tc>
                <a:tc>
                  <a:txBody>
                    <a:bodyPr/>
                    <a:lstStyle/>
                    <a:p>
                      <a:pPr algn="l"/>
                      <a:endParaRPr lang="id-ID" sz="14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i="0" baseline="0" dirty="0" smtClean="0"/>
                        <a:t>Film Subtext</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Chap.5</a:t>
                      </a:r>
                      <a:endParaRPr lang="en-US" sz="1400" dirty="0" smtClean="0"/>
                    </a:p>
                  </a:txBody>
                  <a:tcPr>
                    <a:solidFill>
                      <a:schemeClr val="bg1"/>
                    </a:solidFill>
                  </a:tcPr>
                </a:tc>
                <a:tc>
                  <a:txBody>
                    <a:bodyPr/>
                    <a:lstStyle/>
                    <a:p>
                      <a:pPr algn="l"/>
                      <a:endParaRPr lang="id-ID" sz="1400" dirty="0"/>
                    </a:p>
                  </a:txBody>
                  <a:tcPr>
                    <a:solidFill>
                      <a:schemeClr val="bg1"/>
                    </a:solidFill>
                  </a:tcPr>
                </a:tc>
                <a:tc>
                  <a:txBody>
                    <a:bodyPr/>
                    <a:lstStyle/>
                    <a:p>
                      <a:pPr algn="l"/>
                      <a:endParaRPr lang="id-ID" sz="1400" dirty="0"/>
                    </a:p>
                  </a:txBody>
                  <a:tcPr>
                    <a:solidFill>
                      <a:schemeClr val="bg1"/>
                    </a:solidFill>
                  </a:tcPr>
                </a:tc>
              </a:tr>
              <a:tr h="370840">
                <a:tc>
                  <a:txBody>
                    <a:bodyPr/>
                    <a:lstStyle/>
                    <a:p>
                      <a:pPr algn="ctr"/>
                      <a:r>
                        <a:rPr lang="en-US" sz="1400" b="1" dirty="0" smtClean="0"/>
                        <a:t>7</a:t>
                      </a:r>
                      <a:endParaRPr lang="id-ID" sz="1400" b="1" dirty="0"/>
                    </a:p>
                  </a:txBody>
                  <a:tcPr>
                    <a:solidFill>
                      <a:schemeClr val="bg1"/>
                    </a:solidFill>
                  </a:tcPr>
                </a:tc>
                <a:tc>
                  <a:txBody>
                    <a:bodyPr/>
                    <a:lstStyle/>
                    <a:p>
                      <a:pPr algn="l"/>
                      <a:endParaRPr lang="id-ID" sz="14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i="0" baseline="0" dirty="0" smtClean="0"/>
                        <a:t>Film and Literature</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Chap.7</a:t>
                      </a:r>
                      <a:endParaRPr lang="id-ID" sz="1400" dirty="0"/>
                    </a:p>
                  </a:txBody>
                  <a:tcPr>
                    <a:solidFill>
                      <a:schemeClr val="bg1"/>
                    </a:solidFill>
                  </a:tcPr>
                </a:tc>
                <a:tc>
                  <a:txBody>
                    <a:bodyPr/>
                    <a:lstStyle/>
                    <a:p>
                      <a:pPr algn="l"/>
                      <a:endParaRPr lang="id-ID" sz="1400" dirty="0"/>
                    </a:p>
                  </a:txBody>
                  <a:tcPr>
                    <a:solidFill>
                      <a:schemeClr val="bg1"/>
                    </a:solidFill>
                  </a:tcPr>
                </a:tc>
                <a:tc>
                  <a:txBody>
                    <a:bodyPr/>
                    <a:lstStyle/>
                    <a:p>
                      <a:pPr algn="l"/>
                      <a:endParaRPr lang="id-ID" sz="1400" dirty="0"/>
                    </a:p>
                  </a:txBody>
                  <a:tcPr>
                    <a:solidFill>
                      <a:schemeClr val="bg1"/>
                    </a:solidFill>
                  </a:tcPr>
                </a:tc>
              </a:tr>
              <a:tr h="370840">
                <a:tc>
                  <a:txBody>
                    <a:bodyPr/>
                    <a:lstStyle/>
                    <a:p>
                      <a:pPr algn="ctr"/>
                      <a:r>
                        <a:rPr lang="en-US" sz="1400" b="1" dirty="0" smtClean="0"/>
                        <a:t>8</a:t>
                      </a:r>
                      <a:endParaRPr lang="id-ID" sz="1400" b="1" dirty="0"/>
                    </a:p>
                  </a:txBody>
                  <a:tcPr>
                    <a:solidFill>
                      <a:srgbClr val="00FF00"/>
                    </a:solidFill>
                  </a:tcPr>
                </a:tc>
                <a:tc>
                  <a:txBody>
                    <a:bodyPr/>
                    <a:lstStyle/>
                    <a:p>
                      <a:pPr algn="ctr"/>
                      <a:endParaRPr lang="id-ID" sz="1400" b="1" dirty="0"/>
                    </a:p>
                  </a:txBody>
                  <a:tcPr>
                    <a:solidFill>
                      <a:srgbClr val="00FF00"/>
                    </a:solidFill>
                  </a:tcPr>
                </a:tc>
                <a:tc>
                  <a:txBody>
                    <a:bodyPr/>
                    <a:lstStyle/>
                    <a:p>
                      <a:pPr algn="l"/>
                      <a:r>
                        <a:rPr lang="en-US" sz="1400" b="1" dirty="0" smtClean="0"/>
                        <a:t>MID</a:t>
                      </a:r>
                      <a:r>
                        <a:rPr lang="en-US" sz="1400" b="1" baseline="0" dirty="0" smtClean="0"/>
                        <a:t> TERM-TEST</a:t>
                      </a:r>
                      <a:endParaRPr lang="id-ID" sz="1400" b="1" dirty="0"/>
                    </a:p>
                  </a:txBody>
                  <a:tcPr>
                    <a:solidFill>
                      <a:srgbClr val="00FF00"/>
                    </a:solidFill>
                  </a:tcPr>
                </a:tc>
                <a:tc>
                  <a:txBody>
                    <a:bodyPr/>
                    <a:lstStyle/>
                    <a:p>
                      <a:pPr algn="l">
                        <a:buFont typeface="Arial" pitchFamily="34" charset="0"/>
                        <a:buChar char="•"/>
                      </a:pPr>
                      <a:r>
                        <a:rPr lang="en-US" sz="1400" b="1" dirty="0" smtClean="0"/>
                        <a:t> Written</a:t>
                      </a:r>
                      <a:r>
                        <a:rPr lang="en-US" sz="1400" b="1" baseline="0" dirty="0" smtClean="0"/>
                        <a:t> Test</a:t>
                      </a:r>
                      <a:endParaRPr lang="id-ID" sz="1400" b="1" dirty="0"/>
                    </a:p>
                  </a:txBody>
                  <a:tcPr>
                    <a:solidFill>
                      <a:srgbClr val="00FF00"/>
                    </a:solidFill>
                  </a:tcPr>
                </a:tc>
                <a:tc>
                  <a:txBody>
                    <a:bodyPr/>
                    <a:lstStyle/>
                    <a:p>
                      <a:pPr algn="ctr"/>
                      <a:endParaRPr lang="id-ID" sz="1400" b="1" dirty="0"/>
                    </a:p>
                  </a:txBody>
                  <a:tcPr>
                    <a:solidFill>
                      <a:srgbClr val="00FF00"/>
                    </a:solidFill>
                  </a:tcPr>
                </a:tc>
                <a:tc>
                  <a:txBody>
                    <a:bodyPr/>
                    <a:lstStyle/>
                    <a:p>
                      <a:pPr algn="ctr"/>
                      <a:r>
                        <a:rPr lang="en-US" sz="1400" b="1" dirty="0" smtClean="0"/>
                        <a:t>20%</a:t>
                      </a:r>
                      <a:endParaRPr lang="id-ID" sz="1400" b="1" dirty="0"/>
                    </a:p>
                  </a:txBody>
                  <a:tcPr>
                    <a:solidFill>
                      <a:srgbClr val="00FF00"/>
                    </a:solidFill>
                  </a:tcPr>
                </a:tc>
              </a:tr>
            </a:tbl>
          </a:graphicData>
        </a:graphic>
      </p:graphicFrame>
      <p:sp>
        <p:nvSpPr>
          <p:cNvPr id="8233" name="Footer Placeholder 7"/>
          <p:cNvSpPr>
            <a:spLocks noGrp="1"/>
          </p:cNvSpPr>
          <p:nvPr>
            <p:ph type="ftr" sz="quarter" idx="11"/>
          </p:nvPr>
        </p:nvSpPr>
        <p:spPr>
          <a:xfrm>
            <a:off x="4071938" y="6500813"/>
            <a:ext cx="3214687"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9219" name="Picture 4" descr="C:\Documents and Settings\PR 1\My Documents\WR-I - 2005 - THOMAS B. SANTOSO\DOC-01 - UNIKA SOEGIJAPRANATA'S FILES\UNIKA Soegijapranata-3.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5" name="Content Placeholder 14"/>
          <p:cNvGraphicFramePr>
            <a:graphicFrameLocks noGrp="1"/>
          </p:cNvGraphicFramePr>
          <p:nvPr>
            <p:ph idx="1"/>
          </p:nvPr>
        </p:nvGraphicFramePr>
        <p:xfrm>
          <a:off x="714348" y="214290"/>
          <a:ext cx="7772400" cy="5181600"/>
        </p:xfrm>
        <a:graphic>
          <a:graphicData uri="http://schemas.openxmlformats.org/drawingml/2006/table">
            <a:tbl>
              <a:tblPr firstRow="1" bandRow="1">
                <a:tableStyleId>{5940675A-B579-460E-94D1-54222C63F5DA}</a:tableStyleId>
              </a:tblPr>
              <a:tblGrid>
                <a:gridCol w="885804"/>
                <a:gridCol w="1571636"/>
                <a:gridCol w="1785950"/>
                <a:gridCol w="1643074"/>
                <a:gridCol w="1214446"/>
                <a:gridCol w="671490"/>
              </a:tblGrid>
              <a:tr h="370840">
                <a:tc>
                  <a:txBody>
                    <a:bodyPr/>
                    <a:lstStyle/>
                    <a:p>
                      <a:pPr algn="ctr"/>
                      <a:r>
                        <a:rPr lang="en-US" sz="1400" b="1" dirty="0" smtClean="0"/>
                        <a:t>9</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algn="l"/>
                      <a:r>
                        <a:rPr lang="en-US" sz="1400" b="0" kern="1200" dirty="0" smtClean="0">
                          <a:solidFill>
                            <a:schemeClr val="dk1"/>
                          </a:solidFill>
                          <a:latin typeface="+mn-lt"/>
                          <a:ea typeface="+mn-ea"/>
                          <a:cs typeface="+mn-cs"/>
                        </a:rPr>
                        <a:t>Film Criticism-theory &amp; practice:</a:t>
                      </a:r>
                    </a:p>
                    <a:p>
                      <a:pPr algn="l">
                        <a:buFont typeface="Arial" pitchFamily="34" charset="0"/>
                        <a:buChar char="•"/>
                      </a:pPr>
                      <a:r>
                        <a:rPr lang="en-US" sz="1400" b="0" kern="1200" dirty="0" smtClean="0">
                          <a:solidFill>
                            <a:schemeClr val="dk1"/>
                          </a:solidFill>
                          <a:latin typeface="+mn-lt"/>
                          <a:ea typeface="+mn-ea"/>
                          <a:cs typeface="+mn-cs"/>
                        </a:rPr>
                        <a:t>The Russians</a:t>
                      </a:r>
                    </a:p>
                    <a:p>
                      <a:pPr algn="l">
                        <a:buFont typeface="Arial" pitchFamily="34" charset="0"/>
                        <a:buChar char="•"/>
                      </a:pPr>
                      <a:r>
                        <a:rPr lang="en-US" sz="1400" b="0" kern="1200" dirty="0" smtClean="0">
                          <a:solidFill>
                            <a:schemeClr val="dk1"/>
                          </a:solidFill>
                          <a:latin typeface="+mn-lt"/>
                          <a:ea typeface="+mn-ea"/>
                          <a:cs typeface="+mn-cs"/>
                        </a:rPr>
                        <a:t>The Grammarians</a:t>
                      </a:r>
                    </a:p>
                    <a:p>
                      <a:pPr algn="l">
                        <a:buFont typeface="Arial" pitchFamily="34" charset="0"/>
                        <a:buChar char="•"/>
                      </a:pPr>
                      <a:r>
                        <a:rPr lang="en-US" sz="1400" b="0" kern="1200" dirty="0" smtClean="0">
                          <a:solidFill>
                            <a:schemeClr val="dk1"/>
                          </a:solidFill>
                          <a:latin typeface="+mn-lt"/>
                          <a:ea typeface="+mn-ea"/>
                          <a:cs typeface="+mn-cs"/>
                        </a:rPr>
                        <a:t>The Apologists</a:t>
                      </a:r>
                    </a:p>
                    <a:p>
                      <a:pPr algn="l">
                        <a:buFont typeface="Arial" pitchFamily="34" charset="0"/>
                        <a:buChar char="•"/>
                      </a:pPr>
                      <a:r>
                        <a:rPr lang="en-US" sz="1400" b="0" kern="1200" dirty="0" smtClean="0">
                          <a:solidFill>
                            <a:schemeClr val="dk1"/>
                          </a:solidFill>
                          <a:latin typeface="+mn-lt"/>
                          <a:ea typeface="+mn-ea"/>
                          <a:cs typeface="+mn-cs"/>
                        </a:rPr>
                        <a:t>The Realists</a:t>
                      </a:r>
                    </a:p>
                    <a:p>
                      <a:pPr algn="l">
                        <a:buFont typeface="Arial" pitchFamily="34" charset="0"/>
                        <a:buChar char="•"/>
                      </a:pPr>
                      <a:r>
                        <a:rPr lang="en-US" sz="1400" b="0" kern="1200" dirty="0" smtClean="0">
                          <a:solidFill>
                            <a:schemeClr val="dk1"/>
                          </a:solidFill>
                          <a:latin typeface="+mn-lt"/>
                          <a:ea typeface="+mn-ea"/>
                          <a:cs typeface="+mn-cs"/>
                        </a:rPr>
                        <a:t>The </a:t>
                      </a:r>
                      <a:r>
                        <a:rPr lang="en-US" sz="1400" b="0" kern="1200" dirty="0" err="1" smtClean="0">
                          <a:solidFill>
                            <a:schemeClr val="dk1"/>
                          </a:solidFill>
                          <a:latin typeface="+mn-lt"/>
                          <a:ea typeface="+mn-ea"/>
                          <a:cs typeface="+mn-cs"/>
                        </a:rPr>
                        <a:t>Auteurists</a:t>
                      </a:r>
                      <a:endParaRPr lang="en-US" sz="1400" b="0" kern="1200" dirty="0" smtClean="0">
                        <a:solidFill>
                          <a:schemeClr val="dk1"/>
                        </a:solidFill>
                        <a:latin typeface="+mn-lt"/>
                        <a:ea typeface="+mn-ea"/>
                        <a:cs typeface="+mn-cs"/>
                      </a:endParaRPr>
                    </a:p>
                    <a:p>
                      <a:pPr algn="l">
                        <a:buFont typeface="Arial" pitchFamily="34" charset="0"/>
                        <a:buChar char="•"/>
                      </a:pPr>
                      <a:r>
                        <a:rPr lang="en-US" sz="1400" b="0" kern="1200" dirty="0" smtClean="0">
                          <a:solidFill>
                            <a:schemeClr val="dk1"/>
                          </a:solidFill>
                          <a:latin typeface="+mn-lt"/>
                          <a:ea typeface="+mn-ea"/>
                          <a:cs typeface="+mn-cs"/>
                        </a:rPr>
                        <a:t>The </a:t>
                      </a:r>
                      <a:r>
                        <a:rPr lang="en-US" sz="1400" b="0" kern="1200" dirty="0" err="1" smtClean="0">
                          <a:solidFill>
                            <a:schemeClr val="dk1"/>
                          </a:solidFill>
                          <a:latin typeface="+mn-lt"/>
                          <a:ea typeface="+mn-ea"/>
                          <a:cs typeface="+mn-cs"/>
                        </a:rPr>
                        <a:t>Mythographers</a:t>
                      </a:r>
                      <a:endParaRPr lang="en-US" sz="1400" b="0" kern="1200" dirty="0" smtClean="0">
                        <a:solidFill>
                          <a:schemeClr val="dk1"/>
                        </a:solidFill>
                        <a:latin typeface="+mn-lt"/>
                        <a:ea typeface="+mn-ea"/>
                        <a:cs typeface="+mn-cs"/>
                      </a:endParaRPr>
                    </a:p>
                    <a:p>
                      <a:pPr algn="l">
                        <a:buFont typeface="Arial" pitchFamily="34" charset="0"/>
                        <a:buChar char="•"/>
                      </a:pPr>
                      <a:r>
                        <a:rPr lang="en-US" sz="1400" b="0" kern="1200" dirty="0" smtClean="0">
                          <a:solidFill>
                            <a:schemeClr val="dk1"/>
                          </a:solidFill>
                          <a:latin typeface="+mn-lt"/>
                          <a:ea typeface="+mn-ea"/>
                          <a:cs typeface="+mn-cs"/>
                        </a:rPr>
                        <a:t>The </a:t>
                      </a:r>
                      <a:r>
                        <a:rPr lang="en-US" sz="1400" b="0" kern="1200" dirty="0" err="1" smtClean="0">
                          <a:solidFill>
                            <a:schemeClr val="dk1"/>
                          </a:solidFill>
                          <a:latin typeface="+mn-lt"/>
                          <a:ea typeface="+mn-ea"/>
                          <a:cs typeface="+mn-cs"/>
                        </a:rPr>
                        <a:t>Semioticians</a:t>
                      </a:r>
                      <a:endParaRPr lang="en-US" sz="1400" b="0" kern="1200" dirty="0" smtClean="0">
                        <a:solidFill>
                          <a:schemeClr val="dk1"/>
                        </a:solidFill>
                        <a:latin typeface="+mn-lt"/>
                        <a:ea typeface="+mn-ea"/>
                        <a:cs typeface="+mn-cs"/>
                      </a:endParaRPr>
                    </a:p>
                    <a:p>
                      <a:pPr algn="l">
                        <a:buFont typeface="Arial" pitchFamily="34" charset="0"/>
                        <a:buChar char="•"/>
                      </a:pPr>
                      <a:r>
                        <a:rPr lang="en-US" sz="1400" b="0" kern="1200" dirty="0" smtClean="0">
                          <a:solidFill>
                            <a:schemeClr val="dk1"/>
                          </a:solidFill>
                          <a:latin typeface="+mn-lt"/>
                          <a:ea typeface="+mn-ea"/>
                          <a:cs typeface="+mn-cs"/>
                        </a:rPr>
                        <a:t>Feminist Criticism</a:t>
                      </a:r>
                    </a:p>
                    <a:p>
                      <a:pPr algn="l">
                        <a:buFont typeface="Arial" pitchFamily="34" charset="0"/>
                        <a:buChar char="•"/>
                      </a:pPr>
                      <a:r>
                        <a:rPr lang="en-US" sz="1400" b="0" kern="1200" dirty="0" smtClean="0">
                          <a:solidFill>
                            <a:schemeClr val="dk1"/>
                          </a:solidFill>
                          <a:latin typeface="+mn-lt"/>
                          <a:ea typeface="+mn-ea"/>
                          <a:cs typeface="+mn-cs"/>
                        </a:rPr>
                        <a:t>The Reviewers</a:t>
                      </a:r>
                    </a:p>
                  </a:txBody>
                  <a:tcPr>
                    <a:solidFill>
                      <a:schemeClr val="bg1"/>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r>
                        <a:rPr lang="en-US" sz="1400" b="1" i="1" dirty="0" smtClean="0"/>
                        <a:t>Anatomy</a:t>
                      </a:r>
                      <a:r>
                        <a:rPr lang="en-US" sz="1400" b="1" i="1" baseline="0" dirty="0" smtClean="0"/>
                        <a:t> of Film Chap.9</a:t>
                      </a:r>
                      <a:endParaRPr lang="en-US" sz="1400" dirty="0" smtClean="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r h="370840">
                <a:tc>
                  <a:txBody>
                    <a:bodyPr/>
                    <a:lstStyle/>
                    <a:p>
                      <a:pPr algn="ctr"/>
                      <a:r>
                        <a:rPr lang="en-US" sz="1400" b="1" dirty="0" smtClean="0"/>
                        <a:t>10</a:t>
                      </a:r>
                      <a:endParaRPr lang="id-ID" sz="1400" b="1" dirty="0"/>
                    </a:p>
                  </a:txBody>
                  <a:tcPr>
                    <a:solidFill>
                      <a:srgbClr val="00FF00"/>
                    </a:solidFill>
                  </a:tcPr>
                </a:tc>
                <a:tc>
                  <a:txBody>
                    <a:bodyPr/>
                    <a:lstStyle/>
                    <a:p>
                      <a:pPr algn="just" eaLnBrk="1" hangingPunct="1">
                        <a:buFont typeface="Arial" pitchFamily="34" charset="0"/>
                        <a:buNone/>
                      </a:pPr>
                      <a:endParaRPr lang="id-ID" sz="1400" b="0" dirty="0" smtClean="0"/>
                    </a:p>
                  </a:txBody>
                  <a:tcPr>
                    <a:solidFill>
                      <a:srgbClr val="00FF00"/>
                    </a:solidFill>
                  </a:tcPr>
                </a:tc>
                <a:tc>
                  <a:txBody>
                    <a:bodyPr/>
                    <a:lstStyle/>
                    <a:p>
                      <a:pPr algn="l"/>
                      <a:r>
                        <a:rPr lang="en-US" sz="1400" b="0" i="0" kern="1200" dirty="0" smtClean="0">
                          <a:solidFill>
                            <a:schemeClr val="dk1"/>
                          </a:solidFill>
                          <a:latin typeface="+mn-lt"/>
                          <a:ea typeface="+mn-ea"/>
                          <a:cs typeface="+mn-cs"/>
                        </a:rPr>
                        <a:t>Practical Criticism:</a:t>
                      </a:r>
                    </a:p>
                    <a:p>
                      <a:pPr algn="l">
                        <a:buFont typeface="Arial" pitchFamily="34" charset="0"/>
                        <a:buChar char="•"/>
                      </a:pPr>
                      <a:r>
                        <a:rPr lang="en-US" sz="1400" b="0" i="0" kern="1200" dirty="0" smtClean="0">
                          <a:solidFill>
                            <a:schemeClr val="dk1"/>
                          </a:solidFill>
                          <a:latin typeface="+mn-lt"/>
                          <a:ea typeface="+mn-ea"/>
                          <a:cs typeface="+mn-cs"/>
                        </a:rPr>
                        <a:t>The Film Historian</a:t>
                      </a:r>
                    </a:p>
                    <a:p>
                      <a:pPr algn="l">
                        <a:buFont typeface="Arial" pitchFamily="34" charset="0"/>
                        <a:buChar char="•"/>
                      </a:pPr>
                      <a:r>
                        <a:rPr lang="en-US" sz="1400" b="0" i="0" kern="1200" dirty="0" smtClean="0">
                          <a:solidFill>
                            <a:schemeClr val="dk1"/>
                          </a:solidFill>
                          <a:latin typeface="+mn-lt"/>
                          <a:ea typeface="+mn-ea"/>
                          <a:cs typeface="+mn-cs"/>
                        </a:rPr>
                        <a:t>The </a:t>
                      </a:r>
                      <a:r>
                        <a:rPr lang="en-US" sz="1400" b="0" i="0" kern="1200" dirty="0" err="1" smtClean="0">
                          <a:solidFill>
                            <a:schemeClr val="dk1"/>
                          </a:solidFill>
                          <a:latin typeface="+mn-lt"/>
                          <a:ea typeface="+mn-ea"/>
                          <a:cs typeface="+mn-cs"/>
                        </a:rPr>
                        <a:t>Auteurist</a:t>
                      </a:r>
                      <a:endParaRPr lang="en-US" sz="1400" b="0" i="0" kern="1200" dirty="0" smtClean="0">
                        <a:solidFill>
                          <a:schemeClr val="dk1"/>
                        </a:solidFill>
                        <a:latin typeface="+mn-lt"/>
                        <a:ea typeface="+mn-ea"/>
                        <a:cs typeface="+mn-cs"/>
                      </a:endParaRPr>
                    </a:p>
                    <a:p>
                      <a:pPr algn="l">
                        <a:buFont typeface="Arial" pitchFamily="34" charset="0"/>
                        <a:buChar char="•"/>
                      </a:pPr>
                      <a:r>
                        <a:rPr lang="en-US" sz="1400" b="0" i="0" kern="1200" dirty="0" smtClean="0">
                          <a:solidFill>
                            <a:schemeClr val="dk1"/>
                          </a:solidFill>
                          <a:latin typeface="+mn-lt"/>
                          <a:ea typeface="+mn-ea"/>
                          <a:cs typeface="+mn-cs"/>
                        </a:rPr>
                        <a:t>The Myth Critic</a:t>
                      </a:r>
                    </a:p>
                    <a:p>
                      <a:pPr algn="l">
                        <a:buFont typeface="Arial" pitchFamily="34" charset="0"/>
                        <a:buChar char="•"/>
                      </a:pPr>
                      <a:r>
                        <a:rPr lang="en-US" sz="1400" b="0" i="0" kern="1200" dirty="0" smtClean="0">
                          <a:solidFill>
                            <a:schemeClr val="dk1"/>
                          </a:solidFill>
                          <a:latin typeface="+mn-lt"/>
                          <a:ea typeface="+mn-ea"/>
                          <a:cs typeface="+mn-cs"/>
                        </a:rPr>
                        <a:t>The Social Historian</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i="1" kern="1200" dirty="0" smtClean="0">
                          <a:solidFill>
                            <a:schemeClr val="dk1"/>
                          </a:solidFill>
                          <a:latin typeface="+mn-lt"/>
                          <a:ea typeface="+mn-ea"/>
                          <a:cs typeface="+mn-cs"/>
                        </a:rPr>
                        <a:t>Guidelines for Film Criticism</a:t>
                      </a:r>
                    </a:p>
                  </a:txBody>
                  <a:tcPr>
                    <a:solidFill>
                      <a:srgbClr val="00FF00"/>
                    </a:solidFill>
                  </a:tcPr>
                </a:tc>
                <a:tc>
                  <a:txBody>
                    <a:bodyPr/>
                    <a:lstStyle/>
                    <a:p>
                      <a:pPr>
                        <a:buFont typeface="Arial" pitchFamily="34" charset="0"/>
                        <a:buChar char="•"/>
                      </a:pPr>
                      <a:r>
                        <a:rPr lang="en-US" sz="1400" dirty="0" smtClean="0"/>
                        <a:t> Lecture, class discussion</a:t>
                      </a:r>
                    </a:p>
                    <a:p>
                      <a:pPr>
                        <a:buFont typeface="Arial" pitchFamily="34" charset="0"/>
                        <a:buChar char="•"/>
                      </a:pPr>
                      <a:r>
                        <a:rPr lang="en-US" sz="1400" dirty="0" smtClean="0"/>
                        <a:t> Read: </a:t>
                      </a:r>
                    </a:p>
                    <a:p>
                      <a:pPr>
                        <a:buFont typeface="Arial" pitchFamily="34" charset="0"/>
                        <a:buChar char="•"/>
                      </a:pPr>
                      <a:r>
                        <a:rPr lang="en-US" sz="1400" b="1" i="1" dirty="0" smtClean="0"/>
                        <a:t>Anatomy</a:t>
                      </a:r>
                      <a:r>
                        <a:rPr lang="en-US" sz="1400" b="1" i="1" baseline="0" dirty="0" smtClean="0"/>
                        <a:t> of Film Chap.9</a:t>
                      </a:r>
                    </a:p>
                    <a:p>
                      <a:pPr>
                        <a:buFont typeface="Arial" pitchFamily="34" charset="0"/>
                        <a:buChar char="•"/>
                      </a:pPr>
                      <a:r>
                        <a:rPr lang="en-US" sz="1400" b="1" i="1" kern="1200" dirty="0" smtClean="0">
                          <a:solidFill>
                            <a:schemeClr val="dk1"/>
                          </a:solidFill>
                          <a:latin typeface="+mn-lt"/>
                          <a:ea typeface="+mn-ea"/>
                          <a:cs typeface="+mn-cs"/>
                        </a:rPr>
                        <a:t>Assignment 1:</a:t>
                      </a:r>
                      <a:r>
                        <a:rPr lang="en-US" sz="1400" b="1" i="1" kern="1200" baseline="0" dirty="0" smtClean="0">
                          <a:solidFill>
                            <a:schemeClr val="dk1"/>
                          </a:solidFill>
                          <a:latin typeface="+mn-lt"/>
                          <a:ea typeface="+mn-ea"/>
                          <a:cs typeface="+mn-cs"/>
                        </a:rPr>
                        <a:t> answering questions on theory &amp; practice</a:t>
                      </a:r>
                      <a:endParaRPr lang="en-US" sz="1400" dirty="0" smtClean="0"/>
                    </a:p>
                  </a:txBody>
                  <a:tcPr>
                    <a:solidFill>
                      <a:srgbClr val="00FF00"/>
                    </a:solidFill>
                  </a:tcPr>
                </a:tc>
                <a:tc>
                  <a:txBody>
                    <a:bodyPr/>
                    <a:lstStyle/>
                    <a:p>
                      <a:endParaRPr lang="id-ID" sz="1400" dirty="0"/>
                    </a:p>
                  </a:txBody>
                  <a:tcPr>
                    <a:solidFill>
                      <a:srgbClr val="00FF00"/>
                    </a:solidFill>
                  </a:tcPr>
                </a:tc>
                <a:tc>
                  <a:txBody>
                    <a:bodyPr/>
                    <a:lstStyle/>
                    <a:p>
                      <a:r>
                        <a:rPr lang="en-US" sz="1400" b="1" dirty="0" smtClean="0"/>
                        <a:t>25%</a:t>
                      </a:r>
                      <a:endParaRPr lang="id-ID" sz="1400" b="1" dirty="0"/>
                    </a:p>
                  </a:txBody>
                  <a:tcPr>
                    <a:solidFill>
                      <a:srgbClr val="00FF00"/>
                    </a:solidFill>
                  </a:tcPr>
                </a:tc>
              </a:tr>
              <a:tr h="370840">
                <a:tc>
                  <a:txBody>
                    <a:bodyPr/>
                    <a:lstStyle/>
                    <a:p>
                      <a:pPr algn="ctr"/>
                      <a:r>
                        <a:rPr lang="en-US" sz="1400" b="1" dirty="0" smtClean="0"/>
                        <a:t>11</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latin typeface="+mn-lt"/>
                          <a:ea typeface="+mn-ea"/>
                          <a:cs typeface="+mn-cs"/>
                        </a:rPr>
                        <a:t>Individual</a:t>
                      </a:r>
                      <a:r>
                        <a:rPr lang="en-US" sz="1400" b="0" i="0" kern="1200" baseline="0" dirty="0" smtClean="0">
                          <a:solidFill>
                            <a:schemeClr val="dk1"/>
                          </a:solidFill>
                          <a:latin typeface="+mn-lt"/>
                          <a:ea typeface="+mn-ea"/>
                          <a:cs typeface="+mn-cs"/>
                        </a:rPr>
                        <a:t> Consultation</a:t>
                      </a:r>
                      <a:endParaRPr lang="en-US" sz="1400" b="0" i="0" kern="1200" dirty="0" smtClean="0">
                        <a:solidFill>
                          <a:schemeClr val="dk1"/>
                        </a:solidFill>
                        <a:latin typeface="+mn-lt"/>
                        <a:ea typeface="+mn-ea"/>
                        <a:cs typeface="+mn-cs"/>
                      </a:endParaRPr>
                    </a:p>
                  </a:txBody>
                  <a:tcPr>
                    <a:solidFill>
                      <a:schemeClr val="bg1"/>
                    </a:solidFill>
                  </a:tcPr>
                </a:tc>
                <a:tc>
                  <a:txBody>
                    <a:bodyPr/>
                    <a:lstStyle/>
                    <a:p>
                      <a:pPr>
                        <a:buFont typeface="Arial" pitchFamily="34" charset="0"/>
                        <a:buChar char="•"/>
                      </a:pPr>
                      <a:r>
                        <a:rPr lang="en-US" sz="1400" dirty="0" smtClean="0"/>
                        <a:t>Choose &amp; watch a film for</a:t>
                      </a:r>
                      <a:r>
                        <a:rPr lang="en-US" sz="1400" baseline="0" dirty="0" smtClean="0"/>
                        <a:t> your final project</a:t>
                      </a:r>
                      <a:endParaRPr lang="en-US" sz="1400" dirty="0" smtClean="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bl>
          </a:graphicData>
        </a:graphic>
      </p:graphicFrame>
      <p:sp>
        <p:nvSpPr>
          <p:cNvPr id="9289" name="Footer Placeholder 7"/>
          <p:cNvSpPr>
            <a:spLocks noGrp="1"/>
          </p:cNvSpPr>
          <p:nvPr>
            <p:ph type="ftr" sz="quarter" idx="11"/>
          </p:nvPr>
        </p:nvSpPr>
        <p:spPr>
          <a:xfrm>
            <a:off x="4071938" y="6500813"/>
            <a:ext cx="3805237"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noFill/>
          <a:ln w="9525">
            <a:solidFill>
              <a:srgbClr val="EAEAEA"/>
            </a:solidFill>
            <a:miter lim="800000"/>
            <a:headEnd/>
            <a:tailEnd/>
          </a:ln>
        </p:spPr>
        <p:txBody>
          <a:bodyPr wrap="none" anchor="ctr"/>
          <a:lstStyle/>
          <a:p>
            <a:endParaRPr lang="id-ID"/>
          </a:p>
        </p:txBody>
      </p:sp>
      <p:pic>
        <p:nvPicPr>
          <p:cNvPr id="9219" name="Picture 4" descr="C:\Documents and Settings\PR 1\My Documents\WR-I - 2005 - THOMAS B. SANTOSO\DOC-01 - UNIKA SOEGIJAPRANATA'S FILES\UNIKA Soegijapranata-3.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5" name="Content Placeholder 14"/>
          <p:cNvGraphicFramePr>
            <a:graphicFrameLocks noGrp="1"/>
          </p:cNvGraphicFramePr>
          <p:nvPr>
            <p:ph idx="1"/>
          </p:nvPr>
        </p:nvGraphicFramePr>
        <p:xfrm>
          <a:off x="714375" y="500063"/>
          <a:ext cx="7772400" cy="5151120"/>
        </p:xfrm>
        <a:graphic>
          <a:graphicData uri="http://schemas.openxmlformats.org/drawingml/2006/table">
            <a:tbl>
              <a:tblPr firstRow="1" bandRow="1">
                <a:tableStyleId>{5940675A-B579-460E-94D1-54222C63F5DA}</a:tableStyleId>
              </a:tblPr>
              <a:tblGrid>
                <a:gridCol w="885804"/>
                <a:gridCol w="1571636"/>
                <a:gridCol w="1785950"/>
                <a:gridCol w="1643074"/>
                <a:gridCol w="1214446"/>
                <a:gridCol w="671490"/>
              </a:tblGrid>
              <a:tr h="370840">
                <a:tc>
                  <a:txBody>
                    <a:bodyPr/>
                    <a:lstStyle/>
                    <a:p>
                      <a:pPr algn="ctr"/>
                      <a:r>
                        <a:rPr lang="en-US" sz="1400" b="1" dirty="0" smtClean="0"/>
                        <a:t>12</a:t>
                      </a:r>
                      <a:endParaRPr lang="id-ID" sz="1400" b="1" dirty="0"/>
                    </a:p>
                  </a:txBody>
                  <a:tcPr>
                    <a:solidFill>
                      <a:srgbClr val="00FF00"/>
                    </a:solidFill>
                  </a:tcPr>
                </a:tc>
                <a:tc>
                  <a:txBody>
                    <a:bodyPr/>
                    <a:lstStyle/>
                    <a:p>
                      <a:pPr algn="just" eaLnBrk="1" hangingPunct="1">
                        <a:buFont typeface="Arial" pitchFamily="34" charset="0"/>
                        <a:buNone/>
                      </a:pPr>
                      <a:endParaRPr lang="id-ID" sz="1400" b="0" dirty="0" smtClean="0"/>
                    </a:p>
                  </a:txBody>
                  <a:tcPr>
                    <a:solidFill>
                      <a:srgbClr val="00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latin typeface="+mn-lt"/>
                          <a:ea typeface="+mn-ea"/>
                          <a:cs typeface="+mn-cs"/>
                        </a:rPr>
                        <a:t>Individual</a:t>
                      </a:r>
                      <a:r>
                        <a:rPr lang="en-US" sz="1400" b="0" i="0" kern="1200" baseline="0" dirty="0" smtClean="0">
                          <a:solidFill>
                            <a:schemeClr val="dk1"/>
                          </a:solidFill>
                          <a:latin typeface="+mn-lt"/>
                          <a:ea typeface="+mn-ea"/>
                          <a:cs typeface="+mn-cs"/>
                        </a:rPr>
                        <a:t> Consultation</a:t>
                      </a:r>
                      <a:endParaRPr lang="en-US" sz="1400" b="0" i="0" kern="1200" dirty="0" smtClean="0">
                        <a:solidFill>
                          <a:schemeClr val="dk1"/>
                        </a:solidFill>
                        <a:latin typeface="+mn-lt"/>
                        <a:ea typeface="+mn-ea"/>
                        <a:cs typeface="+mn-cs"/>
                      </a:endParaRPr>
                    </a:p>
                  </a:txBody>
                  <a:tcPr>
                    <a:solidFill>
                      <a:srgbClr val="00FF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Choose &amp; consult your topic, theory and outline for the final project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1" i="1" dirty="0" smtClean="0"/>
                        <a:t>Assignment</a:t>
                      </a:r>
                      <a:r>
                        <a:rPr lang="en-US" sz="1400" b="1" i="1" baseline="0" dirty="0" smtClean="0"/>
                        <a:t> 2: feasibility overview on the final project based topic, theory, and outline of the paper</a:t>
                      </a:r>
                      <a:endParaRPr lang="id-ID" sz="1400" b="1" i="1" dirty="0" smtClean="0"/>
                    </a:p>
                  </a:txBody>
                  <a:tcPr>
                    <a:solidFill>
                      <a:srgbClr val="00FF00"/>
                    </a:solidFill>
                  </a:tcPr>
                </a:tc>
                <a:tc>
                  <a:txBody>
                    <a:bodyPr/>
                    <a:lstStyle/>
                    <a:p>
                      <a:endParaRPr lang="id-ID" sz="1400" dirty="0"/>
                    </a:p>
                  </a:txBody>
                  <a:tcPr>
                    <a:solidFill>
                      <a:srgbClr val="00FF00"/>
                    </a:solidFill>
                  </a:tcPr>
                </a:tc>
                <a:tc>
                  <a:txBody>
                    <a:bodyPr/>
                    <a:lstStyle/>
                    <a:p>
                      <a:r>
                        <a:rPr lang="en-US" sz="1400" b="1" dirty="0" smtClean="0"/>
                        <a:t>25%</a:t>
                      </a:r>
                      <a:endParaRPr lang="id-ID" sz="1400" b="1" dirty="0"/>
                    </a:p>
                  </a:txBody>
                  <a:tcPr>
                    <a:solidFill>
                      <a:srgbClr val="00FF00"/>
                    </a:solidFill>
                  </a:tcPr>
                </a:tc>
              </a:tr>
              <a:tr h="370840">
                <a:tc>
                  <a:txBody>
                    <a:bodyPr/>
                    <a:lstStyle/>
                    <a:p>
                      <a:pPr algn="ctr"/>
                      <a:r>
                        <a:rPr lang="en-US" sz="1400" b="1" dirty="0" smtClean="0"/>
                        <a:t>13</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latin typeface="+mn-lt"/>
                          <a:ea typeface="+mn-ea"/>
                          <a:cs typeface="+mn-cs"/>
                        </a:rPr>
                        <a:t>Individual</a:t>
                      </a:r>
                      <a:r>
                        <a:rPr lang="en-US" sz="1400" b="0" i="0" kern="1200" baseline="0" dirty="0" smtClean="0">
                          <a:solidFill>
                            <a:schemeClr val="dk1"/>
                          </a:solidFill>
                          <a:latin typeface="+mn-lt"/>
                          <a:ea typeface="+mn-ea"/>
                          <a:cs typeface="+mn-cs"/>
                        </a:rPr>
                        <a:t> Consultation</a:t>
                      </a:r>
                      <a:endParaRPr lang="en-US" sz="1400" b="0" i="0" kern="1200" dirty="0" smtClean="0">
                        <a:solidFill>
                          <a:schemeClr val="dk1"/>
                        </a:solidFill>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dirty="0" smtClean="0"/>
                        <a:t>Composing</a:t>
                      </a:r>
                      <a:r>
                        <a:rPr lang="en-US" sz="1400" baseline="0" dirty="0" smtClean="0"/>
                        <a:t> a paper for your final project</a:t>
                      </a:r>
                    </a:p>
                  </a:txBody>
                  <a:tcPr>
                    <a:solidFill>
                      <a:schemeClr val="bg1"/>
                    </a:solidFill>
                  </a:tcPr>
                </a:tc>
                <a:tc>
                  <a:txBody>
                    <a:bodyPr/>
                    <a:lstStyle/>
                    <a:p>
                      <a:endParaRPr lang="id-ID" sz="1400" dirty="0"/>
                    </a:p>
                  </a:txBody>
                  <a:tcPr>
                    <a:solidFill>
                      <a:schemeClr val="bg1"/>
                    </a:solidFill>
                  </a:tcPr>
                </a:tc>
                <a:tc>
                  <a:txBody>
                    <a:bodyPr/>
                    <a:lstStyle/>
                    <a:p>
                      <a:endParaRPr lang="en-US" sz="1400" dirty="0" smtClean="0"/>
                    </a:p>
                    <a:p>
                      <a:endParaRPr lang="en-US" sz="1400" dirty="0" smtClean="0"/>
                    </a:p>
                    <a:p>
                      <a:endParaRPr lang="en-US" sz="1400" dirty="0" smtClean="0"/>
                    </a:p>
                    <a:p>
                      <a:endParaRPr lang="id-ID" sz="1400" dirty="0"/>
                    </a:p>
                  </a:txBody>
                  <a:tcPr>
                    <a:solidFill>
                      <a:schemeClr val="bg1"/>
                    </a:solidFill>
                  </a:tcPr>
                </a:tc>
              </a:tr>
              <a:tr h="370840">
                <a:tc>
                  <a:txBody>
                    <a:bodyPr/>
                    <a:lstStyle/>
                    <a:p>
                      <a:pPr algn="ctr"/>
                      <a:r>
                        <a:rPr lang="en-US" sz="1400" b="1" dirty="0" smtClean="0"/>
                        <a:t>14</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latin typeface="+mn-lt"/>
                          <a:ea typeface="+mn-ea"/>
                          <a:cs typeface="+mn-cs"/>
                        </a:rPr>
                        <a:t>Individual</a:t>
                      </a:r>
                      <a:r>
                        <a:rPr lang="en-US" sz="1400" b="0" i="0" kern="1200" baseline="0" dirty="0" smtClean="0">
                          <a:solidFill>
                            <a:schemeClr val="dk1"/>
                          </a:solidFill>
                          <a:latin typeface="+mn-lt"/>
                          <a:ea typeface="+mn-ea"/>
                          <a:cs typeface="+mn-cs"/>
                        </a:rPr>
                        <a:t> Consultation</a:t>
                      </a:r>
                      <a:endParaRPr lang="en-US" sz="1400" b="0" i="0" kern="1200" dirty="0" smtClean="0">
                        <a:solidFill>
                          <a:schemeClr val="dk1"/>
                        </a:solidFill>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Composing</a:t>
                      </a:r>
                      <a:r>
                        <a:rPr lang="en-US" sz="1400" baseline="0" dirty="0" smtClean="0"/>
                        <a:t> a paper for your final project</a:t>
                      </a:r>
                      <a:endParaRPr lang="id-ID" sz="1400" dirty="0" smtClean="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r h="370840">
                <a:tc>
                  <a:txBody>
                    <a:bodyPr/>
                    <a:lstStyle/>
                    <a:p>
                      <a:pPr algn="ctr"/>
                      <a:r>
                        <a:rPr lang="en-US" sz="1400" b="1" dirty="0" smtClean="0"/>
                        <a:t>15</a:t>
                      </a:r>
                      <a:endParaRPr lang="id-ID" sz="1400" b="1" dirty="0"/>
                    </a:p>
                  </a:txBody>
                  <a:tcPr>
                    <a:solidFill>
                      <a:schemeClr val="bg1"/>
                    </a:solidFill>
                  </a:tcPr>
                </a:tc>
                <a:tc>
                  <a:txBody>
                    <a:bodyPr/>
                    <a:lstStyle/>
                    <a:p>
                      <a:pPr algn="just" eaLnBrk="1" hangingPunct="1">
                        <a:buFont typeface="Arial" pitchFamily="34" charset="0"/>
                        <a:buNone/>
                      </a:pPr>
                      <a:endParaRPr lang="id-ID" sz="1400" b="0" dirty="0" smtClean="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kern="1200" dirty="0" smtClean="0">
                          <a:solidFill>
                            <a:schemeClr val="dk1"/>
                          </a:solidFill>
                          <a:latin typeface="+mn-lt"/>
                          <a:ea typeface="+mn-ea"/>
                          <a:cs typeface="+mn-cs"/>
                        </a:rPr>
                        <a:t>Individual</a:t>
                      </a:r>
                      <a:r>
                        <a:rPr lang="en-US" sz="1400" b="0" i="0" kern="1200" baseline="0" dirty="0" smtClean="0">
                          <a:solidFill>
                            <a:schemeClr val="dk1"/>
                          </a:solidFill>
                          <a:latin typeface="+mn-lt"/>
                          <a:ea typeface="+mn-ea"/>
                          <a:cs typeface="+mn-cs"/>
                        </a:rPr>
                        <a:t> Consultation</a:t>
                      </a:r>
                      <a:endParaRPr lang="en-US" sz="1400" b="0" i="0" kern="1200" dirty="0" smtClean="0">
                        <a:solidFill>
                          <a:schemeClr val="dk1"/>
                        </a:solidFill>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Composing</a:t>
                      </a:r>
                      <a:r>
                        <a:rPr lang="en-US" sz="1400" baseline="0" dirty="0" smtClean="0"/>
                        <a:t> a paper for your final project</a:t>
                      </a:r>
                      <a:endParaRPr lang="id-ID" sz="1400" dirty="0" smtClean="0"/>
                    </a:p>
                  </a:txBody>
                  <a:tcPr>
                    <a:solidFill>
                      <a:schemeClr val="bg1"/>
                    </a:solidFill>
                  </a:tcPr>
                </a:tc>
                <a:tc>
                  <a:txBody>
                    <a:bodyPr/>
                    <a:lstStyle/>
                    <a:p>
                      <a:endParaRPr lang="id-ID" sz="1400" dirty="0"/>
                    </a:p>
                  </a:txBody>
                  <a:tcPr>
                    <a:solidFill>
                      <a:schemeClr val="bg1"/>
                    </a:solidFill>
                  </a:tcPr>
                </a:tc>
                <a:tc>
                  <a:txBody>
                    <a:bodyPr/>
                    <a:lstStyle/>
                    <a:p>
                      <a:endParaRPr lang="id-ID" sz="1400" dirty="0"/>
                    </a:p>
                  </a:txBody>
                  <a:tcPr>
                    <a:solidFill>
                      <a:schemeClr val="bg1"/>
                    </a:solidFill>
                  </a:tcPr>
                </a:tc>
              </a:tr>
              <a:tr h="370840">
                <a:tc>
                  <a:txBody>
                    <a:bodyPr/>
                    <a:lstStyle/>
                    <a:p>
                      <a:pPr algn="ctr"/>
                      <a:r>
                        <a:rPr lang="en-US" sz="1400" b="1" dirty="0" smtClean="0"/>
                        <a:t>16</a:t>
                      </a:r>
                      <a:endParaRPr lang="id-ID" sz="1400" b="1" dirty="0"/>
                    </a:p>
                  </a:txBody>
                  <a:tcPr>
                    <a:solidFill>
                      <a:srgbClr val="00FF00"/>
                    </a:solidFill>
                  </a:tcPr>
                </a:tc>
                <a:tc>
                  <a:txBody>
                    <a:bodyPr/>
                    <a:lstStyle/>
                    <a:p>
                      <a:pPr algn="just" eaLnBrk="1" hangingPunct="1">
                        <a:buFont typeface="Arial" pitchFamily="34" charset="0"/>
                        <a:buNone/>
                      </a:pPr>
                      <a:endParaRPr lang="id-ID" sz="1400" b="1" dirty="0" smtClean="0"/>
                    </a:p>
                  </a:txBody>
                  <a:tcPr>
                    <a:solidFill>
                      <a:srgbClr val="00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latin typeface="+mn-lt"/>
                          <a:ea typeface="+mn-ea"/>
                          <a:cs typeface="+mn-cs"/>
                        </a:rPr>
                        <a:t>FINAL</a:t>
                      </a:r>
                      <a:r>
                        <a:rPr lang="en-US" sz="1400" b="1" kern="1200" baseline="0" dirty="0" smtClean="0">
                          <a:solidFill>
                            <a:schemeClr val="dk1"/>
                          </a:solidFill>
                          <a:latin typeface="+mn-lt"/>
                          <a:ea typeface="+mn-ea"/>
                          <a:cs typeface="+mn-cs"/>
                        </a:rPr>
                        <a:t> PROJECT</a:t>
                      </a:r>
                      <a:endParaRPr lang="en-US" sz="1400" b="1" kern="1200" dirty="0" smtClean="0">
                        <a:solidFill>
                          <a:schemeClr val="dk1"/>
                        </a:solidFill>
                        <a:latin typeface="+mn-lt"/>
                        <a:ea typeface="+mn-ea"/>
                        <a:cs typeface="+mn-cs"/>
                      </a:endParaRPr>
                    </a:p>
                  </a:txBody>
                  <a:tcPr>
                    <a:solidFill>
                      <a:srgbClr val="00FF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1" dirty="0" smtClean="0"/>
                        <a:t> Submit the</a:t>
                      </a:r>
                      <a:r>
                        <a:rPr lang="en-US" sz="1400" b="1" baseline="0" dirty="0" smtClean="0"/>
                        <a:t> final project/paper</a:t>
                      </a:r>
                      <a:endParaRPr lang="id-ID" sz="1400" b="1" dirty="0" smtClean="0"/>
                    </a:p>
                  </a:txBody>
                  <a:tcPr>
                    <a:solidFill>
                      <a:srgbClr val="00FF00"/>
                    </a:solidFill>
                  </a:tcPr>
                </a:tc>
                <a:tc>
                  <a:txBody>
                    <a:bodyPr/>
                    <a:lstStyle/>
                    <a:p>
                      <a:endParaRPr lang="id-ID" sz="1400" b="1" dirty="0"/>
                    </a:p>
                  </a:txBody>
                  <a:tcPr>
                    <a:solidFill>
                      <a:srgbClr val="00FF00"/>
                    </a:solidFill>
                  </a:tcPr>
                </a:tc>
                <a:tc>
                  <a:txBody>
                    <a:bodyPr/>
                    <a:lstStyle/>
                    <a:p>
                      <a:r>
                        <a:rPr lang="en-US" sz="1400" b="1" dirty="0" smtClean="0"/>
                        <a:t>30%</a:t>
                      </a:r>
                      <a:endParaRPr lang="id-ID" sz="1400" b="1" dirty="0"/>
                    </a:p>
                  </a:txBody>
                  <a:tcPr>
                    <a:solidFill>
                      <a:srgbClr val="00FF00"/>
                    </a:solidFill>
                  </a:tcPr>
                </a:tc>
              </a:tr>
            </a:tbl>
          </a:graphicData>
        </a:graphic>
      </p:graphicFrame>
      <p:sp>
        <p:nvSpPr>
          <p:cNvPr id="9289" name="Footer Placeholder 7"/>
          <p:cNvSpPr>
            <a:spLocks noGrp="1"/>
          </p:cNvSpPr>
          <p:nvPr>
            <p:ph type="ftr" sz="quarter" idx="11"/>
          </p:nvPr>
        </p:nvSpPr>
        <p:spPr>
          <a:xfrm>
            <a:off x="4071938" y="6500813"/>
            <a:ext cx="3805237" cy="204787"/>
          </a:xfrm>
          <a:noFill/>
        </p:spPr>
        <p:txBody>
          <a:bodyPr/>
          <a:lstStyle/>
          <a:p>
            <a:r>
              <a:rPr lang="en-US" sz="1100" b="1" smtClean="0"/>
              <a:t>adhy@unika.ac.id / adhyanggono@yahoo.com</a:t>
            </a:r>
          </a:p>
        </p:txBody>
      </p:sp>
    </p:spTree>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2467</TotalTime>
  <Words>1042</Words>
  <Application>Microsoft Office PowerPoint</Application>
  <PresentationFormat>On-screen Show (4:3)</PresentationFormat>
  <Paragraphs>221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FILM CRITIQUE COURSE PLAN </vt:lpstr>
      <vt:lpstr>COURSE DESCRIPTION</vt:lpstr>
      <vt:lpstr>OBJECTIVES</vt:lpstr>
      <vt:lpstr>COMPETENCE</vt:lpstr>
      <vt:lpstr>Slide 5</vt:lpstr>
      <vt:lpstr>Course   : Film Critique         Code /Sem/Credit :  Study Program  : English Letters  </vt:lpstr>
      <vt:lpstr>Slide 7</vt:lpstr>
      <vt:lpstr>Slide 8</vt:lpstr>
      <vt:lpstr>Slide 9</vt:lpstr>
      <vt:lpstr>ASSESSMENT SYSTEM</vt:lpstr>
      <vt:lpstr>REFERENCES</vt:lpstr>
      <vt:lpstr>NORMA/ETIKA AKADEMIK</vt:lpstr>
    </vt:vector>
  </TitlesOfParts>
  <Company>UNIKA SOEGIJAPRANATA SEMARANG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PR1</dc:creator>
  <cp:lastModifiedBy>Ady</cp:lastModifiedBy>
  <cp:revision>220</cp:revision>
  <dcterms:created xsi:type="dcterms:W3CDTF">2007-06-04T01:57:01Z</dcterms:created>
  <dcterms:modified xsi:type="dcterms:W3CDTF">2011-06-23T12:11:53Z</dcterms:modified>
</cp:coreProperties>
</file>