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283" r:id="rId3"/>
    <p:sldId id="284" r:id="rId4"/>
    <p:sldId id="285" r:id="rId5"/>
    <p:sldId id="275" r:id="rId6"/>
    <p:sldId id="276" r:id="rId7"/>
    <p:sldId id="288" r:id="rId8"/>
    <p:sldId id="290" r:id="rId9"/>
    <p:sldId id="287" r:id="rId10"/>
    <p:sldId id="291" r:id="rId11"/>
    <p:sldId id="289" r:id="rId12"/>
    <p:sldId id="278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00"/>
    <a:srgbClr val="FF0000"/>
    <a:srgbClr val="F8C0F0"/>
    <a:srgbClr val="FF33CC"/>
    <a:srgbClr val="FFCCFF"/>
    <a:srgbClr val="DDDDDD"/>
    <a:srgbClr val="CCFFFF"/>
    <a:srgbClr val="00CC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2787"/>
    <p:restoredTop sz="91000" autoAdjust="0"/>
  </p:normalViewPr>
  <p:slideViewPr>
    <p:cSldViewPr>
      <p:cViewPr>
        <p:scale>
          <a:sx n="78" d="100"/>
          <a:sy n="78" d="100"/>
        </p:scale>
        <p:origin x="-642" y="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id-ID"/>
              <a:t>adhy@unika.ac.id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C9174A5-C7DC-4F61-AC80-D4B6794BE2D5}" type="datetimeFigureOut">
              <a:rPr lang="id-ID"/>
              <a:pPr>
                <a:defRPr/>
              </a:pPr>
              <a:t>24/08/2009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A657AC6-6D6A-45EE-B239-C57235E81123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id-ID"/>
              <a:t>adhy@unika.ac.id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BD24D25-77DB-4260-B5A5-921902942D7B}" type="datetimeFigureOut">
              <a:rPr lang="id-ID"/>
              <a:pPr>
                <a:defRPr/>
              </a:pPr>
              <a:t>24/08/2009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94EBFB0-6F08-425F-8BC7-D5788C9CB18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13316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fld id="{4964FF2E-0B21-4B09-B5F4-215B492F4AE7}" type="datetime1">
              <a:rPr lang="id-ID" smtClean="0"/>
              <a:pPr/>
              <a:t>24/08/2009</a:t>
            </a:fld>
            <a:endParaRPr lang="id-ID" smtClean="0"/>
          </a:p>
        </p:txBody>
      </p:sp>
      <p:sp>
        <p:nvSpPr>
          <p:cNvPr id="13317" name="Header Placeholder 5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id-ID" smtClean="0"/>
              <a:t>adhy@unika.ac.id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adhy@unika.ac.id / adhyanggono@yahoo.com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A96DB-87D1-4A1B-A436-023CB212F9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adhy@unika.ac.id / adhyanggono@yahoo.com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7FF198-7723-4BF4-A164-C4544344C3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adhy@unika.ac.id / adhyanggono@yahoo.com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602100-B35C-42F9-A00B-E5FD9C18E7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adhy@unika.ac.id / adhyanggono@yahoo.com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B0223-F43F-4351-BCEB-1D5FF492A5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adhy@unika.ac.id / adhyanggono@yahoo.com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2A416-D731-404E-B997-E79AF34EFC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adhy@unika.ac.id / adhyanggono@yahoo.com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29D14-10D4-4278-9139-A690C1CFAB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adhy@unika.ac.id / adhyanggono@yahoo.com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7AED5-9B02-4098-BF84-D9667A68EC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adhy@unika.ac.id / adhyanggono@yahoo.com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03CC28-E88B-482D-BD5B-62860B8E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adhy@unika.ac.id / adhyanggono@yahoo.com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88C52-D719-4825-9154-F556982BDD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adhy@unika.ac.id / adhyanggono@yahoo.com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BA907-CF9A-41C4-9C14-F3936C183F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adhy@unika.ac.id / adhyanggono@yahoo.com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9442F-8AC3-4403-BE55-0FAF93C6A3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adhy@unika.ac.id / adhyanggono@yahoo.com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F60D901-40DE-4200-B0B8-AE37AAE4F5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C:\Documents and Settings\PR 1\My Documents\WR-I - 2005 - THOMAS B. SANTOSO\DOC-01 - UNIKA SOEGIJAPRANATA'S FILES\UNIKA Soegijapranata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000" b="1" dirty="0" smtClean="0">
                <a:latin typeface="Book Antiqua" pitchFamily="18" charset="0"/>
              </a:rPr>
              <a:t>RANCANGAN PEMBELAJARAN</a:t>
            </a:r>
            <a:br>
              <a:rPr lang="en-US" sz="3000" b="1" dirty="0" smtClean="0">
                <a:latin typeface="Book Antiqua" pitchFamily="18" charset="0"/>
              </a:rPr>
            </a:br>
            <a:r>
              <a:rPr lang="en-US" sz="3000" b="1" dirty="0" smtClean="0">
                <a:latin typeface="Book Antiqua" pitchFamily="18" charset="0"/>
              </a:rPr>
              <a:t>CULTURAL STUDIES </a:t>
            </a:r>
            <a:endParaRPr lang="id-ID" sz="3000" b="1" dirty="0" smtClean="0">
              <a:latin typeface="Book Antiqua" pitchFamily="18" charset="0"/>
            </a:endParaRPr>
          </a:p>
        </p:txBody>
      </p:sp>
      <p:sp>
        <p:nvSpPr>
          <p:cNvPr id="2052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z="1400" b="1" dirty="0" smtClean="0"/>
              <a:t>G.M. </a:t>
            </a:r>
            <a:r>
              <a:rPr lang="en-US" sz="1400" b="1" dirty="0" err="1" smtClean="0"/>
              <a:t>Adhyanggono</a:t>
            </a:r>
            <a:r>
              <a:rPr lang="en-US" sz="1400" b="1" dirty="0" smtClean="0"/>
              <a:t>, SS., MA.</a:t>
            </a:r>
            <a:endParaRPr lang="id-ID" sz="1400" b="1" dirty="0" smtClean="0"/>
          </a:p>
        </p:txBody>
      </p:sp>
      <p:sp>
        <p:nvSpPr>
          <p:cNvPr id="2053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71938" y="6500813"/>
            <a:ext cx="3143250" cy="204787"/>
          </a:xfrm>
          <a:noFill/>
        </p:spPr>
        <p:txBody>
          <a:bodyPr/>
          <a:lstStyle/>
          <a:p>
            <a:r>
              <a:rPr lang="en-US" sz="1100" b="1" smtClean="0"/>
              <a:t>adhy@unika.ac.id / adhyanggono@yahoo.com</a:t>
            </a:r>
          </a:p>
        </p:txBody>
      </p:sp>
    </p:spTree>
  </p:cSld>
  <p:clrMapOvr>
    <a:masterClrMapping/>
  </p:clrMapOvr>
  <p:transition spd="slow" advTm="4176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rgbClr val="EAEAE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pic>
        <p:nvPicPr>
          <p:cNvPr id="9219" name="Picture 1028" descr="C:\Documents and Settings\PR 1\My Documents\WR-I - 2005 - THOMAS B. SANTOSO\DOC-01 - UNIKA SOEGIJAPRANATA'S FILES\UNIKA Soegijapranata-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Title 4"/>
          <p:cNvSpPr>
            <a:spLocks noGrp="1"/>
          </p:cNvSpPr>
          <p:nvPr>
            <p:ph type="title"/>
          </p:nvPr>
        </p:nvSpPr>
        <p:spPr>
          <a:xfrm>
            <a:off x="685800" y="142853"/>
            <a:ext cx="7772400" cy="428628"/>
          </a:xfrm>
        </p:spPr>
        <p:txBody>
          <a:bodyPr/>
          <a:lstStyle/>
          <a:p>
            <a:r>
              <a:rPr lang="en-US" sz="2800" b="1" i="1" dirty="0" smtClean="0"/>
              <a:t>ASSESSMENT</a:t>
            </a:r>
            <a:endParaRPr lang="id-ID" sz="2800" b="1" i="1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714356"/>
            <a:ext cx="7772400" cy="5381644"/>
          </a:xfrm>
        </p:spPr>
        <p:txBody>
          <a:bodyPr/>
          <a:lstStyle/>
          <a:p>
            <a:pPr>
              <a:defRPr/>
            </a:pPr>
            <a:r>
              <a:rPr lang="en-US" sz="1700" dirty="0" smtClean="0"/>
              <a:t>Final Project – individual paper: </a:t>
            </a:r>
            <a:r>
              <a:rPr lang="en-US" sz="1700" dirty="0" err="1" smtClean="0"/>
              <a:t>suatu</a:t>
            </a:r>
            <a:r>
              <a:rPr lang="en-US" sz="1700" dirty="0" smtClean="0"/>
              <a:t> </a:t>
            </a:r>
            <a:r>
              <a:rPr lang="en-US" sz="1700" dirty="0" err="1" smtClean="0"/>
              <a:t>analisa</a:t>
            </a:r>
            <a:r>
              <a:rPr lang="en-US" sz="1700" dirty="0" smtClean="0"/>
              <a:t> </a:t>
            </a:r>
            <a:r>
              <a:rPr lang="en-US" sz="1700" dirty="0" err="1" smtClean="0"/>
              <a:t>terhadap</a:t>
            </a:r>
            <a:r>
              <a:rPr lang="en-US" sz="1700" dirty="0" smtClean="0"/>
              <a:t> </a:t>
            </a:r>
            <a:r>
              <a:rPr lang="en-US" sz="1700" dirty="0" err="1" smtClean="0"/>
              <a:t>suatu</a:t>
            </a:r>
            <a:r>
              <a:rPr lang="en-US" sz="1700" dirty="0" smtClean="0"/>
              <a:t> </a:t>
            </a:r>
            <a:r>
              <a:rPr lang="en-US" sz="1700" dirty="0" err="1" smtClean="0"/>
              <a:t>fenomena</a:t>
            </a:r>
            <a:r>
              <a:rPr lang="en-US" sz="1700" dirty="0" smtClean="0"/>
              <a:t> </a:t>
            </a:r>
            <a:r>
              <a:rPr lang="en-US" sz="1700" dirty="0" err="1" smtClean="0"/>
              <a:t>budaya</a:t>
            </a:r>
            <a:r>
              <a:rPr lang="en-US" sz="1700" dirty="0" smtClean="0"/>
              <a:t> yang </a:t>
            </a:r>
            <a:r>
              <a:rPr lang="en-US" sz="1700" dirty="0" err="1" smtClean="0"/>
              <a:t>terdapat</a:t>
            </a:r>
            <a:r>
              <a:rPr lang="en-US" sz="1700" dirty="0" smtClean="0"/>
              <a:t> </a:t>
            </a:r>
            <a:r>
              <a:rPr lang="en-US" sz="1700" dirty="0" err="1" smtClean="0"/>
              <a:t>disekitarmu</a:t>
            </a:r>
            <a:r>
              <a:rPr lang="en-US" sz="1700" dirty="0" smtClean="0"/>
              <a:t>. </a:t>
            </a:r>
            <a:r>
              <a:rPr lang="en-US" sz="1700" dirty="0" err="1" smtClean="0"/>
              <a:t>Maksimal</a:t>
            </a:r>
            <a:r>
              <a:rPr lang="en-US" sz="1700" dirty="0" smtClean="0"/>
              <a:t> 15 </a:t>
            </a:r>
            <a:r>
              <a:rPr lang="en-US" sz="1700" dirty="0" err="1" smtClean="0"/>
              <a:t>halaman</a:t>
            </a:r>
            <a:r>
              <a:rPr lang="en-US" sz="1700" dirty="0" smtClean="0"/>
              <a:t> </a:t>
            </a:r>
            <a:r>
              <a:rPr lang="en-US" sz="1700" dirty="0" err="1" smtClean="0"/>
              <a:t>dengan</a:t>
            </a:r>
            <a:r>
              <a:rPr lang="en-US" sz="1700" dirty="0" smtClean="0"/>
              <a:t> </a:t>
            </a:r>
            <a:r>
              <a:rPr lang="en-US" sz="1700" dirty="0" err="1" smtClean="0"/>
              <a:t>struktur</a:t>
            </a:r>
            <a:r>
              <a:rPr lang="en-US" sz="1700" dirty="0" smtClean="0"/>
              <a:t> paper: introduction, analysis, conclusion, </a:t>
            </a:r>
            <a:r>
              <a:rPr lang="en-US" sz="1700" dirty="0" err="1" smtClean="0"/>
              <a:t>dan</a:t>
            </a:r>
            <a:r>
              <a:rPr lang="en-US" sz="1700" dirty="0" smtClean="0"/>
              <a:t> references.</a:t>
            </a:r>
            <a:endParaRPr lang="en-US" sz="1700" dirty="0" smtClean="0"/>
          </a:p>
          <a:p>
            <a:pPr>
              <a:defRPr/>
            </a:pPr>
            <a:endParaRPr lang="en-US" sz="1700" dirty="0" smtClean="0"/>
          </a:p>
          <a:p>
            <a:pPr>
              <a:defRPr/>
            </a:pPr>
            <a:r>
              <a:rPr lang="en-US" sz="1700" dirty="0" err="1" smtClean="0"/>
              <a:t>Nilai</a:t>
            </a:r>
            <a:r>
              <a:rPr lang="en-US" sz="1700" dirty="0" smtClean="0"/>
              <a:t> </a:t>
            </a:r>
            <a:r>
              <a:rPr lang="en-US" sz="1700" dirty="0" err="1" smtClean="0"/>
              <a:t>berdasarkan</a:t>
            </a:r>
            <a:r>
              <a:rPr lang="en-US" sz="1700" dirty="0" smtClean="0"/>
              <a:t> </a:t>
            </a:r>
            <a:r>
              <a:rPr lang="en-US" sz="1700" dirty="0" err="1" smtClean="0"/>
              <a:t>pada</a:t>
            </a:r>
            <a:r>
              <a:rPr lang="en-US" sz="1700" dirty="0" smtClean="0"/>
              <a:t>:</a:t>
            </a:r>
          </a:p>
          <a:p>
            <a:pPr marL="1371600" lvl="2" indent="-514350">
              <a:defRPr/>
            </a:pPr>
            <a:r>
              <a:rPr lang="en-US" sz="1700" dirty="0" smtClean="0"/>
              <a:t>4 </a:t>
            </a:r>
            <a:r>
              <a:rPr lang="en-US" sz="1700" dirty="0" smtClean="0"/>
              <a:t>X </a:t>
            </a:r>
            <a:r>
              <a:rPr lang="en-US" sz="1700" dirty="0" err="1" smtClean="0"/>
              <a:t>Insertive</a:t>
            </a:r>
            <a:r>
              <a:rPr lang="en-US" sz="1700" dirty="0" smtClean="0"/>
              <a:t> Test </a:t>
            </a:r>
            <a:r>
              <a:rPr lang="en-US" sz="1700" dirty="0" smtClean="0"/>
              <a:t>(@ </a:t>
            </a:r>
            <a:r>
              <a:rPr lang="en-US" sz="1700" dirty="0" smtClean="0"/>
              <a:t>10%)</a:t>
            </a:r>
            <a:r>
              <a:rPr lang="en-US" sz="1700" dirty="0" smtClean="0"/>
              <a:t>  = 4</a:t>
            </a:r>
            <a:r>
              <a:rPr lang="en-US" sz="1700" dirty="0" smtClean="0"/>
              <a:t>0%</a:t>
            </a:r>
          </a:p>
          <a:p>
            <a:pPr marL="1371600" lvl="2" indent="-514350">
              <a:defRPr/>
            </a:pPr>
            <a:r>
              <a:rPr lang="en-US" sz="1700" dirty="0" smtClean="0"/>
              <a:t>2 X Group Presentation (@ 15%: paper 5% &amp; </a:t>
            </a:r>
            <a:r>
              <a:rPr lang="en-US" sz="1700" dirty="0" err="1" smtClean="0"/>
              <a:t>presentasi</a:t>
            </a:r>
            <a:r>
              <a:rPr lang="en-US" sz="1700" dirty="0" smtClean="0"/>
              <a:t> 10%) = 30%</a:t>
            </a:r>
            <a:endParaRPr lang="en-US" sz="1700" dirty="0" smtClean="0"/>
          </a:p>
          <a:p>
            <a:pPr marL="1371600" lvl="2" indent="-514350">
              <a:defRPr/>
            </a:pPr>
            <a:r>
              <a:rPr lang="en-US" sz="1700" dirty="0" smtClean="0"/>
              <a:t>1 X Final </a:t>
            </a:r>
            <a:r>
              <a:rPr lang="en-US" sz="1700" dirty="0" smtClean="0"/>
              <a:t>Project – Individual Paper </a:t>
            </a:r>
            <a:r>
              <a:rPr lang="en-US" sz="1700" dirty="0" smtClean="0"/>
              <a:t>	</a:t>
            </a:r>
            <a:r>
              <a:rPr lang="en-US" sz="1700" dirty="0" smtClean="0"/>
              <a:t> = 30</a:t>
            </a:r>
            <a:r>
              <a:rPr lang="en-US" sz="1700" dirty="0" smtClean="0"/>
              <a:t>%</a:t>
            </a:r>
          </a:p>
          <a:p>
            <a:pPr lvl="1">
              <a:buFontTx/>
              <a:buNone/>
              <a:defRPr/>
            </a:pPr>
            <a:endParaRPr lang="en-US" sz="1700" dirty="0" smtClean="0"/>
          </a:p>
          <a:p>
            <a:pPr lvl="1">
              <a:buNone/>
              <a:defRPr/>
            </a:pPr>
            <a:endParaRPr lang="id-ID" sz="1700" dirty="0"/>
          </a:p>
        </p:txBody>
      </p:sp>
      <p:sp>
        <p:nvSpPr>
          <p:cNvPr id="9222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43375" y="6500813"/>
            <a:ext cx="3590925" cy="204787"/>
          </a:xfrm>
          <a:noFill/>
        </p:spPr>
        <p:txBody>
          <a:bodyPr/>
          <a:lstStyle/>
          <a:p>
            <a:r>
              <a:rPr lang="en-US" sz="1100" b="1" smtClean="0"/>
              <a:t>adhy@unika.ac.id / adhyanggono@yahoo.com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rgbClr val="EAEAE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pic>
        <p:nvPicPr>
          <p:cNvPr id="10243" name="Picture 1027" descr="C:\Documents and Settings\PR 1\My Documents\WR-I - 2005 - THOMAS B. SANTOSO\DOC-01 - UNIKA SOEGIJAPRANATA'S FILES\UNIKA Soegijapranata-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Title 4"/>
          <p:cNvSpPr>
            <a:spLocks noGrp="1"/>
          </p:cNvSpPr>
          <p:nvPr>
            <p:ph type="title"/>
          </p:nvPr>
        </p:nvSpPr>
        <p:spPr>
          <a:xfrm>
            <a:off x="714375" y="214313"/>
            <a:ext cx="7772400" cy="747712"/>
          </a:xfrm>
        </p:spPr>
        <p:txBody>
          <a:bodyPr/>
          <a:lstStyle/>
          <a:p>
            <a:r>
              <a:rPr lang="en-US" smtClean="0"/>
              <a:t>REFERENCES</a:t>
            </a:r>
            <a:endParaRPr lang="id-ID" smtClean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357298"/>
            <a:ext cx="7772400" cy="4738702"/>
          </a:xfrm>
        </p:spPr>
        <p:txBody>
          <a:bodyPr/>
          <a:lstStyle/>
          <a:p>
            <a:pPr>
              <a:defRPr/>
            </a:pPr>
            <a:r>
              <a:rPr lang="en-GB" sz="2400" dirty="0" err="1" smtClean="0"/>
              <a:t>Grossberg</a:t>
            </a:r>
            <a:r>
              <a:rPr lang="en-GB" sz="2400" dirty="0" smtClean="0"/>
              <a:t>, Lawrence et.al. ed. </a:t>
            </a:r>
            <a:r>
              <a:rPr lang="en-GB" sz="2400" i="1" dirty="0" smtClean="0"/>
              <a:t>Cultural Studies.</a:t>
            </a:r>
            <a:r>
              <a:rPr lang="en-GB" sz="2400" dirty="0" smtClean="0"/>
              <a:t> London: </a:t>
            </a:r>
            <a:r>
              <a:rPr lang="en-GB" sz="2400" dirty="0" err="1" smtClean="0"/>
              <a:t>Routledge</a:t>
            </a:r>
            <a:r>
              <a:rPr lang="en-GB" sz="2400" dirty="0" smtClean="0"/>
              <a:t>, 1992.</a:t>
            </a:r>
          </a:p>
          <a:p>
            <a:pPr>
              <a:defRPr/>
            </a:pPr>
            <a:r>
              <a:rPr lang="en-GB" sz="2400" dirty="0" err="1" smtClean="0"/>
              <a:t>Tinkcom</a:t>
            </a:r>
            <a:r>
              <a:rPr lang="en-GB" sz="2400" dirty="0" smtClean="0"/>
              <a:t>, Matthew.et.al. ed. </a:t>
            </a:r>
            <a:r>
              <a:rPr lang="en-GB" sz="2400" i="1" dirty="0" err="1" smtClean="0"/>
              <a:t>Keyframes</a:t>
            </a:r>
            <a:r>
              <a:rPr lang="en-GB" sz="2400" i="1" dirty="0" smtClean="0"/>
              <a:t>: Popular Cinema and Cultural Studies</a:t>
            </a:r>
            <a:r>
              <a:rPr lang="en-GB" sz="2400" dirty="0" smtClean="0"/>
              <a:t>. London: </a:t>
            </a:r>
            <a:r>
              <a:rPr lang="en-GB" sz="2400" dirty="0" err="1" smtClean="0"/>
              <a:t>Routledge</a:t>
            </a:r>
            <a:r>
              <a:rPr lang="en-GB" sz="2400" dirty="0" smtClean="0"/>
              <a:t>. 2001.</a:t>
            </a:r>
            <a:endParaRPr lang="en-GB" sz="2400" dirty="0" smtClean="0"/>
          </a:p>
          <a:p>
            <a:pPr>
              <a:defRPr/>
            </a:pPr>
            <a:r>
              <a:rPr lang="en-GB" sz="2400" dirty="0" smtClean="0"/>
              <a:t>Barry</a:t>
            </a:r>
            <a:r>
              <a:rPr lang="en-GB" sz="2400" dirty="0" smtClean="0"/>
              <a:t>, Peter.</a:t>
            </a:r>
            <a:r>
              <a:rPr lang="en-GB" sz="2400" i="1" dirty="0" smtClean="0"/>
              <a:t> Beginning Theory: An Introduction to Literary and Cultural Theory 2</a:t>
            </a:r>
            <a:r>
              <a:rPr lang="en-GB" sz="2400" i="1" baseline="30000" dirty="0" smtClean="0"/>
              <a:t>nd</a:t>
            </a:r>
            <a:r>
              <a:rPr lang="en-GB" sz="2400" i="1" dirty="0" smtClean="0"/>
              <a:t> ed.</a:t>
            </a:r>
            <a:r>
              <a:rPr lang="en-GB" sz="2400" dirty="0" smtClean="0"/>
              <a:t>, Manchester: Manchester Univ. Press., 2002</a:t>
            </a:r>
          </a:p>
          <a:p>
            <a:pPr>
              <a:defRPr/>
            </a:pPr>
            <a:r>
              <a:rPr lang="en-GB" sz="2400" dirty="0" smtClean="0"/>
              <a:t>Green</a:t>
            </a:r>
            <a:r>
              <a:rPr lang="en-GB" sz="2400" dirty="0" smtClean="0"/>
              <a:t>, Keith. &amp; Le </a:t>
            </a:r>
            <a:r>
              <a:rPr lang="en-GB" sz="2400" dirty="0" err="1" smtClean="0"/>
              <a:t>Bihan</a:t>
            </a:r>
            <a:r>
              <a:rPr lang="en-GB" sz="2400" dirty="0" smtClean="0"/>
              <a:t>, Jill. </a:t>
            </a:r>
            <a:r>
              <a:rPr lang="en-GB" sz="2400" i="1" dirty="0" smtClean="0"/>
              <a:t>Critical Theory and Practice: a Course Book., </a:t>
            </a:r>
            <a:r>
              <a:rPr lang="en-GB" sz="2400" dirty="0" smtClean="0"/>
              <a:t>:London: </a:t>
            </a:r>
            <a:r>
              <a:rPr lang="en-GB" sz="2400" dirty="0" err="1" smtClean="0"/>
              <a:t>Routledge</a:t>
            </a:r>
            <a:r>
              <a:rPr lang="en-GB" sz="2400" dirty="0" smtClean="0"/>
              <a:t>, </a:t>
            </a:r>
            <a:r>
              <a:rPr lang="en-GB" sz="2400" dirty="0" smtClean="0"/>
              <a:t>1996.</a:t>
            </a:r>
            <a:endParaRPr lang="en-GB" sz="2400" dirty="0" smtClean="0"/>
          </a:p>
          <a:p>
            <a:pPr>
              <a:buNone/>
              <a:defRPr/>
            </a:pPr>
            <a:endParaRPr lang="id-ID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246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357688" y="6500813"/>
            <a:ext cx="3214687" cy="204787"/>
          </a:xfrm>
          <a:noFill/>
        </p:spPr>
        <p:txBody>
          <a:bodyPr/>
          <a:lstStyle/>
          <a:p>
            <a:r>
              <a:rPr lang="en-US" sz="1100" b="1" smtClean="0"/>
              <a:t>adhy@unika.ac.id / adhyanggono@yahoo.com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rgbClr val="EAEAE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pic>
        <p:nvPicPr>
          <p:cNvPr id="11267" name="Picture 6" descr="C:\Documents and Settings\PR 1\My Documents\WR-I - 2005 - THOMAS B. SANTOSO\DOC-01 - UNIKA SOEGIJAPRANATA'S FILES\UNIKA Soegijapranata-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Title 4"/>
          <p:cNvSpPr>
            <a:spLocks noGrp="1"/>
          </p:cNvSpPr>
          <p:nvPr>
            <p:ph type="title"/>
          </p:nvPr>
        </p:nvSpPr>
        <p:spPr>
          <a:xfrm>
            <a:off x="714375" y="285750"/>
            <a:ext cx="7772400" cy="819150"/>
          </a:xfrm>
        </p:spPr>
        <p:txBody>
          <a:bodyPr/>
          <a:lstStyle/>
          <a:p>
            <a:r>
              <a:rPr lang="en-US" smtClean="0"/>
              <a:t>NORMA/ETIKA AKADEMIK</a:t>
            </a:r>
            <a:endParaRPr lang="id-ID" smtClean="0"/>
          </a:p>
        </p:txBody>
      </p:sp>
      <p:sp>
        <p:nvSpPr>
          <p:cNvPr id="11269" name="Content Placeholder 5"/>
          <p:cNvSpPr>
            <a:spLocks noGrp="1"/>
          </p:cNvSpPr>
          <p:nvPr>
            <p:ph idx="1"/>
          </p:nvPr>
        </p:nvSpPr>
        <p:spPr>
          <a:xfrm>
            <a:off x="685800" y="1357313"/>
            <a:ext cx="7772400" cy="4738687"/>
          </a:xfrm>
        </p:spPr>
        <p:txBody>
          <a:bodyPr/>
          <a:lstStyle/>
          <a:p>
            <a:r>
              <a:rPr lang="en-US" sz="2200" dirty="0" err="1" smtClean="0"/>
              <a:t>Kegiatan</a:t>
            </a:r>
            <a:r>
              <a:rPr lang="en-US" sz="2200" dirty="0" smtClean="0"/>
              <a:t> </a:t>
            </a:r>
            <a:r>
              <a:rPr lang="en-US" sz="2200" dirty="0" err="1" smtClean="0"/>
              <a:t>pembelajaran</a:t>
            </a:r>
            <a:r>
              <a:rPr lang="en-US" sz="2200" dirty="0" smtClean="0"/>
              <a:t> </a:t>
            </a:r>
            <a:r>
              <a:rPr lang="en-US" sz="2200" dirty="0" err="1" smtClean="0"/>
              <a:t>dimulai</a:t>
            </a:r>
            <a:r>
              <a:rPr lang="en-US" sz="2200" dirty="0" smtClean="0"/>
              <a:t> </a:t>
            </a:r>
            <a:r>
              <a:rPr lang="en-US" sz="2200" dirty="0" err="1" smtClean="0"/>
              <a:t>pukul</a:t>
            </a:r>
            <a:r>
              <a:rPr lang="en-US" sz="2200" dirty="0" smtClean="0"/>
              <a:t> 07.30 WIB, </a:t>
            </a:r>
            <a:r>
              <a:rPr lang="en-US" sz="2200" dirty="0" err="1" smtClean="0"/>
              <a:t>toleransi</a:t>
            </a:r>
            <a:r>
              <a:rPr lang="en-US" sz="2200" dirty="0" smtClean="0"/>
              <a:t> </a:t>
            </a:r>
            <a:r>
              <a:rPr lang="en-US" sz="2200" b="1" dirty="0" err="1" smtClean="0"/>
              <a:t>keterlambatan</a:t>
            </a:r>
            <a:r>
              <a:rPr lang="en-US" sz="2200" b="1" dirty="0" smtClean="0"/>
              <a:t> 15 </a:t>
            </a:r>
            <a:r>
              <a:rPr lang="en-US" sz="2200" b="1" dirty="0" err="1" smtClean="0"/>
              <a:t>menit</a:t>
            </a:r>
            <a:r>
              <a:rPr lang="en-US" sz="2200" dirty="0" smtClean="0"/>
              <a:t>.</a:t>
            </a:r>
          </a:p>
          <a:p>
            <a:r>
              <a:rPr lang="en-US" sz="2200" dirty="0" err="1" smtClean="0"/>
              <a:t>Selama</a:t>
            </a:r>
            <a:r>
              <a:rPr lang="en-US" sz="2200" dirty="0" smtClean="0"/>
              <a:t> </a:t>
            </a:r>
            <a:r>
              <a:rPr lang="en-US" sz="2200" dirty="0" err="1" smtClean="0"/>
              <a:t>proses</a:t>
            </a:r>
            <a:r>
              <a:rPr lang="en-US" sz="2200" dirty="0" smtClean="0"/>
              <a:t> </a:t>
            </a:r>
            <a:r>
              <a:rPr lang="en-US" sz="2200" dirty="0" err="1" smtClean="0"/>
              <a:t>pembelajaran</a:t>
            </a:r>
            <a:r>
              <a:rPr lang="en-US" sz="2200" dirty="0" smtClean="0"/>
              <a:t> </a:t>
            </a:r>
            <a:r>
              <a:rPr lang="en-US" sz="2200" b="1" dirty="0" smtClean="0"/>
              <a:t>HP </a:t>
            </a:r>
            <a:r>
              <a:rPr lang="en-US" sz="2200" b="1" dirty="0" err="1" smtClean="0"/>
              <a:t>dimatikan</a:t>
            </a:r>
            <a:r>
              <a:rPr lang="en-US" sz="2200" dirty="0" smtClean="0"/>
              <a:t>.</a:t>
            </a:r>
          </a:p>
          <a:p>
            <a:r>
              <a:rPr lang="en-US" sz="2200" dirty="0" err="1" smtClean="0"/>
              <a:t>Pengumpulan</a:t>
            </a:r>
            <a:r>
              <a:rPr lang="en-US" sz="2200" dirty="0" smtClean="0"/>
              <a:t> </a:t>
            </a:r>
            <a:r>
              <a:rPr lang="en-US" sz="2200" dirty="0" err="1" smtClean="0"/>
              <a:t>tugas</a:t>
            </a:r>
            <a:r>
              <a:rPr lang="en-US" sz="2200" dirty="0" smtClean="0"/>
              <a:t> </a:t>
            </a:r>
            <a:r>
              <a:rPr lang="en-US" sz="2200" dirty="0" err="1" smtClean="0"/>
              <a:t>ditetapkan</a:t>
            </a:r>
            <a:r>
              <a:rPr lang="en-US" sz="2200" dirty="0" smtClean="0"/>
              <a:t> </a:t>
            </a:r>
            <a:r>
              <a:rPr lang="en-US" sz="2200" b="1" dirty="0" err="1" smtClean="0"/>
              <a:t>sesuai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jadwal</a:t>
            </a:r>
            <a:r>
              <a:rPr lang="en-US" sz="2200" b="1" dirty="0" smtClean="0"/>
              <a:t>  </a:t>
            </a:r>
            <a:r>
              <a:rPr lang="en-US" sz="2200" b="1" dirty="0" err="1" smtClean="0"/>
              <a:t>di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dalam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kelas</a:t>
            </a:r>
            <a:r>
              <a:rPr lang="en-US" sz="2200" b="1" dirty="0" smtClean="0"/>
              <a:t>, </a:t>
            </a:r>
            <a:r>
              <a:rPr lang="en-US" sz="2200" b="1" dirty="0" err="1" smtClean="0"/>
              <a:t>sesaat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sebelum</a:t>
            </a:r>
            <a:r>
              <a:rPr lang="en-US" sz="2200" dirty="0" smtClean="0"/>
              <a:t> </a:t>
            </a:r>
            <a:r>
              <a:rPr lang="en-US" sz="2200" dirty="0" err="1" smtClean="0"/>
              <a:t>kelas</a:t>
            </a:r>
            <a:r>
              <a:rPr lang="en-US" sz="2200" dirty="0" smtClean="0"/>
              <a:t> </a:t>
            </a:r>
            <a:r>
              <a:rPr lang="en-US" sz="2200" dirty="0" err="1" smtClean="0"/>
              <a:t>dimulai</a:t>
            </a:r>
            <a:r>
              <a:rPr lang="en-US" sz="2200" dirty="0" smtClean="0"/>
              <a:t>. </a:t>
            </a:r>
          </a:p>
          <a:p>
            <a:r>
              <a:rPr lang="en-US" sz="2400" dirty="0" err="1" smtClean="0"/>
              <a:t>Tindakan</a:t>
            </a:r>
            <a:r>
              <a:rPr lang="en-US" sz="2400" dirty="0" smtClean="0"/>
              <a:t> </a:t>
            </a:r>
            <a:r>
              <a:rPr lang="en-US" sz="2400" b="1" dirty="0" err="1" smtClean="0"/>
              <a:t>plagiat</a:t>
            </a:r>
            <a:r>
              <a:rPr lang="en-US" sz="2400" dirty="0" smtClean="0"/>
              <a:t> </a:t>
            </a:r>
            <a:r>
              <a:rPr lang="en-US" sz="2400" dirty="0" err="1" smtClean="0"/>
              <a:t>langsung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dinilai</a:t>
            </a:r>
            <a:r>
              <a:rPr lang="en-US" sz="2400" dirty="0" smtClean="0"/>
              <a:t> 0.</a:t>
            </a:r>
            <a:endParaRPr lang="en-US" sz="2200" dirty="0" smtClean="0"/>
          </a:p>
          <a:p>
            <a:r>
              <a:rPr lang="en-US" sz="2200" dirty="0" err="1" smtClean="0"/>
              <a:t>Aturan</a:t>
            </a:r>
            <a:r>
              <a:rPr lang="en-US" sz="2200" dirty="0" smtClean="0"/>
              <a:t> </a:t>
            </a:r>
            <a:r>
              <a:rPr lang="en-US" sz="2200" dirty="0" err="1" smtClean="0"/>
              <a:t>jumlah</a:t>
            </a:r>
            <a:r>
              <a:rPr lang="en-US" sz="2200" dirty="0" smtClean="0"/>
              <a:t> </a:t>
            </a:r>
            <a:r>
              <a:rPr lang="en-US" sz="2200" dirty="0" err="1" smtClean="0"/>
              <a:t>presensi</a:t>
            </a:r>
            <a:r>
              <a:rPr lang="en-US" sz="2200" dirty="0" smtClean="0"/>
              <a:t>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pembelajaran</a:t>
            </a:r>
            <a:r>
              <a:rPr lang="en-US" sz="2200" dirty="0" smtClean="0"/>
              <a:t> </a:t>
            </a:r>
            <a:r>
              <a:rPr lang="en-US" sz="2200" dirty="0" err="1" smtClean="0"/>
              <a:t>tetap</a:t>
            </a:r>
            <a:r>
              <a:rPr lang="en-US" sz="2200" dirty="0" smtClean="0"/>
              <a:t> </a:t>
            </a:r>
            <a:r>
              <a:rPr lang="en-US" sz="2200" dirty="0" err="1" smtClean="0"/>
              <a:t>diberlakukan</a:t>
            </a:r>
            <a:r>
              <a:rPr lang="en-US" sz="2200" dirty="0" smtClean="0"/>
              <a:t>, </a:t>
            </a:r>
            <a:r>
              <a:rPr lang="en-US" sz="2200" dirty="0" err="1" smtClean="0"/>
              <a:t>termasuk</a:t>
            </a:r>
            <a:r>
              <a:rPr lang="en-US" sz="2200" dirty="0" smtClean="0"/>
              <a:t> </a:t>
            </a:r>
            <a:r>
              <a:rPr lang="en-US" sz="2200" dirty="0" err="1" smtClean="0"/>
              <a:t>aturan</a:t>
            </a:r>
            <a:r>
              <a:rPr lang="en-US" sz="2200" dirty="0" smtClean="0"/>
              <a:t> </a:t>
            </a:r>
            <a:r>
              <a:rPr lang="en-US" sz="2200" dirty="0" err="1" smtClean="0"/>
              <a:t>cara</a:t>
            </a:r>
            <a:r>
              <a:rPr lang="en-US" sz="2200" dirty="0" smtClean="0"/>
              <a:t> </a:t>
            </a:r>
            <a:r>
              <a:rPr lang="en-US" sz="2200" dirty="0" err="1" smtClean="0"/>
              <a:t>berpakaian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bersepatu</a:t>
            </a:r>
            <a:r>
              <a:rPr lang="en-US" sz="2200" dirty="0" smtClean="0"/>
              <a:t>.</a:t>
            </a:r>
          </a:p>
          <a:p>
            <a:r>
              <a:rPr lang="en-US" sz="2200" dirty="0" err="1" smtClean="0"/>
              <a:t>Nilai</a:t>
            </a:r>
            <a:r>
              <a:rPr lang="en-US" sz="2200" dirty="0" smtClean="0"/>
              <a:t> </a:t>
            </a:r>
            <a:r>
              <a:rPr lang="en-US" sz="2200" dirty="0" err="1" smtClean="0"/>
              <a:t>terbaik</a:t>
            </a:r>
            <a:r>
              <a:rPr lang="en-US" sz="2200" dirty="0" smtClean="0"/>
              <a:t> </a:t>
            </a:r>
            <a:r>
              <a:rPr lang="en-US" sz="2200" dirty="0" err="1" smtClean="0"/>
              <a:t>akan</a:t>
            </a:r>
            <a:r>
              <a:rPr lang="en-US" sz="2200" dirty="0" smtClean="0"/>
              <a:t> </a:t>
            </a:r>
            <a:r>
              <a:rPr lang="en-US" sz="2200" dirty="0" err="1" smtClean="0"/>
              <a:t>mendapatkan</a:t>
            </a:r>
            <a:r>
              <a:rPr lang="en-US" sz="2200" dirty="0" smtClean="0"/>
              <a:t> </a:t>
            </a:r>
            <a:r>
              <a:rPr lang="en-US" sz="2200" b="1" dirty="0" err="1" smtClean="0"/>
              <a:t>penghargaan</a:t>
            </a:r>
            <a:r>
              <a:rPr lang="en-US" sz="2200" dirty="0" smtClean="0"/>
              <a:t>.</a:t>
            </a:r>
          </a:p>
        </p:txBody>
      </p:sp>
      <p:sp>
        <p:nvSpPr>
          <p:cNvPr id="11270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286250" y="6500813"/>
            <a:ext cx="3590925" cy="204787"/>
          </a:xfrm>
          <a:noFill/>
        </p:spPr>
        <p:txBody>
          <a:bodyPr/>
          <a:lstStyle/>
          <a:p>
            <a:r>
              <a:rPr lang="en-US" sz="1100" b="1" smtClean="0"/>
              <a:t>adhy@unika.ac.id / adhyanggono@yahoo.com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rgbClr val="EAEAE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pic>
        <p:nvPicPr>
          <p:cNvPr id="3075" name="Picture 4" descr="C:\Documents and Settings\PR 1\My Documents\WR-I - 2005 - THOMAS B. SANTOSO\DOC-01 - UNIKA SOEGIJAPRANATA'S FILES\UNIKA Soegijapranata-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err="1" smtClean="0">
                <a:solidFill>
                  <a:srgbClr val="FFFF00"/>
                </a:solidFill>
              </a:rPr>
              <a:t>Menjadi</a:t>
            </a:r>
            <a:r>
              <a:rPr lang="en-US" sz="2800" dirty="0" smtClean="0">
                <a:solidFill>
                  <a:srgbClr val="FFFF00"/>
                </a:solidFill>
              </a:rPr>
              <a:t> role model </a:t>
            </a:r>
            <a:r>
              <a:rPr lang="en-US" sz="2800" dirty="0" err="1" smtClean="0">
                <a:solidFill>
                  <a:srgbClr val="FFFF00"/>
                </a:solidFill>
              </a:rPr>
              <a:t>bagi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mahasiswa</a:t>
            </a:r>
            <a:endParaRPr lang="en-US" sz="2800" dirty="0" smtClean="0">
              <a:solidFill>
                <a:srgbClr val="FFFF00"/>
              </a:solidFill>
            </a:endParaRPr>
          </a:p>
          <a:p>
            <a:pPr eaLnBrk="1" hangingPunct="1"/>
            <a:r>
              <a:rPr lang="en-US" sz="2800" dirty="0" err="1" smtClean="0">
                <a:solidFill>
                  <a:srgbClr val="FFFF00"/>
                </a:solidFill>
              </a:rPr>
              <a:t>Menggerakkan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mahasiswa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belajar</a:t>
            </a:r>
            <a:endParaRPr lang="en-US" sz="2800" dirty="0" smtClean="0">
              <a:solidFill>
                <a:srgbClr val="FFFF00"/>
              </a:solidFill>
            </a:endParaRPr>
          </a:p>
          <a:p>
            <a:pPr eaLnBrk="1" hangingPunct="1"/>
            <a:r>
              <a:rPr lang="en-US" sz="2800" dirty="0" err="1" smtClean="0">
                <a:solidFill>
                  <a:srgbClr val="FFFF00"/>
                </a:solidFill>
              </a:rPr>
              <a:t>Menumbuhkan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softskills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dengan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strategi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pembelajaran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dan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kesepakatan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bersama</a:t>
            </a:r>
            <a:endParaRPr lang="en-US" sz="2800" dirty="0" smtClean="0">
              <a:solidFill>
                <a:srgbClr val="FFFF00"/>
              </a:solidFill>
            </a:endParaRPr>
          </a:p>
          <a:p>
            <a:pPr eaLnBrk="1" hangingPunct="1"/>
            <a:r>
              <a:rPr lang="en-US" sz="2800" dirty="0" err="1" smtClean="0">
                <a:solidFill>
                  <a:srgbClr val="FFFF00"/>
                </a:solidFill>
              </a:rPr>
              <a:t>Pengembangan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sistim</a:t>
            </a:r>
            <a:r>
              <a:rPr lang="en-US" sz="2800" dirty="0" smtClean="0">
                <a:solidFill>
                  <a:srgbClr val="FFFF00"/>
                </a:solidFill>
              </a:rPr>
              <a:t> assessment</a:t>
            </a:r>
          </a:p>
          <a:p>
            <a:pPr eaLnBrk="1" hangingPunct="1"/>
            <a:r>
              <a:rPr lang="en-US" sz="2800" dirty="0" err="1" smtClean="0">
                <a:solidFill>
                  <a:srgbClr val="FFFF00"/>
                </a:solidFill>
              </a:rPr>
              <a:t>Perencanaan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pembelajaran</a:t>
            </a:r>
            <a:r>
              <a:rPr lang="en-US" sz="2800" dirty="0" smtClean="0">
                <a:solidFill>
                  <a:srgbClr val="FFFF00"/>
                </a:solidFill>
              </a:rPr>
              <a:t> yang </a:t>
            </a:r>
            <a:r>
              <a:rPr lang="en-US" sz="2800" dirty="0" err="1" smtClean="0">
                <a:solidFill>
                  <a:srgbClr val="FFFF00"/>
                </a:solidFill>
              </a:rPr>
              <a:t>strategis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dan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konsisten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berbasis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norma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</a:rPr>
              <a:t>akademik</a:t>
            </a:r>
            <a:endParaRPr lang="id-ID" sz="2800" dirty="0" smtClean="0">
              <a:solidFill>
                <a:srgbClr val="FFFF00"/>
              </a:solidFill>
            </a:endParaRPr>
          </a:p>
        </p:txBody>
      </p:sp>
      <p:sp>
        <p:nvSpPr>
          <p:cNvPr id="3077" name="Footer Placeholder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>
                <a:solidFill>
                  <a:srgbClr val="FFFF00"/>
                </a:solidFill>
              </a:rPr>
              <a:t>PRINSIP</a:t>
            </a:r>
          </a:p>
        </p:txBody>
      </p:sp>
      <p:sp>
        <p:nvSpPr>
          <p:cNvPr id="3078" name="Footer Placeholder 7"/>
          <p:cNvSpPr txBox="1">
            <a:spLocks/>
          </p:cNvSpPr>
          <p:nvPr/>
        </p:nvSpPr>
        <p:spPr bwMode="auto">
          <a:xfrm>
            <a:off x="4429125" y="6500813"/>
            <a:ext cx="3448050" cy="20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100" b="1"/>
              <a:t>adhy@unika.ac.id / adhyanggono@yahoo.com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rgbClr val="EAEAE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pic>
        <p:nvPicPr>
          <p:cNvPr id="4099" name="Picture 4" descr="C:\Documents and Settings\PR 1\My Documents\WR-I - 2005 - THOMAS B. SANTOSO\DOC-01 - UNIKA SOEGIJAPRANATA'S FILES\UNIKA Soegijapranata-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solidFill>
                  <a:srgbClr val="FFFF00"/>
                </a:solidFill>
              </a:rPr>
              <a:t>HARI PERTAMA KULIAH</a:t>
            </a:r>
            <a:endParaRPr lang="id-ID" sz="3200" smtClean="0">
              <a:solidFill>
                <a:srgbClr val="FFFF00"/>
              </a:solidFill>
            </a:endParaRP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solidFill>
                  <a:srgbClr val="FFFF00"/>
                </a:solidFill>
              </a:rPr>
              <a:t>Jelaskan</a:t>
            </a:r>
            <a:r>
              <a:rPr lang="en-US" dirty="0" smtClean="0">
                <a:solidFill>
                  <a:srgbClr val="FFFF00"/>
                </a:solidFill>
              </a:rPr>
              <a:t>:</a:t>
            </a:r>
          </a:p>
          <a:p>
            <a:pPr eaLnBrk="1" hangingPunct="1">
              <a:buNone/>
              <a:defRPr/>
            </a:pPr>
            <a:r>
              <a:rPr lang="en-US" dirty="0" smtClean="0">
                <a:solidFill>
                  <a:srgbClr val="FFFF00"/>
                </a:solidFill>
              </a:rPr>
              <a:t>	</a:t>
            </a:r>
            <a:r>
              <a:rPr lang="en-US" dirty="0" err="1" smtClean="0">
                <a:solidFill>
                  <a:srgbClr val="FFFF00"/>
                </a:solidFill>
              </a:rPr>
              <a:t>Konsep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pembelajaran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mata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kuliah</a:t>
            </a:r>
            <a:r>
              <a:rPr lang="en-US" dirty="0" smtClean="0">
                <a:solidFill>
                  <a:srgbClr val="FFFF00"/>
                </a:solidFill>
              </a:rPr>
              <a:t>:</a:t>
            </a:r>
          </a:p>
          <a:p>
            <a:pPr marL="1371600" lvl="2" indent="-514350" eaLnBrk="1" hangingPunct="1">
              <a:defRPr/>
            </a:pPr>
            <a:r>
              <a:rPr lang="en-US" dirty="0" err="1" smtClean="0">
                <a:solidFill>
                  <a:srgbClr val="FFFF00"/>
                </a:solidFill>
              </a:rPr>
              <a:t>Rumusan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kompetensi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mata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kuliah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ini</a:t>
            </a:r>
            <a:endParaRPr lang="en-US" dirty="0" smtClean="0">
              <a:solidFill>
                <a:srgbClr val="FFFF00"/>
              </a:solidFill>
            </a:endParaRPr>
          </a:p>
          <a:p>
            <a:pPr marL="1371600" lvl="2" indent="-514350" eaLnBrk="1" hangingPunct="1">
              <a:defRPr/>
            </a:pPr>
            <a:r>
              <a:rPr lang="en-US" dirty="0" err="1" smtClean="0">
                <a:solidFill>
                  <a:srgbClr val="FFFF00"/>
                </a:solidFill>
              </a:rPr>
              <a:t>Peta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pengetahuan</a:t>
            </a:r>
            <a:r>
              <a:rPr lang="en-US" dirty="0" smtClean="0">
                <a:solidFill>
                  <a:srgbClr val="FFFF00"/>
                </a:solidFill>
              </a:rPr>
              <a:t> &amp; </a:t>
            </a:r>
            <a:r>
              <a:rPr lang="en-US" dirty="0" err="1" smtClean="0">
                <a:solidFill>
                  <a:srgbClr val="FFFF00"/>
                </a:solidFill>
              </a:rPr>
              <a:t>materi</a:t>
            </a:r>
            <a:r>
              <a:rPr lang="en-US" dirty="0" smtClean="0">
                <a:solidFill>
                  <a:srgbClr val="FFFF00"/>
                </a:solidFill>
              </a:rPr>
              <a:t> ajar</a:t>
            </a:r>
          </a:p>
          <a:p>
            <a:pPr marL="1371600" lvl="2" indent="-514350" eaLnBrk="1" hangingPunct="1">
              <a:defRPr/>
            </a:pPr>
            <a:r>
              <a:rPr lang="en-US" dirty="0" err="1" smtClean="0">
                <a:solidFill>
                  <a:srgbClr val="FFFF00"/>
                </a:solidFill>
              </a:rPr>
              <a:t>Jadual</a:t>
            </a:r>
            <a:r>
              <a:rPr lang="en-US" dirty="0" smtClean="0">
                <a:solidFill>
                  <a:srgbClr val="FFFF00"/>
                </a:solidFill>
              </a:rPr>
              <a:t> &amp; </a:t>
            </a:r>
            <a:r>
              <a:rPr lang="en-US" dirty="0" err="1" smtClean="0">
                <a:solidFill>
                  <a:srgbClr val="FFFF00"/>
                </a:solidFill>
              </a:rPr>
              <a:t>bentuk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kegiatan</a:t>
            </a:r>
            <a:endParaRPr lang="en-US" dirty="0" smtClean="0">
              <a:solidFill>
                <a:srgbClr val="FFFF00"/>
              </a:solidFill>
            </a:endParaRPr>
          </a:p>
          <a:p>
            <a:pPr marL="1371600" lvl="2" indent="-514350" eaLnBrk="1" hangingPunct="1">
              <a:defRPr/>
            </a:pPr>
            <a:r>
              <a:rPr lang="en-US" dirty="0" err="1" smtClean="0">
                <a:solidFill>
                  <a:srgbClr val="FFFF00"/>
                </a:solidFill>
              </a:rPr>
              <a:t>Etika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akademik</a:t>
            </a:r>
            <a:r>
              <a:rPr lang="en-US" dirty="0" smtClean="0">
                <a:solidFill>
                  <a:srgbClr val="FFFF00"/>
                </a:solidFill>
              </a:rPr>
              <a:t>/</a:t>
            </a:r>
            <a:r>
              <a:rPr lang="en-US" dirty="0" err="1" smtClean="0">
                <a:solidFill>
                  <a:srgbClr val="FFFF00"/>
                </a:solidFill>
              </a:rPr>
              <a:t>aturan</a:t>
            </a:r>
            <a:r>
              <a:rPr lang="en-US" dirty="0" smtClean="0">
                <a:solidFill>
                  <a:srgbClr val="FFFF00"/>
                </a:solidFill>
              </a:rPr>
              <a:t> &amp; </a:t>
            </a:r>
            <a:r>
              <a:rPr lang="en-US" dirty="0" err="1" smtClean="0">
                <a:solidFill>
                  <a:srgbClr val="FFFF00"/>
                </a:solidFill>
              </a:rPr>
              <a:t>referensi</a:t>
            </a:r>
            <a:endParaRPr lang="en-US" dirty="0" smtClean="0">
              <a:solidFill>
                <a:srgbClr val="FFFF00"/>
              </a:solidFill>
            </a:endParaRPr>
          </a:p>
          <a:p>
            <a:pPr lvl="1" eaLnBrk="1" hangingPunct="1">
              <a:buFontTx/>
              <a:buNone/>
              <a:defRPr/>
            </a:pPr>
            <a:endParaRPr lang="en-US" dirty="0" smtClean="0">
              <a:solidFill>
                <a:srgbClr val="FFFF00"/>
              </a:solidFill>
            </a:endParaRPr>
          </a:p>
          <a:p>
            <a:pPr lvl="1" eaLnBrk="1" hangingPunct="1">
              <a:buFontTx/>
              <a:buNone/>
              <a:defRPr/>
            </a:pPr>
            <a:endParaRPr lang="id-ID" dirty="0" smtClean="0">
              <a:solidFill>
                <a:srgbClr val="FFFF00"/>
              </a:solidFill>
            </a:endParaRPr>
          </a:p>
        </p:txBody>
      </p:sp>
      <p:sp>
        <p:nvSpPr>
          <p:cNvPr id="4102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214813" y="6429375"/>
            <a:ext cx="3662362" cy="276225"/>
          </a:xfrm>
          <a:noFill/>
        </p:spPr>
        <p:txBody>
          <a:bodyPr/>
          <a:lstStyle/>
          <a:p>
            <a:r>
              <a:rPr lang="en-US" sz="1100" b="1" smtClean="0"/>
              <a:t>adhy@unika.ac.id / adhyanggono@yahoo.com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rgbClr val="EAEAE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pic>
        <p:nvPicPr>
          <p:cNvPr id="5123" name="Picture 1029" descr="C:\Documents and Settings\PR 1\My Documents\WR-I - 2005 - THOMAS B. SANTOSO\DOC-01 - UNIKA SOEGIJAPRANATA'S FILES\UNIKA Soegijapranata-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itle 11"/>
          <p:cNvSpPr>
            <a:spLocks noGrp="1"/>
          </p:cNvSpPr>
          <p:nvPr>
            <p:ph type="title"/>
          </p:nvPr>
        </p:nvSpPr>
        <p:spPr>
          <a:xfrm>
            <a:off x="714375" y="500063"/>
            <a:ext cx="7772400" cy="571500"/>
          </a:xfrm>
        </p:spPr>
        <p:txBody>
          <a:bodyPr/>
          <a:lstStyle/>
          <a:p>
            <a:pPr eaLnBrk="1" hangingPunct="1"/>
            <a:r>
              <a:rPr lang="en-US" sz="3200" b="1" dirty="0" err="1" smtClean="0"/>
              <a:t>Kompetensi</a:t>
            </a:r>
            <a:r>
              <a:rPr lang="en-US" sz="3200" b="1" dirty="0" smtClean="0"/>
              <a:t> yang </a:t>
            </a:r>
            <a:r>
              <a:rPr lang="en-US" sz="3200" b="1" dirty="0" err="1" smtClean="0"/>
              <a:t>akan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dicapai</a:t>
            </a:r>
            <a:r>
              <a:rPr lang="en-US" sz="3200" b="1" dirty="0" smtClean="0"/>
              <a:t>:</a:t>
            </a:r>
            <a:endParaRPr lang="id-ID" sz="3200" b="1" dirty="0" smtClean="0"/>
          </a:p>
        </p:txBody>
      </p:sp>
      <p:sp>
        <p:nvSpPr>
          <p:cNvPr id="5125" name="Content Placeholder 12"/>
          <p:cNvSpPr>
            <a:spLocks noGrp="1"/>
          </p:cNvSpPr>
          <p:nvPr>
            <p:ph idx="1"/>
          </p:nvPr>
        </p:nvSpPr>
        <p:spPr>
          <a:xfrm>
            <a:off x="685800" y="1643050"/>
            <a:ext cx="7772400" cy="4452950"/>
          </a:xfrm>
        </p:spPr>
        <p:txBody>
          <a:bodyPr/>
          <a:lstStyle/>
          <a:p>
            <a:pPr algn="just" eaLnBrk="1" hangingPunct="1"/>
            <a:r>
              <a:rPr lang="en-US" sz="2600" b="1" dirty="0" err="1" smtClean="0"/>
              <a:t>Mahasiswa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memahami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sifat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studi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budaya</a:t>
            </a:r>
            <a:r>
              <a:rPr lang="en-US" sz="2600" b="1" dirty="0" smtClean="0"/>
              <a:t> yang </a:t>
            </a:r>
            <a:r>
              <a:rPr lang="en-US" sz="2600" b="1" dirty="0" err="1" smtClean="0"/>
              <a:t>sangat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interdispliner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dengan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cakupan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studinya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dan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pembahasan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mengenai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isu-isu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di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dalamnya</a:t>
            </a:r>
            <a:r>
              <a:rPr lang="en-US" sz="2600" b="1" dirty="0" smtClean="0"/>
              <a:t>.</a:t>
            </a:r>
            <a:endParaRPr lang="en-US" sz="2600" b="1" dirty="0" smtClean="0"/>
          </a:p>
          <a:p>
            <a:pPr algn="just" eaLnBrk="1" hangingPunct="1"/>
            <a:r>
              <a:rPr lang="en-US" sz="2600" b="1" dirty="0" err="1" smtClean="0"/>
              <a:t>Mahasiswa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mampu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membuat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kategorisasi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terhadap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suatu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fenomena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budaya</a:t>
            </a:r>
            <a:r>
              <a:rPr lang="en-US" sz="2600" b="1" dirty="0" smtClean="0"/>
              <a:t>.</a:t>
            </a:r>
            <a:endParaRPr lang="en-US" sz="2600" b="1" dirty="0" smtClean="0"/>
          </a:p>
          <a:p>
            <a:pPr algn="just" eaLnBrk="1" hangingPunct="1"/>
            <a:r>
              <a:rPr lang="en-US" sz="2600" b="1" dirty="0" err="1" smtClean="0"/>
              <a:t>Mahasiswa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mampu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melakukan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analisa-analisa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terhadap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fenomena-fenomena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budaya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tersebut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sehingga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mahasiswa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mempunyai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keluasan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pengetahuan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analisis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untuk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menulis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tugas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akhirnya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sebagai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mahasiswa</a:t>
            </a:r>
            <a:r>
              <a:rPr lang="en-US" sz="2600" b="1" dirty="0" smtClean="0"/>
              <a:t>, </a:t>
            </a:r>
            <a:r>
              <a:rPr lang="en-US" sz="2600" b="1" dirty="0" err="1" smtClean="0"/>
              <a:t>yaitu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skripsi</a:t>
            </a:r>
            <a:r>
              <a:rPr lang="en-US" sz="2600" b="1" dirty="0" smtClean="0"/>
              <a:t>.</a:t>
            </a:r>
            <a:endParaRPr lang="id-ID" sz="2600" b="1" dirty="0" smtClean="0"/>
          </a:p>
          <a:p>
            <a:pPr algn="just" eaLnBrk="1" hangingPunct="1"/>
            <a:endParaRPr lang="en-US" sz="2600" b="1" dirty="0" err="1" smtClean="0"/>
          </a:p>
        </p:txBody>
      </p:sp>
      <p:sp>
        <p:nvSpPr>
          <p:cNvPr id="5126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71938" y="6429375"/>
            <a:ext cx="3805237" cy="276225"/>
          </a:xfrm>
          <a:noFill/>
        </p:spPr>
        <p:txBody>
          <a:bodyPr/>
          <a:lstStyle/>
          <a:p>
            <a:r>
              <a:rPr lang="en-US" sz="1100" b="1" smtClean="0"/>
              <a:t>adhy@unika.ac.id / adhyanggono@yahoo.com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rgbClr val="EAEAE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pic>
        <p:nvPicPr>
          <p:cNvPr id="6147" name="Picture 5" descr="C:\Documents and Settings\PR 1\My Documents\WR-I - 2005 - THOMAS B. SANTOSO\DOC-01 - UNIKA SOEGIJAPRANATA'S FILES\UNIKA Soegijapranata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Title 11"/>
          <p:cNvSpPr>
            <a:spLocks noGrp="1"/>
          </p:cNvSpPr>
          <p:nvPr>
            <p:ph type="title"/>
          </p:nvPr>
        </p:nvSpPr>
        <p:spPr>
          <a:xfrm>
            <a:off x="685800" y="214313"/>
            <a:ext cx="7772400" cy="642937"/>
          </a:xfrm>
        </p:spPr>
        <p:txBody>
          <a:bodyPr/>
          <a:lstStyle/>
          <a:p>
            <a:pPr eaLnBrk="1" hangingPunct="1"/>
            <a:r>
              <a:rPr lang="en-US" sz="3200" b="1" smtClean="0"/>
              <a:t>PETA PENGETAUAN</a:t>
            </a:r>
            <a:endParaRPr lang="id-ID" sz="3200" b="1" smtClean="0"/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idx="1"/>
          </p:nvPr>
        </p:nvGraphicFramePr>
        <p:xfrm>
          <a:off x="685800" y="928688"/>
          <a:ext cx="7772402" cy="5113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366"/>
                <a:gridCol w="598798"/>
                <a:gridCol w="706582"/>
                <a:gridCol w="706582"/>
                <a:gridCol w="706582"/>
                <a:gridCol w="706582"/>
                <a:gridCol w="706582"/>
                <a:gridCol w="706582"/>
                <a:gridCol w="706582"/>
                <a:gridCol w="706582"/>
                <a:gridCol w="706582"/>
              </a:tblGrid>
              <a:tr h="50721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Sem</a:t>
                      </a:r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Mata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Kuliah</a:t>
                      </a:r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Jumlah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Beban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sks</a:t>
                      </a:r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507210"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id-ID" b="1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</a:t>
                      </a:r>
                      <a:endParaRPr lang="id-ID" b="1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</a:t>
                      </a:r>
                      <a:endParaRPr lang="id-ID" b="1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</a:t>
                      </a:r>
                      <a:endParaRPr lang="id-ID" b="1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</a:t>
                      </a:r>
                      <a:endParaRPr lang="id-ID" b="1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</a:t>
                      </a:r>
                      <a:endParaRPr lang="id-ID" b="1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</a:t>
                      </a:r>
                      <a:endParaRPr lang="id-ID" b="1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id-ID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endParaRPr lang="id-ID" b="1" dirty="0"/>
                    </a:p>
                  </a:txBody>
                  <a:tcPr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FF00"/>
                          </a:solidFill>
                        </a:rPr>
                        <a:t>C</a:t>
                      </a:r>
                      <a:endParaRPr lang="id-ID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50721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Sem</a:t>
                      </a:r>
                      <a:r>
                        <a:rPr lang="en-US" b="1" dirty="0" smtClean="0"/>
                        <a:t> 8</a:t>
                      </a:r>
                      <a:endParaRPr lang="id-ID" b="1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rgbClr val="FFFF00"/>
                          </a:solidFill>
                        </a:rPr>
                        <a:t>Thesis in </a:t>
                      </a:r>
                      <a:r>
                        <a:rPr lang="en-US" sz="1000" b="1" dirty="0" err="1" smtClean="0">
                          <a:solidFill>
                            <a:srgbClr val="FFFF00"/>
                          </a:solidFill>
                        </a:rPr>
                        <a:t>Litera</a:t>
                      </a:r>
                      <a:r>
                        <a:rPr lang="en-US" sz="1000" b="1" dirty="0" smtClean="0">
                          <a:solidFill>
                            <a:srgbClr val="FFFF00"/>
                          </a:solidFill>
                        </a:rPr>
                        <a:t>.</a:t>
                      </a:r>
                      <a:endParaRPr lang="id-ID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50721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Sem</a:t>
                      </a:r>
                      <a:r>
                        <a:rPr lang="en-US" b="1" dirty="0" smtClean="0"/>
                        <a:t> 7</a:t>
                      </a:r>
                      <a:endParaRPr lang="id-ID" b="1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rgbClr val="FFFF00"/>
                          </a:solidFill>
                        </a:rPr>
                        <a:t>R.M. in </a:t>
                      </a:r>
                      <a:r>
                        <a:rPr lang="en-US" sz="1000" b="1" dirty="0" err="1" smtClean="0">
                          <a:solidFill>
                            <a:srgbClr val="FFFF00"/>
                          </a:solidFill>
                        </a:rPr>
                        <a:t>Litera</a:t>
                      </a:r>
                      <a:r>
                        <a:rPr lang="en-US" sz="1000" b="1" dirty="0" smtClean="0">
                          <a:solidFill>
                            <a:srgbClr val="FFFF00"/>
                          </a:solidFill>
                        </a:rPr>
                        <a:t>.</a:t>
                      </a:r>
                      <a:r>
                        <a:rPr lang="en-US" sz="1000" b="1" baseline="0" dirty="0" smtClean="0">
                          <a:solidFill>
                            <a:srgbClr val="FFFF00"/>
                          </a:solidFill>
                        </a:rPr>
                        <a:t> 2</a:t>
                      </a:r>
                      <a:endParaRPr lang="id-ID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50721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Sem</a:t>
                      </a:r>
                      <a:r>
                        <a:rPr lang="en-US" b="1" dirty="0" smtClean="0"/>
                        <a:t> 6</a:t>
                      </a:r>
                      <a:endParaRPr lang="id-ID" b="1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rgbClr val="FFFF00"/>
                          </a:solidFill>
                        </a:rPr>
                        <a:t>Poetry analysis</a:t>
                      </a:r>
                      <a:endParaRPr lang="id-ID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rgbClr val="FFFF00"/>
                          </a:solidFill>
                        </a:rPr>
                        <a:t>Prose</a:t>
                      </a:r>
                      <a:r>
                        <a:rPr lang="en-US" sz="1000" b="1" baseline="0" dirty="0" smtClean="0">
                          <a:solidFill>
                            <a:srgbClr val="FFFF00"/>
                          </a:solidFill>
                        </a:rPr>
                        <a:t> analysis</a:t>
                      </a:r>
                      <a:endParaRPr lang="id-ID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rgbClr val="FFFF00"/>
                          </a:solidFill>
                        </a:rPr>
                        <a:t>Drama analysis</a:t>
                      </a:r>
                      <a:endParaRPr lang="id-ID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rgbClr val="FFFF00"/>
                          </a:solidFill>
                        </a:rPr>
                        <a:t>Pop Cult.</a:t>
                      </a:r>
                      <a:r>
                        <a:rPr lang="en-US" sz="1000" b="1" baseline="0" dirty="0" smtClean="0">
                          <a:solidFill>
                            <a:srgbClr val="FFFF00"/>
                          </a:solidFill>
                        </a:rPr>
                        <a:t> analysis</a:t>
                      </a:r>
                      <a:endParaRPr lang="id-ID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rgbClr val="FFFF00"/>
                          </a:solidFill>
                        </a:rPr>
                        <a:t>R.M. in </a:t>
                      </a:r>
                      <a:r>
                        <a:rPr lang="en-US" sz="1000" b="1" dirty="0" err="1" smtClean="0">
                          <a:solidFill>
                            <a:srgbClr val="FFFF00"/>
                          </a:solidFill>
                        </a:rPr>
                        <a:t>Litera</a:t>
                      </a:r>
                      <a:r>
                        <a:rPr lang="en-US" sz="1000" b="1" dirty="0" smtClean="0">
                          <a:solidFill>
                            <a:srgbClr val="FFFF00"/>
                          </a:solidFill>
                        </a:rPr>
                        <a:t>.</a:t>
                      </a:r>
                      <a:r>
                        <a:rPr lang="en-US" sz="1000" b="1" baseline="0" dirty="0" smtClean="0">
                          <a:solidFill>
                            <a:srgbClr val="FFFF00"/>
                          </a:solidFill>
                        </a:rPr>
                        <a:t> 1</a:t>
                      </a:r>
                      <a:endParaRPr lang="id-ID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12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50721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Sem</a:t>
                      </a:r>
                      <a:r>
                        <a:rPr lang="en-US" b="1" dirty="0" smtClean="0"/>
                        <a:t> 5</a:t>
                      </a:r>
                      <a:endParaRPr lang="id-ID" b="1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err="1" smtClean="0">
                          <a:solidFill>
                            <a:srgbClr val="FFFF00"/>
                          </a:solidFill>
                        </a:rPr>
                        <a:t>TraditionForm</a:t>
                      </a:r>
                      <a:r>
                        <a:rPr lang="en-US" sz="1000" b="1" dirty="0" smtClean="0">
                          <a:solidFill>
                            <a:srgbClr val="FFFF00"/>
                          </a:solidFill>
                        </a:rPr>
                        <a:t>.</a:t>
                      </a:r>
                      <a:endParaRPr lang="id-ID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rgbClr val="FFFF00"/>
                          </a:solidFill>
                        </a:rPr>
                        <a:t>Gender Studies</a:t>
                      </a:r>
                      <a:endParaRPr lang="id-ID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rgbClr val="FFFF00"/>
                          </a:solidFill>
                        </a:rPr>
                        <a:t>Critical Theories</a:t>
                      </a:r>
                      <a:endParaRPr lang="id-ID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Cultural Studies</a:t>
                      </a:r>
                      <a:endParaRPr lang="id-ID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50721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Sem</a:t>
                      </a:r>
                      <a:r>
                        <a:rPr lang="en-US" b="1" dirty="0" smtClean="0"/>
                        <a:t> 4</a:t>
                      </a:r>
                      <a:endParaRPr lang="id-ID" b="1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rgbClr val="FFFF00"/>
                          </a:solidFill>
                        </a:rPr>
                        <a:t>Early to </a:t>
                      </a:r>
                      <a:r>
                        <a:rPr lang="en-US" sz="1000" b="1" dirty="0" err="1" smtClean="0">
                          <a:solidFill>
                            <a:srgbClr val="FFFF00"/>
                          </a:solidFill>
                        </a:rPr>
                        <a:t>Eliza.bethan</a:t>
                      </a:r>
                      <a:endParaRPr lang="id-ID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err="1" smtClean="0">
                          <a:solidFill>
                            <a:srgbClr val="FFFF00"/>
                          </a:solidFill>
                        </a:rPr>
                        <a:t>Romantc</a:t>
                      </a:r>
                      <a:r>
                        <a:rPr lang="en-US" sz="1000" b="1" baseline="0" dirty="0" smtClean="0">
                          <a:solidFill>
                            <a:srgbClr val="FFFF00"/>
                          </a:solidFill>
                        </a:rPr>
                        <a:t>  to Victorian</a:t>
                      </a:r>
                      <a:endParaRPr lang="id-ID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rgbClr val="FFFF00"/>
                          </a:solidFill>
                        </a:rPr>
                        <a:t>20</a:t>
                      </a:r>
                      <a:r>
                        <a:rPr lang="en-US" sz="1000" b="1" baseline="30000" dirty="0" smtClean="0">
                          <a:solidFill>
                            <a:srgbClr val="FFFF00"/>
                          </a:solidFill>
                        </a:rPr>
                        <a:t>th</a:t>
                      </a:r>
                      <a:r>
                        <a:rPr lang="en-US" sz="1000" b="1" dirty="0" smtClean="0">
                          <a:solidFill>
                            <a:srgbClr val="FFFF00"/>
                          </a:solidFill>
                        </a:rPr>
                        <a:t> Century</a:t>
                      </a:r>
                      <a:endParaRPr lang="id-ID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50721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Sem</a:t>
                      </a:r>
                      <a:r>
                        <a:rPr lang="en-US" b="1" dirty="0" smtClean="0"/>
                        <a:t> 3</a:t>
                      </a:r>
                      <a:endParaRPr lang="id-ID" b="1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rgbClr val="FFFF00"/>
                          </a:solidFill>
                        </a:rPr>
                        <a:t>Intro.</a:t>
                      </a:r>
                      <a:r>
                        <a:rPr lang="en-US" sz="1000" b="1" baseline="0" dirty="0" smtClean="0">
                          <a:solidFill>
                            <a:srgbClr val="FFFF00"/>
                          </a:solidFill>
                        </a:rPr>
                        <a:t> to </a:t>
                      </a:r>
                      <a:r>
                        <a:rPr lang="en-US" sz="1000" b="1" dirty="0" err="1" smtClean="0">
                          <a:solidFill>
                            <a:srgbClr val="FFFF00"/>
                          </a:solidFill>
                        </a:rPr>
                        <a:t>Litera</a:t>
                      </a:r>
                      <a:r>
                        <a:rPr lang="en-US" sz="1000" b="1" dirty="0" smtClean="0">
                          <a:solidFill>
                            <a:srgbClr val="FFFF00"/>
                          </a:solidFill>
                        </a:rPr>
                        <a:t>.</a:t>
                      </a:r>
                      <a:endParaRPr lang="id-ID" sz="10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</a:t>
                      </a:r>
                      <a:endParaRPr lang="id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50721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Sem</a:t>
                      </a:r>
                      <a:r>
                        <a:rPr lang="en-US" b="1" dirty="0" smtClean="0"/>
                        <a:t> 2</a:t>
                      </a:r>
                      <a:endParaRPr lang="id-ID" b="1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50721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Sem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baseline="0" dirty="0" smtClean="0"/>
                        <a:t>1</a:t>
                      </a:r>
                      <a:endParaRPr lang="id-ID" b="1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27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214813" y="6429375"/>
            <a:ext cx="3590925" cy="276225"/>
          </a:xfrm>
          <a:noFill/>
        </p:spPr>
        <p:txBody>
          <a:bodyPr/>
          <a:lstStyle/>
          <a:p>
            <a:r>
              <a:rPr lang="en-US" sz="1100" b="1" smtClean="0"/>
              <a:t>adhy@unika.ac.id / adhyanggono@yahoo.com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rgbClr val="EAEAE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pic>
        <p:nvPicPr>
          <p:cNvPr id="7171" name="Picture 4" descr="C:\Documents and Settings\PR 1\My Documents\WR-I - 2005 - THOMAS B. SANTOSO\DOC-01 - UNIKA SOEGIJAPRANATA'S FILES\UNIKA Soegijapranata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Title 11"/>
          <p:cNvSpPr>
            <a:spLocks noGrp="1"/>
          </p:cNvSpPr>
          <p:nvPr>
            <p:ph type="title"/>
          </p:nvPr>
        </p:nvSpPr>
        <p:spPr>
          <a:xfrm>
            <a:off x="685800" y="214313"/>
            <a:ext cx="7772400" cy="1071562"/>
          </a:xfrm>
        </p:spPr>
        <p:txBody>
          <a:bodyPr/>
          <a:lstStyle/>
          <a:p>
            <a:pPr algn="l" eaLnBrk="1" hangingPunct="1"/>
            <a:r>
              <a:rPr lang="en-US" sz="2000" b="1" dirty="0" smtClean="0"/>
              <a:t>Mata </a:t>
            </a:r>
            <a:r>
              <a:rPr lang="en-US" sz="2000" b="1" dirty="0" err="1" smtClean="0"/>
              <a:t>Kuliah</a:t>
            </a:r>
            <a:r>
              <a:rPr lang="en-US" sz="2000" b="1" dirty="0" smtClean="0"/>
              <a:t>	: </a:t>
            </a:r>
            <a:r>
              <a:rPr lang="en-US" sz="2000" b="1" dirty="0" smtClean="0"/>
              <a:t>Cultural Studies        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err="1" smtClean="0"/>
              <a:t>Kode</a:t>
            </a:r>
            <a:r>
              <a:rPr lang="en-US" sz="2000" b="1" dirty="0" smtClean="0"/>
              <a:t> /</a:t>
            </a:r>
            <a:r>
              <a:rPr lang="en-US" sz="2000" b="1" dirty="0" err="1" smtClean="0"/>
              <a:t>Sem</a:t>
            </a:r>
            <a:r>
              <a:rPr lang="en-US" sz="2000" b="1" dirty="0" smtClean="0"/>
              <a:t>/</a:t>
            </a:r>
            <a:r>
              <a:rPr lang="en-US" sz="2000" b="1" dirty="0" err="1" smtClean="0"/>
              <a:t>sks</a:t>
            </a:r>
            <a:r>
              <a:rPr lang="en-US" sz="2000" b="1" dirty="0" smtClean="0"/>
              <a:t>	: SAS      / V/ 2 </a:t>
            </a:r>
            <a:br>
              <a:rPr lang="en-US" sz="2000" b="1" dirty="0" smtClean="0"/>
            </a:br>
            <a:r>
              <a:rPr lang="en-US" sz="2000" b="1" dirty="0" err="1" smtClean="0"/>
              <a:t>Jurusan</a:t>
            </a:r>
            <a:r>
              <a:rPr lang="en-US" sz="2000" b="1" dirty="0" smtClean="0"/>
              <a:t>		: </a:t>
            </a:r>
            <a:r>
              <a:rPr lang="en-US" sz="2000" b="1" dirty="0" err="1" smtClean="0"/>
              <a:t>Sastra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Inggris</a:t>
            </a:r>
            <a:r>
              <a:rPr lang="en-US" sz="2000" b="1" dirty="0" smtClean="0"/>
              <a:t>	</a:t>
            </a:r>
            <a:br>
              <a:rPr lang="en-US" sz="2000" b="1" dirty="0" smtClean="0"/>
            </a:br>
            <a:endParaRPr lang="id-ID" sz="2000" b="1" dirty="0" smtClean="0"/>
          </a:p>
        </p:txBody>
      </p:sp>
      <p:graphicFrame>
        <p:nvGraphicFramePr>
          <p:cNvPr id="15" name="Content Placeholder 14"/>
          <p:cNvGraphicFramePr>
            <a:graphicFrameLocks noGrp="1"/>
          </p:cNvGraphicFramePr>
          <p:nvPr>
            <p:ph idx="1"/>
          </p:nvPr>
        </p:nvGraphicFramePr>
        <p:xfrm>
          <a:off x="685800" y="1214438"/>
          <a:ext cx="7772400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2928"/>
                <a:gridCol w="1428760"/>
                <a:gridCol w="2357454"/>
                <a:gridCol w="1500198"/>
                <a:gridCol w="1071570"/>
                <a:gridCol w="6714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Minggu</a:t>
                      </a:r>
                      <a:r>
                        <a:rPr lang="en-US" sz="1200" dirty="0" smtClean="0"/>
                        <a:t> </a:t>
                      </a:r>
                    </a:p>
                    <a:p>
                      <a:pPr algn="ctr"/>
                      <a:r>
                        <a:rPr lang="en-US" sz="1200" dirty="0" err="1" smtClean="0"/>
                        <a:t>ke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Kemampuan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akhir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yg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diharapkan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Bahan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Kajian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Bentuk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Pembelajaran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Kriteria</a:t>
                      </a:r>
                      <a:endParaRPr lang="en-US" sz="1200" dirty="0" smtClean="0"/>
                    </a:p>
                    <a:p>
                      <a:pPr algn="ctr"/>
                      <a:r>
                        <a:rPr lang="en-US" sz="1200" dirty="0" err="1" smtClean="0"/>
                        <a:t>Penilaian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Bobot</a:t>
                      </a:r>
                      <a:endParaRPr lang="en-US" sz="1200" dirty="0" smtClean="0"/>
                    </a:p>
                    <a:p>
                      <a:pPr algn="ctr"/>
                      <a:r>
                        <a:rPr lang="en-US" sz="1200" dirty="0" err="1" smtClean="0"/>
                        <a:t>Nilai</a:t>
                      </a:r>
                      <a:endParaRPr lang="id-ID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eaLnBrk="1" hangingPunct="1">
                        <a:buFont typeface="Arial" pitchFamily="34" charset="0"/>
                        <a:buNone/>
                      </a:pPr>
                      <a:endParaRPr lang="id-ID" sz="1200" b="0" dirty="0" smtClean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Introduction to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the syllabus,</a:t>
                      </a:r>
                      <a:r>
                        <a:rPr lang="en-US" sz="12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teaching methodology, assessment system, &amp; academic norms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Kuliah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diskusi</a:t>
                      </a:r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3146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 </a:t>
                      </a:r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Concept of 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Cultural Studies:</a:t>
                      </a:r>
                      <a:endParaRPr lang="id-ID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Basic Ideology of Cultural Studies</a:t>
                      </a:r>
                      <a:endParaRPr lang="id-ID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Perspective of Cultural Studies on culture itself</a:t>
                      </a:r>
                      <a:endParaRPr lang="id-ID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Perspectives of Cultural Studies toward The Perspectives of Text from time to time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Cultural Studies as intellectual endeavor</a:t>
                      </a:r>
                      <a:endParaRPr lang="en-US" sz="1200" b="0" baseline="0" dirty="0" smtClean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200" dirty="0" err="1" smtClean="0"/>
                        <a:t>Kuliah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diskusi</a:t>
                      </a:r>
                      <a:r>
                        <a:rPr lang="en-US" sz="1200" dirty="0" smtClean="0"/>
                        <a:t>,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i="1" baseline="0" dirty="0" smtClean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en-US" sz="1200" b="0" baseline="0" dirty="0" smtClean="0"/>
                        <a:t>James Clifford’s “Traveling</a:t>
                      </a:r>
                    </a:p>
                    <a:p>
                      <a:pPr marL="228600" indent="-228600">
                        <a:buFont typeface="+mj-lt"/>
                        <a:buNone/>
                      </a:pPr>
                      <a:r>
                        <a:rPr lang="en-US" sz="1200" b="0" baseline="0" dirty="0" smtClean="0"/>
                        <a:t>Cultures”</a:t>
                      </a:r>
                      <a:endParaRPr lang="en-US" sz="1200" b="0" baseline="0" dirty="0" smtClean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endParaRPr lang="en-US" sz="1200" i="1" baseline="0" dirty="0" smtClean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endParaRPr lang="en-US" sz="1200" b="0" baseline="0" dirty="0" smtClean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200" i="1" baseline="0" dirty="0" err="1" smtClean="0"/>
                        <a:t>Insertive</a:t>
                      </a:r>
                      <a:r>
                        <a:rPr lang="en-US" sz="1200" i="1" baseline="0" dirty="0" smtClean="0"/>
                        <a:t> Test 1</a:t>
                      </a:r>
                      <a:endParaRPr lang="en-US" sz="1200" i="1" baseline="0" dirty="0" smtClean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10%</a:t>
                      </a:r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</a:t>
                      </a:r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i="0" dirty="0" smtClean="0"/>
                        <a:t>John Fiske’s “Cultural Studies &amp; Culture of Everyday Life”</a:t>
                      </a:r>
                      <a:endParaRPr lang="en-US" sz="1200" i="0" dirty="0" smtClean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200" i="1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22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71938" y="6500813"/>
            <a:ext cx="3805237" cy="204787"/>
          </a:xfrm>
          <a:noFill/>
        </p:spPr>
        <p:txBody>
          <a:bodyPr/>
          <a:lstStyle/>
          <a:p>
            <a:r>
              <a:rPr lang="en-US" sz="1100" b="1" smtClean="0"/>
              <a:t>adhy@unika.ac.id / adhyanggono@yahoo.com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rgbClr val="EAEAE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pic>
        <p:nvPicPr>
          <p:cNvPr id="8195" name="Picture 1028" descr="C:\Documents and Settings\PR 1\My Documents\WR-I - 2005 - THOMAS B. SANTOSO\DOC-01 - UNIKA SOEGIJAPRANATA'S FILES\UNIKA Soegijapranata-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6" name="Content Placeholder 15"/>
          <p:cNvGraphicFramePr>
            <a:graphicFrameLocks noGrp="1"/>
          </p:cNvGraphicFramePr>
          <p:nvPr>
            <p:ph idx="1"/>
          </p:nvPr>
        </p:nvGraphicFramePr>
        <p:xfrm>
          <a:off x="642910" y="500042"/>
          <a:ext cx="7772400" cy="5362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380"/>
                <a:gridCol w="1571636"/>
                <a:gridCol w="2286016"/>
                <a:gridCol w="1500198"/>
                <a:gridCol w="1071570"/>
                <a:gridCol w="628600"/>
              </a:tblGrid>
              <a:tr h="40410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Minggu</a:t>
                      </a:r>
                      <a:r>
                        <a:rPr lang="en-US" sz="1200" dirty="0" smtClean="0"/>
                        <a:t> </a:t>
                      </a:r>
                    </a:p>
                    <a:p>
                      <a:pPr algn="ctr"/>
                      <a:r>
                        <a:rPr lang="en-US" sz="1200" dirty="0" err="1" smtClean="0"/>
                        <a:t>ke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Kemampuan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akhir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yg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diharapkan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Bahan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Kajian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Bentuk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Pembelajaran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Kriteria</a:t>
                      </a:r>
                      <a:endParaRPr lang="en-US" sz="1200" dirty="0" smtClean="0"/>
                    </a:p>
                    <a:p>
                      <a:pPr algn="ctr"/>
                      <a:r>
                        <a:rPr lang="en-US" sz="1200" dirty="0" err="1" smtClean="0"/>
                        <a:t>Penilaian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Bobot</a:t>
                      </a:r>
                      <a:endParaRPr lang="en-US" sz="1200" dirty="0" smtClean="0"/>
                    </a:p>
                    <a:p>
                      <a:pPr algn="ctr"/>
                      <a:r>
                        <a:rPr lang="en-US" sz="1200" dirty="0" err="1" smtClean="0"/>
                        <a:t>Nilai</a:t>
                      </a:r>
                      <a:endParaRPr lang="id-ID" sz="1200" dirty="0"/>
                    </a:p>
                  </a:txBody>
                  <a:tcPr/>
                </a:tc>
              </a:tr>
              <a:tr h="40410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</a:t>
                      </a:r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i="0" dirty="0" smtClean="0"/>
                        <a:t>Paul Gilroy’s “Cultural Studies &amp; Ethnic Absolutism”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4405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</a:t>
                      </a:r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id-ID" sz="1200" dirty="0" smtClean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i="1" baseline="0" dirty="0" err="1" smtClean="0"/>
                        <a:t>Insertive</a:t>
                      </a:r>
                      <a:r>
                        <a:rPr lang="en-US" sz="1200" i="1" baseline="0" dirty="0" smtClean="0"/>
                        <a:t> Test 2</a:t>
                      </a:r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10%</a:t>
                      </a:r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4199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en-US" sz="1200" dirty="0" smtClean="0"/>
                        <a:t>Stuart Hall’s “Cultural Studies &amp; </a:t>
                      </a:r>
                    </a:p>
                    <a:p>
                      <a:pPr marL="228600" indent="-228600">
                        <a:buFont typeface="+mj-lt"/>
                        <a:buNone/>
                      </a:pPr>
                      <a:r>
                        <a:rPr lang="en-US" sz="1200" dirty="0" smtClean="0"/>
                        <a:t>its</a:t>
                      </a:r>
                      <a:r>
                        <a:rPr lang="en-US" sz="1200" baseline="0" dirty="0" smtClean="0"/>
                        <a:t> Theoretical Legacies”</a:t>
                      </a:r>
                      <a:endParaRPr lang="id-ID" sz="1200" dirty="0" smtClean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4180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200" dirty="0" smtClean="0"/>
                        <a:t>Woman as inter/national sign: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200" dirty="0" smtClean="0"/>
                        <a:t>Diane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Negra’s</a:t>
                      </a:r>
                      <a:r>
                        <a:rPr lang="en-US" sz="1200" baseline="0" dirty="0" smtClean="0"/>
                        <a:t> “Romance and as/tourism: heritage whiteness and the (inter) national imaginary in the new woman’s film”</a:t>
                      </a:r>
                      <a:endParaRPr lang="id-ID" sz="1200" dirty="0" smtClean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04104">
                <a:tc>
                  <a:txBody>
                    <a:bodyPr/>
                    <a:lstStyle/>
                    <a:p>
                      <a:r>
                        <a:rPr lang="en-US" sz="1200" baseline="0" dirty="0" smtClean="0"/>
                        <a:t>10</a:t>
                      </a:r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200" i="0" baseline="0" dirty="0" smtClean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i="1" baseline="0" dirty="0" err="1" smtClean="0"/>
                        <a:t>Insertive</a:t>
                      </a:r>
                      <a:r>
                        <a:rPr lang="en-US" sz="1200" i="1" baseline="0" dirty="0" smtClean="0"/>
                        <a:t> Test 3</a:t>
                      </a:r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10%</a:t>
                      </a:r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71781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</a:t>
                      </a:r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None/>
                      </a:pPr>
                      <a:r>
                        <a:rPr lang="en-US" sz="1200" i="0" baseline="0" dirty="0" smtClean="0"/>
                        <a:t>New </a:t>
                      </a:r>
                      <a:r>
                        <a:rPr lang="en-US" sz="1200" i="0" baseline="0" dirty="0" err="1" smtClean="0"/>
                        <a:t>Constellations:stars</a:t>
                      </a:r>
                      <a:endParaRPr lang="en-US" sz="1200" i="0" baseline="0" dirty="0" smtClean="0"/>
                    </a:p>
                    <a:p>
                      <a:pPr marL="228600" indent="-228600">
                        <a:buFont typeface="+mj-lt"/>
                        <a:buNone/>
                      </a:pPr>
                      <a:r>
                        <a:rPr lang="en-US" sz="1200" i="0" baseline="0" dirty="0" smtClean="0"/>
                        <a:t>Gina </a:t>
                      </a:r>
                      <a:r>
                        <a:rPr lang="en-US" sz="1200" i="0" baseline="0" dirty="0" err="1" smtClean="0"/>
                        <a:t>Marchetti’s</a:t>
                      </a:r>
                      <a:r>
                        <a:rPr lang="en-US" sz="1200" i="0" baseline="0" dirty="0" smtClean="0"/>
                        <a:t> “Jackie Chan </a:t>
                      </a:r>
                    </a:p>
                    <a:p>
                      <a:pPr marL="228600" indent="-228600">
                        <a:buFont typeface="+mj-lt"/>
                        <a:buNone/>
                      </a:pPr>
                      <a:r>
                        <a:rPr lang="en-US" sz="1200" i="0" baseline="0" dirty="0" smtClean="0"/>
                        <a:t>and the black connection”</a:t>
                      </a:r>
                      <a:endParaRPr lang="en-US" sz="1200" i="0" baseline="0" dirty="0" smtClean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7899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</a:t>
                      </a:r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200" i="0" baseline="0" dirty="0" smtClean="0"/>
                        <a:t>William Warner’s “Spectacular Action: Rambo and the Popular Pleasures of Pain”</a:t>
                      </a:r>
                      <a:endParaRPr lang="en-US" sz="1200" i="0" baseline="0" dirty="0" smtClean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7899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13</a:t>
                      </a:r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200" i="0" baseline="0" dirty="0" smtClean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i="1" dirty="0" err="1" smtClean="0"/>
                        <a:t>Insertive</a:t>
                      </a:r>
                      <a:r>
                        <a:rPr lang="en-US" sz="1200" i="1" dirty="0" smtClean="0"/>
                        <a:t> Test 4</a:t>
                      </a:r>
                      <a:endParaRPr lang="id-ID" sz="1200" i="1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10%</a:t>
                      </a:r>
                      <a:endParaRPr lang="id-ID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24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71938" y="6500813"/>
            <a:ext cx="3214687" cy="204787"/>
          </a:xfrm>
          <a:noFill/>
        </p:spPr>
        <p:txBody>
          <a:bodyPr/>
          <a:lstStyle/>
          <a:p>
            <a:r>
              <a:rPr lang="en-US" sz="1100" b="1" smtClean="0"/>
              <a:t>adhy@unika.ac.id / adhyanggono@yahoo.com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rgbClr val="EAEAEA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pic>
        <p:nvPicPr>
          <p:cNvPr id="68612" name="Picture 4" descr="C:\Documents and Settings\PR 1\My Documents\WR-I - 2005 - THOMAS B. SANTOSO\DOC-01 - UNIKA SOEGIJAPRANATA'S FILES\UNIKA Soegijapranata-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685800" y="214313"/>
          <a:ext cx="777240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366"/>
                <a:gridCol w="1500198"/>
                <a:gridCol w="2143140"/>
                <a:gridCol w="1500198"/>
                <a:gridCol w="1143008"/>
                <a:gridCol w="6714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Minggu</a:t>
                      </a:r>
                      <a:r>
                        <a:rPr lang="en-US" sz="1200" dirty="0" smtClean="0"/>
                        <a:t> </a:t>
                      </a:r>
                    </a:p>
                    <a:p>
                      <a:pPr algn="ctr"/>
                      <a:r>
                        <a:rPr lang="en-US" sz="1200" dirty="0" err="1" smtClean="0"/>
                        <a:t>ke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Kemampuan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akhir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yg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diharapkan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Bahan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Kajian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Bentuk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Pembelajaran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Kriteria</a:t>
                      </a:r>
                      <a:endParaRPr lang="en-US" sz="1200" dirty="0" smtClean="0"/>
                    </a:p>
                    <a:p>
                      <a:pPr algn="ctr"/>
                      <a:r>
                        <a:rPr lang="en-US" sz="1200" dirty="0" err="1" smtClean="0"/>
                        <a:t>Penilaian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Bobot</a:t>
                      </a:r>
                      <a:endParaRPr lang="en-US" sz="1200" dirty="0" smtClean="0"/>
                    </a:p>
                    <a:p>
                      <a:pPr algn="ctr"/>
                      <a:r>
                        <a:rPr lang="en-US" sz="1200" dirty="0" err="1" smtClean="0"/>
                        <a:t>Nilai</a:t>
                      </a:r>
                      <a:endParaRPr lang="id-ID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14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200" i="0" baseline="0" dirty="0" smtClean="0"/>
                        <a:t>Cultural Issues</a:t>
                      </a:r>
                      <a:endParaRPr lang="en-US" sz="1200" i="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200" i="0" baseline="0" dirty="0" smtClean="0"/>
                        <a:t>Group Presentation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200" i="0" baseline="0" dirty="0" smtClean="0"/>
                        <a:t>1 </a:t>
                      </a:r>
                      <a:endParaRPr lang="en-US" sz="1200" i="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15%</a:t>
                      </a:r>
                      <a:endParaRPr lang="id-ID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Cultural Issues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Group Presentation </a:t>
                      </a:r>
                      <a:r>
                        <a:rPr lang="en-US" sz="1200" baseline="0" dirty="0" smtClean="0"/>
                        <a:t> 2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15%</a:t>
                      </a:r>
                      <a:endParaRPr lang="id-ID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FINAL</a:t>
                      </a:r>
                      <a:r>
                        <a:rPr lang="en-US" sz="1200" baseline="0" dirty="0" smtClean="0"/>
                        <a:t> PROJECT on a Cultural phenomenon at your environment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/>
                        <a:t>Individual Paper</a:t>
                      </a:r>
                    </a:p>
                    <a:p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30%</a:t>
                      </a:r>
                      <a:endParaRPr lang="id-ID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43372" y="6500834"/>
            <a:ext cx="3662378" cy="204766"/>
          </a:xfrm>
          <a:noFill/>
        </p:spPr>
        <p:txBody>
          <a:bodyPr/>
          <a:lstStyle/>
          <a:p>
            <a:r>
              <a:rPr lang="en-US" sz="1100" b="1" dirty="0" smtClean="0"/>
              <a:t>adhy@unika.ac.id / adhyanggono@yahoo.com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rgbClr val="EAEAE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pic>
        <p:nvPicPr>
          <p:cNvPr id="9219" name="Picture 1028" descr="C:\Documents and Settings\PR 1\My Documents\WR-I - 2005 - THOMAS B. SANTOSO\DOC-01 - UNIKA SOEGIJAPRANATA'S FILES\UNIKA Soegijapranata-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Title 4"/>
          <p:cNvSpPr>
            <a:spLocks noGrp="1"/>
          </p:cNvSpPr>
          <p:nvPr>
            <p:ph type="title"/>
          </p:nvPr>
        </p:nvSpPr>
        <p:spPr>
          <a:xfrm>
            <a:off x="685800" y="142853"/>
            <a:ext cx="7772400" cy="428628"/>
          </a:xfrm>
        </p:spPr>
        <p:txBody>
          <a:bodyPr/>
          <a:lstStyle/>
          <a:p>
            <a:r>
              <a:rPr lang="en-US" sz="2800" b="1" i="1" dirty="0" smtClean="0"/>
              <a:t>ASSESSMENT</a:t>
            </a:r>
            <a:endParaRPr lang="id-ID" sz="2800" b="1" i="1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714356"/>
            <a:ext cx="7772400" cy="5381644"/>
          </a:xfrm>
        </p:spPr>
        <p:txBody>
          <a:bodyPr/>
          <a:lstStyle/>
          <a:p>
            <a:pPr>
              <a:defRPr/>
            </a:pPr>
            <a:r>
              <a:rPr lang="en-US" sz="1700" dirty="0" err="1" smtClean="0"/>
              <a:t>Insertive</a:t>
            </a:r>
            <a:r>
              <a:rPr lang="en-US" sz="1700" dirty="0" smtClean="0"/>
              <a:t> Test </a:t>
            </a:r>
            <a:r>
              <a:rPr lang="en-US" sz="1700" dirty="0" err="1" smtClean="0"/>
              <a:t>bersifat</a:t>
            </a:r>
            <a:r>
              <a:rPr lang="en-US" sz="1700" dirty="0" smtClean="0"/>
              <a:t> essay yang </a:t>
            </a:r>
            <a:r>
              <a:rPr lang="en-US" sz="1700" dirty="0" err="1" smtClean="0"/>
              <a:t>didasarkan</a:t>
            </a:r>
            <a:r>
              <a:rPr lang="en-US" sz="1700" dirty="0" smtClean="0"/>
              <a:t> </a:t>
            </a:r>
            <a:r>
              <a:rPr lang="en-US" sz="1700" dirty="0" err="1" smtClean="0"/>
              <a:t>pada</a:t>
            </a:r>
            <a:r>
              <a:rPr lang="en-US" sz="1700" dirty="0" smtClean="0"/>
              <a:t> </a:t>
            </a:r>
            <a:r>
              <a:rPr lang="en-US" sz="1700" dirty="0" err="1" smtClean="0"/>
              <a:t>pengetahuan</a:t>
            </a:r>
            <a:r>
              <a:rPr lang="en-US" sz="1700" dirty="0" smtClean="0"/>
              <a:t>/</a:t>
            </a:r>
            <a:r>
              <a:rPr lang="en-US" sz="1700" dirty="0" err="1" smtClean="0"/>
              <a:t>pemahaman</a:t>
            </a:r>
            <a:r>
              <a:rPr lang="en-US" sz="1700" dirty="0" smtClean="0"/>
              <a:t> </a:t>
            </a:r>
            <a:r>
              <a:rPr lang="en-US" sz="1700" dirty="0" err="1" smtClean="0"/>
              <a:t>artikel-artikel</a:t>
            </a:r>
            <a:r>
              <a:rPr lang="en-US" sz="1700" dirty="0" smtClean="0"/>
              <a:t> yang </a:t>
            </a:r>
            <a:r>
              <a:rPr lang="en-US" sz="1700" dirty="0" err="1" smtClean="0"/>
              <a:t>telah</a:t>
            </a:r>
            <a:r>
              <a:rPr lang="en-US" sz="1700" dirty="0" smtClean="0"/>
              <a:t> </a:t>
            </a:r>
            <a:r>
              <a:rPr lang="en-US" sz="1700" dirty="0" err="1" smtClean="0"/>
              <a:t>dibahas</a:t>
            </a:r>
            <a:r>
              <a:rPr lang="en-US" sz="1700" dirty="0" smtClean="0"/>
              <a:t> </a:t>
            </a:r>
            <a:r>
              <a:rPr lang="en-US" sz="1700" dirty="0" err="1" smtClean="0"/>
              <a:t>dalam</a:t>
            </a:r>
            <a:r>
              <a:rPr lang="en-US" sz="1700" dirty="0" smtClean="0"/>
              <a:t> </a:t>
            </a:r>
            <a:r>
              <a:rPr lang="en-US" sz="1700" dirty="0" err="1" smtClean="0"/>
              <a:t>perkuliahan</a:t>
            </a:r>
            <a:r>
              <a:rPr lang="en-US" sz="1700" dirty="0" smtClean="0"/>
              <a:t>.</a:t>
            </a:r>
          </a:p>
          <a:p>
            <a:pPr>
              <a:defRPr/>
            </a:pPr>
            <a:r>
              <a:rPr lang="en-US" sz="1700" dirty="0" err="1" smtClean="0"/>
              <a:t>Tugas</a:t>
            </a:r>
            <a:r>
              <a:rPr lang="en-US" sz="1700" dirty="0" smtClean="0"/>
              <a:t> Group Presentation:</a:t>
            </a:r>
            <a:endParaRPr lang="en-US" sz="1700" dirty="0" smtClean="0"/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sz="1700" dirty="0" smtClean="0"/>
              <a:t>@ = 2-3 </a:t>
            </a:r>
            <a:r>
              <a:rPr lang="en-US" sz="1700" dirty="0" err="1" smtClean="0"/>
              <a:t>mahasiswa</a:t>
            </a:r>
            <a:r>
              <a:rPr lang="en-US" sz="1700" dirty="0" smtClean="0"/>
              <a:t>/</a:t>
            </a:r>
            <a:r>
              <a:rPr lang="en-US" sz="1700" dirty="0" err="1" smtClean="0"/>
              <a:t>i</a:t>
            </a:r>
            <a:endParaRPr lang="en-US" sz="1700" dirty="0" smtClean="0"/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sz="1700" dirty="0" err="1" smtClean="0"/>
              <a:t>Membuat</a:t>
            </a:r>
            <a:r>
              <a:rPr lang="en-US" sz="1700" dirty="0" smtClean="0"/>
              <a:t> </a:t>
            </a:r>
            <a:r>
              <a:rPr lang="en-US" sz="1700" dirty="0" err="1" smtClean="0"/>
              <a:t>analisa</a:t>
            </a:r>
            <a:r>
              <a:rPr lang="en-US" sz="1700" dirty="0" smtClean="0"/>
              <a:t> </a:t>
            </a:r>
            <a:r>
              <a:rPr lang="en-US" sz="1700" dirty="0" err="1" smtClean="0"/>
              <a:t>terhadap</a:t>
            </a:r>
            <a:r>
              <a:rPr lang="en-US" sz="1700" dirty="0" smtClean="0"/>
              <a:t> </a:t>
            </a:r>
            <a:r>
              <a:rPr lang="en-US" sz="1700" dirty="0" err="1" smtClean="0"/>
              <a:t>suatu</a:t>
            </a:r>
            <a:r>
              <a:rPr lang="en-US" sz="1700" dirty="0" smtClean="0"/>
              <a:t> </a:t>
            </a:r>
            <a:r>
              <a:rPr lang="en-US" sz="1700" dirty="0" smtClean="0"/>
              <a:t> </a:t>
            </a:r>
            <a:r>
              <a:rPr lang="en-US" sz="1700" dirty="0" err="1" smtClean="0"/>
              <a:t>isu</a:t>
            </a:r>
            <a:r>
              <a:rPr lang="en-US" sz="1700" dirty="0" smtClean="0"/>
              <a:t> </a:t>
            </a:r>
            <a:r>
              <a:rPr lang="en-US" sz="1700" dirty="0" err="1" smtClean="0"/>
              <a:t>budaya</a:t>
            </a:r>
            <a:r>
              <a:rPr lang="en-US" sz="1700" dirty="0" smtClean="0"/>
              <a:t> </a:t>
            </a:r>
            <a:r>
              <a:rPr lang="en-US" sz="1700" dirty="0" err="1" smtClean="0"/>
              <a:t>dengan</a:t>
            </a:r>
            <a:r>
              <a:rPr lang="en-US" sz="1700" dirty="0" smtClean="0"/>
              <a:t> </a:t>
            </a:r>
            <a:r>
              <a:rPr lang="en-US" sz="1700" dirty="0" err="1" smtClean="0"/>
              <a:t>pengetahuan</a:t>
            </a:r>
            <a:r>
              <a:rPr lang="en-US" sz="1700" dirty="0" smtClean="0"/>
              <a:t> </a:t>
            </a:r>
            <a:r>
              <a:rPr lang="en-US" sz="1700" dirty="0" smtClean="0"/>
              <a:t>yang </a:t>
            </a:r>
            <a:r>
              <a:rPr lang="en-US" sz="1700" dirty="0" err="1" smtClean="0"/>
              <a:t>sudah</a:t>
            </a:r>
            <a:r>
              <a:rPr lang="en-US" sz="1700" dirty="0" smtClean="0"/>
              <a:t> </a:t>
            </a:r>
            <a:r>
              <a:rPr lang="en-US" sz="1700" dirty="0" err="1" smtClean="0"/>
              <a:t>diajarkan</a:t>
            </a:r>
            <a:r>
              <a:rPr lang="en-US" sz="1700" dirty="0" smtClean="0"/>
              <a:t>. </a:t>
            </a:r>
            <a:r>
              <a:rPr lang="en-US" sz="1700" dirty="0" err="1" smtClean="0"/>
              <a:t>Analisa</a:t>
            </a:r>
            <a:r>
              <a:rPr lang="en-US" sz="1700" dirty="0" smtClean="0"/>
              <a:t> </a:t>
            </a:r>
            <a:r>
              <a:rPr lang="en-US" sz="1700" dirty="0" err="1" smtClean="0"/>
              <a:t>ditulis</a:t>
            </a:r>
            <a:r>
              <a:rPr lang="en-US" sz="1700" dirty="0" smtClean="0"/>
              <a:t> </a:t>
            </a:r>
            <a:r>
              <a:rPr lang="en-US" sz="1700" dirty="0" err="1" smtClean="0"/>
              <a:t>dalam</a:t>
            </a:r>
            <a:r>
              <a:rPr lang="en-US" sz="1700" dirty="0" smtClean="0"/>
              <a:t> </a:t>
            </a:r>
            <a:r>
              <a:rPr lang="en-US" sz="1700" dirty="0" err="1" smtClean="0"/>
              <a:t>sebuah</a:t>
            </a:r>
            <a:r>
              <a:rPr lang="en-US" sz="1700" dirty="0" smtClean="0"/>
              <a:t> paper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dipresentasikan</a:t>
            </a:r>
            <a:r>
              <a:rPr lang="en-US" sz="1700" dirty="0" smtClean="0"/>
              <a:t> </a:t>
            </a:r>
            <a:r>
              <a:rPr lang="en-US" sz="1700" dirty="0" err="1" smtClean="0"/>
              <a:t>dengan</a:t>
            </a:r>
            <a:r>
              <a:rPr lang="en-US" sz="1700" dirty="0" smtClean="0"/>
              <a:t> </a:t>
            </a:r>
            <a:r>
              <a:rPr lang="en-US" sz="1700" dirty="0" err="1" smtClean="0"/>
              <a:t>menggunakan</a:t>
            </a:r>
            <a:r>
              <a:rPr lang="en-US" sz="1700" dirty="0" smtClean="0"/>
              <a:t> program </a:t>
            </a:r>
            <a:r>
              <a:rPr lang="en-US" sz="1700" dirty="0" err="1" smtClean="0"/>
              <a:t>powerpoint</a:t>
            </a:r>
            <a:r>
              <a:rPr lang="en-US" sz="1700" dirty="0" smtClean="0"/>
              <a:t>/</a:t>
            </a:r>
            <a:r>
              <a:rPr lang="en-US" sz="1700" dirty="0" err="1" smtClean="0"/>
              <a:t>mindjet</a:t>
            </a:r>
            <a:r>
              <a:rPr lang="en-US" sz="1700" dirty="0" smtClean="0"/>
              <a:t> </a:t>
            </a:r>
            <a:r>
              <a:rPr lang="en-US" sz="1700" dirty="0" smtClean="0"/>
              <a:t>,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dilengkapi</a:t>
            </a:r>
            <a:r>
              <a:rPr lang="en-US" sz="1700" dirty="0" smtClean="0"/>
              <a:t> </a:t>
            </a:r>
            <a:r>
              <a:rPr lang="en-US" sz="1700" dirty="0" err="1" smtClean="0"/>
              <a:t>dengan</a:t>
            </a:r>
            <a:r>
              <a:rPr lang="en-US" sz="1700" dirty="0" smtClean="0"/>
              <a:t> </a:t>
            </a:r>
            <a:r>
              <a:rPr lang="en-US" sz="1700" dirty="0" err="1" smtClean="0"/>
              <a:t>gambar-gambar</a:t>
            </a:r>
            <a:r>
              <a:rPr lang="en-US" sz="1700" dirty="0" smtClean="0"/>
              <a:t> /video (</a:t>
            </a:r>
            <a:r>
              <a:rPr lang="en-US" sz="1700" dirty="0" err="1" smtClean="0"/>
              <a:t>bila</a:t>
            </a:r>
            <a:r>
              <a:rPr lang="en-US" sz="1700" dirty="0" smtClean="0"/>
              <a:t> </a:t>
            </a:r>
            <a:r>
              <a:rPr lang="en-US" sz="1700" dirty="0" err="1" smtClean="0"/>
              <a:t>ada</a:t>
            </a:r>
            <a:r>
              <a:rPr lang="en-US" sz="1700" dirty="0" smtClean="0"/>
              <a:t>)</a:t>
            </a:r>
            <a:endParaRPr lang="en-US" sz="1700" dirty="0" smtClean="0"/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sz="1700" dirty="0" err="1" smtClean="0"/>
              <a:t>Pengumpulan</a:t>
            </a:r>
            <a:r>
              <a:rPr lang="en-US" sz="1700" dirty="0" smtClean="0"/>
              <a:t> paper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presentasi</a:t>
            </a:r>
            <a:r>
              <a:rPr lang="en-US" sz="1700" dirty="0" smtClean="0"/>
              <a:t> </a:t>
            </a:r>
            <a:r>
              <a:rPr lang="en-US" sz="1700" dirty="0" err="1" smtClean="0"/>
              <a:t>analisa</a:t>
            </a:r>
            <a:r>
              <a:rPr lang="en-US" sz="1700" dirty="0" smtClean="0"/>
              <a:t> </a:t>
            </a:r>
            <a:r>
              <a:rPr lang="en-US" sz="1700" dirty="0" err="1" smtClean="0"/>
              <a:t>dilaksanakan</a:t>
            </a:r>
            <a:r>
              <a:rPr lang="en-US" sz="1700" dirty="0" smtClean="0"/>
              <a:t> </a:t>
            </a:r>
            <a:r>
              <a:rPr lang="en-US" sz="1700" dirty="0" err="1" smtClean="0"/>
              <a:t>sesuai</a:t>
            </a:r>
            <a:r>
              <a:rPr lang="en-US" sz="1700" dirty="0" smtClean="0"/>
              <a:t> </a:t>
            </a:r>
            <a:r>
              <a:rPr lang="en-US" sz="1700" dirty="0" err="1" smtClean="0"/>
              <a:t>jadwal</a:t>
            </a:r>
            <a:r>
              <a:rPr lang="en-US" sz="1700" dirty="0" smtClean="0"/>
              <a:t>. Hal </a:t>
            </a:r>
            <a:r>
              <a:rPr lang="en-US" sz="1700" dirty="0" err="1" smtClean="0"/>
              <a:t>yg</a:t>
            </a:r>
            <a:r>
              <a:rPr lang="en-US" sz="1700" dirty="0" smtClean="0"/>
              <a:t>. </a:t>
            </a:r>
            <a:r>
              <a:rPr lang="en-US" sz="1700" dirty="0" err="1" smtClean="0"/>
              <a:t>Perlu</a:t>
            </a:r>
            <a:r>
              <a:rPr lang="en-US" sz="1700" dirty="0" smtClean="0"/>
              <a:t> </a:t>
            </a:r>
            <a:r>
              <a:rPr lang="en-US" sz="1700" dirty="0" err="1" smtClean="0"/>
              <a:t>diperhatikan</a:t>
            </a:r>
            <a:r>
              <a:rPr lang="en-US" sz="1700" dirty="0" smtClean="0"/>
              <a:t>:</a:t>
            </a:r>
          </a:p>
          <a:p>
            <a:pPr marL="1371600" lvl="2" indent="-514350">
              <a:buFont typeface="+mj-lt"/>
              <a:buAutoNum type="arabicPeriod"/>
              <a:defRPr/>
            </a:pPr>
            <a:r>
              <a:rPr lang="en-US" sz="1700" b="1" dirty="0" err="1" smtClean="0"/>
              <a:t>Tidak</a:t>
            </a:r>
            <a:r>
              <a:rPr lang="en-US" sz="1700" b="1" dirty="0" smtClean="0"/>
              <a:t> </a:t>
            </a:r>
            <a:r>
              <a:rPr lang="en-US" sz="1700" b="1" dirty="0" err="1" smtClean="0"/>
              <a:t>mengumpulkan</a:t>
            </a:r>
            <a:r>
              <a:rPr lang="en-US" sz="1700" b="1" dirty="0" smtClean="0"/>
              <a:t> paper, </a:t>
            </a:r>
            <a:r>
              <a:rPr lang="en-US" sz="1700" b="1" dirty="0" err="1" smtClean="0"/>
              <a:t>tetapi</a:t>
            </a:r>
            <a:r>
              <a:rPr lang="en-US" sz="1700" b="1" dirty="0" smtClean="0"/>
              <a:t> </a:t>
            </a:r>
            <a:r>
              <a:rPr lang="en-US" sz="1700" b="1" dirty="0" err="1" smtClean="0"/>
              <a:t>melakukan</a:t>
            </a:r>
            <a:r>
              <a:rPr lang="en-US" sz="1700" b="1" dirty="0" smtClean="0"/>
              <a:t> </a:t>
            </a:r>
            <a:r>
              <a:rPr lang="en-US" sz="1700" b="1" dirty="0" err="1" smtClean="0"/>
              <a:t>presentasi</a:t>
            </a:r>
            <a:r>
              <a:rPr lang="en-US" sz="1700" b="1" dirty="0" smtClean="0"/>
              <a:t>, </a:t>
            </a:r>
            <a:r>
              <a:rPr lang="en-US" sz="1700" b="1" dirty="0" err="1" smtClean="0"/>
              <a:t>maka</a:t>
            </a:r>
            <a:r>
              <a:rPr lang="en-US" sz="1700" b="1" dirty="0" smtClean="0"/>
              <a:t> </a:t>
            </a:r>
            <a:r>
              <a:rPr lang="en-US" sz="1700" b="1" dirty="0" err="1" smtClean="0"/>
              <a:t>nilai</a:t>
            </a:r>
            <a:r>
              <a:rPr lang="en-US" sz="1700" b="1" dirty="0" smtClean="0"/>
              <a:t> paper (0) </a:t>
            </a:r>
          </a:p>
          <a:p>
            <a:pPr marL="1371600" lvl="2" indent="-514350">
              <a:buFont typeface="+mj-lt"/>
              <a:buAutoNum type="arabicPeriod"/>
              <a:defRPr/>
            </a:pPr>
            <a:r>
              <a:rPr lang="en-US" sz="1700" b="1" dirty="0" smtClean="0"/>
              <a:t>Paper </a:t>
            </a:r>
            <a:r>
              <a:rPr lang="en-US" sz="1700" b="1" dirty="0" err="1" smtClean="0"/>
              <a:t>terlambat</a:t>
            </a:r>
            <a:r>
              <a:rPr lang="en-US" sz="1700" b="1" dirty="0" smtClean="0"/>
              <a:t> </a:t>
            </a:r>
            <a:r>
              <a:rPr lang="en-US" sz="1700" b="1" dirty="0" err="1" smtClean="0"/>
              <a:t>dikumpulkan</a:t>
            </a:r>
            <a:r>
              <a:rPr lang="en-US" sz="1700" b="1" dirty="0" smtClean="0"/>
              <a:t>, </a:t>
            </a:r>
            <a:r>
              <a:rPr lang="en-US" sz="1700" b="1" dirty="0" err="1" smtClean="0"/>
              <a:t>tetapi</a:t>
            </a:r>
            <a:r>
              <a:rPr lang="en-US" sz="1700" b="1" dirty="0" smtClean="0"/>
              <a:t> </a:t>
            </a:r>
            <a:r>
              <a:rPr lang="en-US" sz="1700" b="1" dirty="0" err="1" smtClean="0"/>
              <a:t>msh</a:t>
            </a:r>
            <a:r>
              <a:rPr lang="en-US" sz="1700" b="1" dirty="0" smtClean="0"/>
              <a:t> </a:t>
            </a:r>
            <a:r>
              <a:rPr lang="en-US" sz="1700" b="1" dirty="0" err="1" smtClean="0"/>
              <a:t>dalam</a:t>
            </a:r>
            <a:r>
              <a:rPr lang="en-US" sz="1700" b="1" dirty="0" smtClean="0"/>
              <a:t> </a:t>
            </a:r>
            <a:r>
              <a:rPr lang="en-US" sz="1700" b="1" dirty="0" err="1" smtClean="0"/>
              <a:t>hari</a:t>
            </a:r>
            <a:r>
              <a:rPr lang="en-US" sz="1700" b="1" dirty="0" smtClean="0"/>
              <a:t> </a:t>
            </a:r>
            <a:r>
              <a:rPr lang="en-US" sz="1700" b="1" dirty="0" err="1" smtClean="0"/>
              <a:t>pelaksanaan</a:t>
            </a:r>
            <a:r>
              <a:rPr lang="en-US" sz="1700" b="1" dirty="0" smtClean="0"/>
              <a:t> (-5 point)</a:t>
            </a:r>
          </a:p>
          <a:p>
            <a:pPr marL="1371600" lvl="2" indent="-514350">
              <a:buFont typeface="+mj-lt"/>
              <a:buAutoNum type="arabicPeriod"/>
              <a:defRPr/>
            </a:pPr>
            <a:r>
              <a:rPr lang="en-US" sz="1700" b="1" dirty="0" smtClean="0"/>
              <a:t>Paper </a:t>
            </a:r>
            <a:r>
              <a:rPr lang="en-US" sz="1700" b="1" dirty="0" err="1" smtClean="0"/>
              <a:t>terlambat</a:t>
            </a:r>
            <a:r>
              <a:rPr lang="en-US" sz="1700" b="1" dirty="0" smtClean="0"/>
              <a:t> </a:t>
            </a:r>
            <a:r>
              <a:rPr lang="en-US" sz="1700" b="1" dirty="0" err="1" smtClean="0"/>
              <a:t>dikumpulkan</a:t>
            </a:r>
            <a:r>
              <a:rPr lang="en-US" sz="1700" b="1" dirty="0" smtClean="0"/>
              <a:t>, </a:t>
            </a:r>
            <a:r>
              <a:rPr lang="en-US" sz="1700" b="1" dirty="0" err="1" smtClean="0"/>
              <a:t>lebih</a:t>
            </a:r>
            <a:r>
              <a:rPr lang="en-US" sz="1700" b="1" dirty="0" smtClean="0"/>
              <a:t> </a:t>
            </a:r>
            <a:r>
              <a:rPr lang="en-US" sz="1700" b="1" dirty="0" err="1" smtClean="0"/>
              <a:t>dari</a:t>
            </a:r>
            <a:r>
              <a:rPr lang="en-US" sz="1700" b="1" dirty="0" smtClean="0"/>
              <a:t> </a:t>
            </a:r>
            <a:r>
              <a:rPr lang="en-US" sz="1700" b="1" dirty="0" err="1" smtClean="0"/>
              <a:t>hari</a:t>
            </a:r>
            <a:r>
              <a:rPr lang="en-US" sz="1700" b="1" dirty="0" smtClean="0"/>
              <a:t> </a:t>
            </a:r>
            <a:r>
              <a:rPr lang="en-US" sz="1700" b="1" dirty="0" err="1" smtClean="0"/>
              <a:t>pelaksanaan</a:t>
            </a:r>
            <a:r>
              <a:rPr lang="en-US" sz="1700" b="1" dirty="0" smtClean="0"/>
              <a:t> (0)</a:t>
            </a:r>
          </a:p>
          <a:p>
            <a:pPr marL="1371600" lvl="2" indent="-514350">
              <a:buFont typeface="+mj-lt"/>
              <a:buAutoNum type="arabicPeriod"/>
              <a:defRPr/>
            </a:pPr>
            <a:r>
              <a:rPr lang="en-US" sz="1700" b="1" dirty="0" err="1" smtClean="0"/>
              <a:t>Mengumpulkan</a:t>
            </a:r>
            <a:r>
              <a:rPr lang="en-US" sz="1700" b="1" dirty="0" smtClean="0"/>
              <a:t> paper, </a:t>
            </a:r>
            <a:r>
              <a:rPr lang="en-US" sz="1700" b="1" dirty="0" err="1" smtClean="0"/>
              <a:t>tetapi</a:t>
            </a:r>
            <a:r>
              <a:rPr lang="en-US" sz="1700" b="1" dirty="0" smtClean="0"/>
              <a:t> </a:t>
            </a:r>
            <a:r>
              <a:rPr lang="en-US" sz="1700" b="1" dirty="0" err="1" smtClean="0"/>
              <a:t>tidak</a:t>
            </a:r>
            <a:r>
              <a:rPr lang="en-US" sz="1700" b="1" dirty="0" smtClean="0"/>
              <a:t> </a:t>
            </a:r>
            <a:r>
              <a:rPr lang="en-US" sz="1700" b="1" dirty="0" err="1" smtClean="0"/>
              <a:t>melakukan</a:t>
            </a:r>
            <a:r>
              <a:rPr lang="en-US" sz="1700" b="1" dirty="0" smtClean="0"/>
              <a:t> </a:t>
            </a:r>
            <a:r>
              <a:rPr lang="en-US" sz="1700" b="1" dirty="0" err="1" smtClean="0"/>
              <a:t>presentasi</a:t>
            </a:r>
            <a:r>
              <a:rPr lang="en-US" sz="1700" b="1" dirty="0" smtClean="0"/>
              <a:t>, </a:t>
            </a:r>
            <a:r>
              <a:rPr lang="en-US" sz="1700" b="1" dirty="0" err="1" smtClean="0"/>
              <a:t>maka</a:t>
            </a:r>
            <a:r>
              <a:rPr lang="en-US" sz="1700" b="1" dirty="0" smtClean="0"/>
              <a:t> </a:t>
            </a:r>
            <a:r>
              <a:rPr lang="en-US" sz="1700" b="1" dirty="0" err="1" smtClean="0"/>
              <a:t>nilai</a:t>
            </a:r>
            <a:r>
              <a:rPr lang="en-US" sz="1700" b="1" dirty="0" smtClean="0"/>
              <a:t> </a:t>
            </a:r>
            <a:r>
              <a:rPr lang="en-US" sz="1700" b="1" dirty="0" err="1" smtClean="0"/>
              <a:t>presentasi</a:t>
            </a:r>
            <a:r>
              <a:rPr lang="en-US" sz="1700" b="1" dirty="0" smtClean="0"/>
              <a:t> (</a:t>
            </a:r>
            <a:r>
              <a:rPr lang="en-US" sz="1700" b="1" dirty="0" smtClean="0"/>
              <a:t>0</a:t>
            </a:r>
            <a:endParaRPr lang="en-US" sz="1700" b="1" dirty="0" smtClean="0"/>
          </a:p>
          <a:p>
            <a:pPr marL="971550" lvl="1" indent="-514350">
              <a:buNone/>
              <a:defRPr/>
            </a:pPr>
            <a:endParaRPr lang="en-US" sz="1700" dirty="0" smtClean="0"/>
          </a:p>
          <a:p>
            <a:pPr lvl="1">
              <a:buFontTx/>
              <a:buNone/>
              <a:defRPr/>
            </a:pPr>
            <a:endParaRPr lang="en-US" sz="1700" dirty="0" smtClean="0"/>
          </a:p>
          <a:p>
            <a:pPr lvl="1">
              <a:defRPr/>
            </a:pPr>
            <a:endParaRPr lang="id-ID" sz="1700" dirty="0"/>
          </a:p>
        </p:txBody>
      </p:sp>
      <p:sp>
        <p:nvSpPr>
          <p:cNvPr id="9222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43375" y="6500813"/>
            <a:ext cx="3590925" cy="204787"/>
          </a:xfrm>
          <a:noFill/>
        </p:spPr>
        <p:txBody>
          <a:bodyPr/>
          <a:lstStyle/>
          <a:p>
            <a:r>
              <a:rPr lang="en-US" sz="1100" b="1" smtClean="0"/>
              <a:t>adhy@unika.ac.id / adhyanggono@yahoo.com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1631</TotalTime>
  <Words>826</Words>
  <Application>Microsoft Office PowerPoint</Application>
  <PresentationFormat>On-screen Show (4:3)</PresentationFormat>
  <Paragraphs>188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RANCANGAN PEMBELAJARAN CULTURAL STUDIES </vt:lpstr>
      <vt:lpstr>PRINSIP</vt:lpstr>
      <vt:lpstr>HARI PERTAMA KULIAH</vt:lpstr>
      <vt:lpstr>Kompetensi yang akan dicapai:</vt:lpstr>
      <vt:lpstr>PETA PENGETAUAN</vt:lpstr>
      <vt:lpstr>Mata Kuliah : Cultural Studies         Kode /Sem/sks : SAS      / V/ 2  Jurusan  : Sastra Inggris  </vt:lpstr>
      <vt:lpstr>Slide 7</vt:lpstr>
      <vt:lpstr>Slide 8</vt:lpstr>
      <vt:lpstr>ASSESSMENT</vt:lpstr>
      <vt:lpstr>ASSESSMENT</vt:lpstr>
      <vt:lpstr>REFERENCES</vt:lpstr>
      <vt:lpstr>NORMA/ETIKA AKADEMIK</vt:lpstr>
    </vt:vector>
  </TitlesOfParts>
  <Company>UNIKA SOEGIJAPRANATA SEMARANG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PR1</dc:creator>
  <cp:lastModifiedBy>User</cp:lastModifiedBy>
  <cp:revision>131</cp:revision>
  <dcterms:created xsi:type="dcterms:W3CDTF">2007-06-04T01:57:01Z</dcterms:created>
  <dcterms:modified xsi:type="dcterms:W3CDTF">2009-08-24T15:52:13Z</dcterms:modified>
</cp:coreProperties>
</file>