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id-ID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F45E109-6C29-4DE0-B63C-B6C246A1E123}" type="datetimeFigureOut">
              <a:rPr lang="id-ID"/>
              <a:pPr>
                <a:defRPr/>
              </a:pPr>
              <a:t>23/08/2009</a:t>
            </a:fld>
            <a:endParaRPr lang="id-ID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id-ID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7059F4A-8CA2-4576-B671-EAC714EC331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1D3B2-D8E8-4C12-BE6B-4453BB817BAD}" type="datetimeFigureOut">
              <a:rPr lang="id-ID"/>
              <a:pPr>
                <a:defRPr/>
              </a:pPr>
              <a:t>23/08/2009</a:t>
            </a:fld>
            <a:endParaRPr lang="id-ID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5E38D-896D-45F1-96B2-00B699CA8DB9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48E99-D123-4A3C-A84C-F5E4E8931C86}" type="datetimeFigureOut">
              <a:rPr lang="id-ID"/>
              <a:pPr>
                <a:defRPr/>
              </a:pPr>
              <a:t>23/08/2009</a:t>
            </a:fld>
            <a:endParaRPr lang="id-ID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DF349-215E-419F-95D3-0A2B236AED7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A557C-E20D-498F-971D-379B76013703}" type="datetimeFigureOut">
              <a:rPr lang="id-ID"/>
              <a:pPr>
                <a:defRPr/>
              </a:pPr>
              <a:t>23/08/2009</a:t>
            </a:fld>
            <a:endParaRPr lang="id-ID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23DDD-11D9-404B-8F4E-870D953D1ABE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5C30F9-CC0A-4440-BE65-80A174CF433F}" type="datetimeFigureOut">
              <a:rPr lang="id-ID"/>
              <a:pPr>
                <a:defRPr/>
              </a:pPr>
              <a:t>23/08/2009</a:t>
            </a:fld>
            <a:endParaRPr lang="id-ID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d-ID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41EE09-A473-43EE-869F-25E3A118AE9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B298B60-AF7E-41C2-8AF4-4335E24C297A}" type="datetimeFigureOut">
              <a:rPr lang="id-ID"/>
              <a:pPr>
                <a:defRPr/>
              </a:pPr>
              <a:t>23/08/2009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282A5DA-E169-4924-BE53-33130241E008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ABBA613-5544-4CB8-B929-458CAD6836D9}" type="datetimeFigureOut">
              <a:rPr lang="id-ID"/>
              <a:pPr>
                <a:defRPr/>
              </a:pPr>
              <a:t>23/08/2009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8FCDA8E-5267-46D4-9C27-874C7733BE9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57B6F5F-932A-4422-9D25-C3AED857607F}" type="datetimeFigureOut">
              <a:rPr lang="id-ID"/>
              <a:pPr>
                <a:defRPr/>
              </a:pPr>
              <a:t>23/08/2009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6BB4064-3199-4996-8456-CDA39C67C30F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FF4A1-5E1D-494A-B2A2-99377BA10BB9}" type="datetimeFigureOut">
              <a:rPr lang="id-ID"/>
              <a:pPr>
                <a:defRPr/>
              </a:pPr>
              <a:t>23/08/2009</a:t>
            </a:fld>
            <a:endParaRPr lang="id-ID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CDE99-BC89-44B2-90C3-73BECED7D0D6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776F44-6C83-41F8-A03F-C59F706375C9}" type="datetimeFigureOut">
              <a:rPr lang="id-ID"/>
              <a:pPr>
                <a:defRPr/>
              </a:pPr>
              <a:t>23/08/2009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37C4033-B189-45A2-A8EE-948498BC2BA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BE93BDD-97DC-4807-9E7E-4477097666C3}" type="datetimeFigureOut">
              <a:rPr lang="id-ID"/>
              <a:pPr>
                <a:defRPr/>
              </a:pPr>
              <a:t>23/08/2009</a:t>
            </a:fld>
            <a:endParaRPr lang="id-ID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id-ID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6B2525F-DD34-4DDD-94C4-77F06B4D4179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090C7EF-8AC7-480E-A92C-0CCCDA5796EB}" type="datetimeFigureOut">
              <a:rPr lang="id-ID"/>
              <a:pPr>
                <a:defRPr/>
              </a:pPr>
              <a:t>23/08/2009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76FFC07-AA4C-4BC4-92D8-A3C91BFCB60F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9" r:id="rId2"/>
    <p:sldLayoutId id="2147483744" r:id="rId3"/>
    <p:sldLayoutId id="2147483745" r:id="rId4"/>
    <p:sldLayoutId id="2147483746" r:id="rId5"/>
    <p:sldLayoutId id="2147483747" r:id="rId6"/>
    <p:sldLayoutId id="2147483740" r:id="rId7"/>
    <p:sldLayoutId id="2147483748" r:id="rId8"/>
    <p:sldLayoutId id="2147483749" r:id="rId9"/>
    <p:sldLayoutId id="2147483741" r:id="rId10"/>
    <p:sldLayoutId id="214748374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Gill Sans MT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NARRATOLOGY</a:t>
            </a:r>
            <a:endParaRPr lang="id-ID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en-US" sz="1800" b="1" smtClean="0"/>
              <a:t>G.M. Adhyanggono, S.S.,M.A.</a:t>
            </a:r>
            <a:endParaRPr lang="id-ID" sz="1800" b="1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7" indent="-514350" algn="just">
              <a:buFont typeface="+mj-lt"/>
              <a:buAutoNum type="arabicPeriod" startAt="3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is telling the story?</a:t>
            </a:r>
          </a:p>
          <a:p>
            <a:pPr marL="879475" lvl="1" indent="-514350" algn="just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Covert/effaced/non-intrusive/non-dramatized/authorial persona</a:t>
            </a:r>
          </a:p>
          <a:p>
            <a:pPr marL="1117600" lvl="2" indent="-514350" algn="just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identified at all as a distinct character with name or personal history,  remains as a voice or tone –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zerofocalized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879475" lvl="1" indent="-514350" algn="just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Overt/dramatized/intrusive</a:t>
            </a:r>
          </a:p>
          <a:p>
            <a:pPr marL="1117600" lvl="2" indent="-514350" algn="just">
              <a:defRPr/>
            </a:pP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Heterodiegetic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 one distinct character telling others.</a:t>
            </a:r>
          </a:p>
          <a:p>
            <a:pPr marL="1117600" lvl="2" indent="-514350" algn="just">
              <a:defRPr/>
            </a:pP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Homodiegetic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one distinct character telling himself/herself.</a:t>
            </a:r>
          </a:p>
          <a:p>
            <a:pPr marL="879475" lvl="1" indent="-514350" algn="just">
              <a:defRPr/>
            </a:pPr>
            <a:endParaRPr lang="id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Genettian</a:t>
            </a:r>
            <a:r>
              <a:rPr lang="en-US" dirty="0" smtClean="0"/>
              <a:t> analysis</a:t>
            </a:r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7" indent="-514350">
              <a:buFont typeface="+mj-lt"/>
              <a:buAutoNum type="arabicPeriod" startAt="4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is time handled in the story?</a:t>
            </a:r>
          </a:p>
          <a:p>
            <a:pPr marL="879475" lvl="1" indent="-514350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Flash back =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analeptic</a:t>
            </a:r>
          </a:p>
          <a:p>
            <a:pPr marL="879475" lvl="1" indent="-514350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Flash forward = 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proleptic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79475" lvl="1" indent="-514350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Analeptic &amp;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proleptic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rarely begin in the beginning, usually in the middle (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medias res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 theory of the classical times) </a:t>
            </a:r>
          </a:p>
          <a:p>
            <a:pPr marL="879475" lvl="1" indent="-514350">
              <a:defRPr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Genettian</a:t>
            </a:r>
            <a:r>
              <a:rPr lang="en-US" dirty="0" smtClean="0"/>
              <a:t> analysis</a:t>
            </a:r>
            <a:endParaRPr lang="id-ID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7" indent="-514350">
              <a:buFont typeface="+mj-lt"/>
              <a:buAutoNum type="arabicPeriod" startAt="5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is the story packaged?</a:t>
            </a:r>
          </a:p>
          <a:p>
            <a:pPr marL="623887" indent="-514350">
              <a:buFont typeface="Wingdings 3" pitchFamily="18" charset="2"/>
              <a:buNone/>
              <a:defRPr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Genettian</a:t>
            </a:r>
            <a:r>
              <a:rPr lang="en-US" dirty="0" smtClean="0"/>
              <a:t> analysis</a:t>
            </a:r>
            <a:endParaRPr lang="id-ID" dirty="0"/>
          </a:p>
        </p:txBody>
      </p:sp>
      <p:sp>
        <p:nvSpPr>
          <p:cNvPr id="8" name="Rectangle 7"/>
          <p:cNvSpPr/>
          <p:nvPr/>
        </p:nvSpPr>
        <p:spPr>
          <a:xfrm>
            <a:off x="2214563" y="2428875"/>
            <a:ext cx="4643437" cy="32146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Frame/primary/ narrative</a:t>
            </a:r>
          </a:p>
          <a:p>
            <a:pPr algn="ctr">
              <a:defRPr/>
            </a:pPr>
            <a:endParaRPr lang="en-US" sz="2400" dirty="0"/>
          </a:p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en-US" dirty="0"/>
          </a:p>
          <a:p>
            <a:pPr algn="ctr">
              <a:defRPr/>
            </a:pPr>
            <a:endParaRPr lang="id-ID" dirty="0"/>
          </a:p>
        </p:txBody>
      </p:sp>
      <p:sp>
        <p:nvSpPr>
          <p:cNvPr id="9" name="Rectangle 8"/>
          <p:cNvSpPr/>
          <p:nvPr/>
        </p:nvSpPr>
        <p:spPr>
          <a:xfrm>
            <a:off x="2857500" y="3143250"/>
            <a:ext cx="3286125" cy="19288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Embedded/secondary/meta/main narrative</a:t>
            </a:r>
            <a:endParaRPr lang="id-ID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357188" y="2214563"/>
            <a:ext cx="1714500" cy="857250"/>
          </a:xfrm>
          <a:prstGeom prst="wedgeRoundRectCallout">
            <a:avLst>
              <a:gd name="adj1" fmla="val 76368"/>
              <a:gd name="adj2" fmla="val 14588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Double-ended</a:t>
            </a:r>
            <a:endParaRPr lang="id-ID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6072188" y="714375"/>
            <a:ext cx="1714500" cy="857250"/>
          </a:xfrm>
          <a:prstGeom prst="wedgeRoundRectCallout">
            <a:avLst>
              <a:gd name="adj1" fmla="val -18279"/>
              <a:gd name="adj2" fmla="val 17142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Single-ended</a:t>
            </a:r>
            <a:endParaRPr lang="id-ID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7143750" y="5072063"/>
            <a:ext cx="1714500" cy="857250"/>
          </a:xfrm>
          <a:prstGeom prst="wedgeRoundRectCallout">
            <a:avLst>
              <a:gd name="adj1" fmla="val -83631"/>
              <a:gd name="adj2" fmla="val -10050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Intrusive</a:t>
            </a:r>
            <a:endParaRPr lang="id-ID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7" indent="-514350">
              <a:buFont typeface="+mj-lt"/>
              <a:buAutoNum type="arabicPeriod" startAt="6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are speech and thought represented?</a:t>
            </a:r>
          </a:p>
          <a:p>
            <a:pPr marL="879475" lvl="1" indent="-514350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 &amp; tagged</a:t>
            </a:r>
          </a:p>
          <a:p>
            <a:pPr marL="1117600" lvl="2" indent="-514350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‘What’s your name ?’ Mario asked her.  ‘It’s Thelma’, she replied.</a:t>
            </a:r>
          </a:p>
          <a:p>
            <a:pPr marL="879475" lvl="1" indent="-514350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 &amp; untagged</a:t>
            </a:r>
          </a:p>
          <a:p>
            <a:pPr marL="1117600" lvl="2" indent="-514350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‘What’s your name ?’</a:t>
            </a:r>
          </a:p>
          <a:p>
            <a:pPr marL="1117600" lvl="2" indent="-514350">
              <a:buFont typeface="Wingdings 2" pitchFamily="18" charset="2"/>
              <a:buNone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‘Thelma’.</a:t>
            </a:r>
          </a:p>
          <a:p>
            <a:pPr marL="879475" lvl="1" indent="-514350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 &amp; selectively tagged</a:t>
            </a:r>
          </a:p>
          <a:p>
            <a:pPr marL="1117600" lvl="2" indent="-514350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‘What’s your name ?’ asked Mario.</a:t>
            </a:r>
          </a:p>
          <a:p>
            <a:pPr marL="1117600" lvl="2" indent="-514350">
              <a:buFont typeface="Wingdings 2" pitchFamily="18" charset="2"/>
              <a:buNone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‘Thelma’.</a:t>
            </a:r>
          </a:p>
          <a:p>
            <a:pPr marL="1117600" lvl="2" indent="-514350">
              <a:buFont typeface="Wingdings 2" pitchFamily="18" charset="2"/>
              <a:buNone/>
              <a:defRPr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17600" lvl="2" indent="-514350">
              <a:defRPr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Genettian</a:t>
            </a:r>
            <a:r>
              <a:rPr lang="en-US" dirty="0" smtClean="0"/>
              <a:t> analysis</a:t>
            </a:r>
            <a:endParaRPr lang="id-ID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Tagged indirect speech</a:t>
            </a:r>
          </a:p>
          <a:p>
            <a:pPr lvl="2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asked her what her name was, and she told him it was Thelma.</a:t>
            </a:r>
          </a:p>
          <a:p>
            <a:pPr lvl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 indirect speech</a:t>
            </a:r>
          </a:p>
          <a:p>
            <a:pPr lvl="2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was her name? It was Thelma. Thelma, was it? Not the kind of name to launch a thousand ships. More of a suburban, lace-curtain sort of name, really. </a:t>
            </a:r>
            <a:endParaRPr lang="id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Genettian</a:t>
            </a:r>
            <a:r>
              <a:rPr lang="en-US" dirty="0" smtClean="0"/>
              <a:t> analysis</a:t>
            </a:r>
            <a:endParaRPr lang="id-ID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7" indent="-514350">
              <a:buFont typeface="+mj-lt"/>
              <a:buAutoNum type="arabicPeriod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look at individual narratives seeking out the recurrent structures which are found within all narratives.</a:t>
            </a:r>
          </a:p>
          <a:p>
            <a:pPr marL="623887" indent="-514350">
              <a:buFont typeface="+mj-lt"/>
              <a:buAutoNum type="arabicPeriod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focuses more on the teller and the telling; disregard the content.</a:t>
            </a:r>
          </a:p>
          <a:p>
            <a:pPr marL="623887" indent="-514350">
              <a:buFont typeface="+mj-lt"/>
              <a:buAutoNum type="arabicPeriod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take categories derives mainly from the analysis of short narratives which are expanded later on novel-length narratives.</a:t>
            </a:r>
          </a:p>
          <a:p>
            <a:pPr marL="623887" indent="-514350">
              <a:buFont typeface="+mj-lt"/>
              <a:buAutoNum type="arabicPeriod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foreground action and structure than character and motive.</a:t>
            </a:r>
          </a:p>
          <a:p>
            <a:pPr marL="623887" indent="-514350">
              <a:buFont typeface="Wingdings 3" pitchFamily="18" charset="2"/>
              <a:buNone/>
              <a:defRPr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</a:t>
            </a:r>
            <a:r>
              <a:rPr lang="en-US" dirty="0" err="1" smtClean="0"/>
              <a:t>narratologists</a:t>
            </a:r>
            <a:r>
              <a:rPr lang="en-US" dirty="0" smtClean="0"/>
              <a:t> do</a:t>
            </a: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study of how narratives (stories) make meaning, and what the basic mechanisms and procedures are which are common to all acts of story-telling.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Narratology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≠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reading &amp; interpretation of individual stories, but the attempt to study the nature of ‘story’ itself, as a concept and as a cultural practice.</a:t>
            </a:r>
            <a:endParaRPr lang="id-ID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Definition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Story/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fabula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histoire</a:t>
            </a:r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actual sequence as they happen; the story has to begin at the beginning, then move chronologically without nothing left out.”</a:t>
            </a:r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Plot/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sjuzhet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(pronounced ‘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soojay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’)/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discourse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recit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621792" lvl="1" algn="just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version of the story that can begin in the middle of a chain of events, and that can also provide us with flash back and flash forward.”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Key words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Aristotle (Aristotelian analysis)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Vladimir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Propp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Proppian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analysis)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Gerard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Genette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Genettian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analysis)</a:t>
            </a:r>
            <a:endParaRPr lang="id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Three main theories of </a:t>
            </a:r>
            <a:r>
              <a:rPr lang="en-US" dirty="0" err="1" smtClean="0"/>
              <a:t>Narratology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500688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‘Character’ and ‘action’ are essential in a story. They must be revealed through elements of plot.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 key elements in plot: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hamartia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marL="859917" lvl="2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sin, flaw that induces tragic flaw in tragedy</a:t>
            </a: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anagnorisis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59917" lvl="2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‘recognition’ or ‘realization’</a:t>
            </a:r>
          </a:p>
          <a:p>
            <a:pPr marL="859917" lvl="2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appear when the truth of the situation is recognized by the protagonist = a moment of self-recognition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peripeteia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59917" lvl="2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‘reversal’ of fortune or a ‘turn-round’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1792" lvl="1" eaLnBrk="1" fontAlgn="auto" hangingPunct="1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endParaRPr lang="id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79690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Aristotelian analysis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Proposes a 31- function that some of them may construct or form a tale.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a single tale/story has all functions.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Yet, the order of the function is fixed because events tend to have a due order.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method basically wants to show that beside its ‘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multiformity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lies ‘a uniformity’.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31-function,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Propp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classifies them into “seven spheres of action” as roles, not the characters.</a:t>
            </a:r>
            <a:endParaRPr lang="id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Proppian</a:t>
            </a:r>
            <a:r>
              <a:rPr lang="en-US" dirty="0" smtClean="0"/>
              <a:t> analysis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villain</a:t>
            </a:r>
          </a:p>
          <a:p>
            <a:pPr marL="624078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donor (provider)</a:t>
            </a:r>
          </a:p>
          <a:p>
            <a:pPr marL="624078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helper</a:t>
            </a:r>
          </a:p>
          <a:p>
            <a:pPr marL="624078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princess (a sought-for-person) and her father</a:t>
            </a:r>
          </a:p>
          <a:p>
            <a:pPr marL="624078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dispatcher</a:t>
            </a:r>
          </a:p>
          <a:p>
            <a:pPr marL="624078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hero (seeker or victim)</a:t>
            </a:r>
          </a:p>
          <a:p>
            <a:pPr marL="624078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false hero</a:t>
            </a:r>
          </a:p>
          <a:p>
            <a:pPr marL="624078" indent="-514350" algn="just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Propp’s</a:t>
            </a:r>
            <a:r>
              <a:rPr lang="en-US" dirty="0" smtClean="0"/>
              <a:t> seven spheres of action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1"/>
          <p:cNvSpPr>
            <a:spLocks noGrp="1"/>
          </p:cNvSpPr>
          <p:nvPr>
            <p:ph idx="1"/>
          </p:nvPr>
        </p:nvSpPr>
        <p:spPr>
          <a:xfrm>
            <a:off x="500063" y="1428750"/>
            <a:ext cx="8229600" cy="4525963"/>
          </a:xfrm>
        </p:spPr>
        <p:txBody>
          <a:bodyPr/>
          <a:lstStyle/>
          <a:p>
            <a:pPr algn="just" eaLnBrk="1" hangingPunct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Gives weight more on how the story is told.</a:t>
            </a:r>
          </a:p>
          <a:p>
            <a:pPr algn="just" eaLnBrk="1" hangingPunct="1">
              <a:defRPr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hangingPunct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Proposes 6 areas:</a:t>
            </a:r>
          </a:p>
          <a:p>
            <a:pPr marL="623887" indent="-514350" algn="just" eaLnBrk="1" hangingPunct="1">
              <a:buFont typeface="+mj-lt"/>
              <a:buAutoNum type="arabicPeriod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the basic narrative mode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mimetic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 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diegetic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marL="879475" lvl="1" indent="-514350" algn="just" eaLnBrk="1" hangingPunct="1">
              <a:defRPr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Mimetic –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‘dramatizing’/ ‘showing’ , with direct speech and dialogue – slow telling</a:t>
            </a:r>
          </a:p>
          <a:p>
            <a:pPr marL="879475" lvl="1" indent="-514350" algn="just" eaLnBrk="1" hangingPunct="1">
              <a:defRPr/>
            </a:pP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Diegetic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‘panoramic’/ ‘summarizing’, without trying to show it as it happens before our eyes – rapid telling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Genettian</a:t>
            </a:r>
            <a:r>
              <a:rPr lang="en-US" dirty="0" smtClean="0"/>
              <a:t> analysis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3887" indent="-514350" algn="just" eaLnBrk="1" hangingPunct="1">
              <a:buFont typeface="+mj-lt"/>
              <a:buAutoNum type="arabicPeriod" startAt="2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is the narrative focalized?</a:t>
            </a:r>
          </a:p>
          <a:p>
            <a:pPr marL="879475" lvl="1" indent="-514350" algn="just" eaLnBrk="1" hangingPunct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 of view:</a:t>
            </a:r>
          </a:p>
          <a:p>
            <a:pPr marL="1117600" lvl="2" indent="-514350" algn="just" eaLnBrk="1" hangingPunct="1">
              <a:defRPr/>
            </a:pPr>
            <a:r>
              <a:rPr lang="en-US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External focalization – from outside,  focus on what the characters say and do.</a:t>
            </a:r>
          </a:p>
          <a:p>
            <a:pPr marL="1117600" lvl="2" indent="-514350" algn="just" eaLnBrk="1" hangingPunct="1">
              <a:buFont typeface="Wingdings 2" pitchFamily="18" charset="2"/>
              <a:buNone/>
              <a:defRPr/>
            </a:pPr>
            <a:r>
              <a:rPr lang="en-US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e.g.  Thelma stood up and called out to Mario.</a:t>
            </a:r>
          </a:p>
          <a:p>
            <a:pPr marL="1117600" lvl="2" indent="-514350" algn="just" eaLnBrk="1" hangingPunct="1">
              <a:defRPr/>
            </a:pPr>
            <a:r>
              <a:rPr lang="en-US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Internal focalization – from inside, focus on what the characters feel &amp; think</a:t>
            </a:r>
          </a:p>
          <a:p>
            <a:pPr marL="1117600" lvl="2" indent="-514350" algn="just" eaLnBrk="1" hangingPunct="1">
              <a:buFont typeface="Wingdings 2" pitchFamily="18" charset="2"/>
              <a:buNone/>
              <a:defRPr/>
            </a:pPr>
            <a:r>
              <a:rPr lang="en-US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e.g.  Thelma suddenly felt anxious that Mario was not 	going to see her and would walk by oblivious on 	the other side of the road. </a:t>
            </a:r>
          </a:p>
          <a:p>
            <a:pPr marL="1117600" lvl="2" indent="-514350" algn="just" eaLnBrk="1" hangingPunct="1">
              <a:defRPr/>
            </a:pPr>
            <a:r>
              <a:rPr lang="en-US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Zero focalization – omniscient narration</a:t>
            </a:r>
          </a:p>
          <a:p>
            <a:pPr marL="1117600" lvl="2" indent="-514350" algn="just" eaLnBrk="1" hangingPunct="1">
              <a:defRPr/>
            </a:pPr>
            <a:endParaRPr lang="en-US" sz="23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3" algn="just">
              <a:buFont typeface="Wingdings 2" pitchFamily="18" charset="2"/>
              <a:buNone/>
              <a:defRPr/>
            </a:pPr>
            <a:r>
              <a:rPr lang="en-US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id-ID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Genettian</a:t>
            </a:r>
            <a:r>
              <a:rPr lang="en-US" dirty="0" smtClean="0"/>
              <a:t> analysis</a:t>
            </a:r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2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3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4.xml><?xml version="1.0" encoding="utf-8"?>
<a:themeOverride xmlns:a="http://schemas.openxmlformats.org/drawingml/2006/main">
  <a:clrScheme name="Aspect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366</TotalTime>
  <Words>712</Words>
  <Application>Microsoft Office PowerPoint</Application>
  <PresentationFormat>On-screen Show (4:3)</PresentationFormat>
  <Paragraphs>107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Gill Sans MT</vt:lpstr>
      <vt:lpstr>Wingdings 3</vt:lpstr>
      <vt:lpstr>Verdana</vt:lpstr>
      <vt:lpstr>Wingdings 2</vt:lpstr>
      <vt:lpstr>Calibri</vt:lpstr>
      <vt:lpstr>Concourse</vt:lpstr>
      <vt:lpstr>NARRATOLOGY</vt:lpstr>
      <vt:lpstr>Definition</vt:lpstr>
      <vt:lpstr>Key words</vt:lpstr>
      <vt:lpstr>Three main theories of Narratology</vt:lpstr>
      <vt:lpstr>Aristotelian analysis</vt:lpstr>
      <vt:lpstr>Proppian analysis</vt:lpstr>
      <vt:lpstr>Propp’s seven spheres of action</vt:lpstr>
      <vt:lpstr>Genettian analysis</vt:lpstr>
      <vt:lpstr>Genettian analysis</vt:lpstr>
      <vt:lpstr>Genettian analysis</vt:lpstr>
      <vt:lpstr>Genettian analysis</vt:lpstr>
      <vt:lpstr>Genettian analysis</vt:lpstr>
      <vt:lpstr>Genettian analysis</vt:lpstr>
      <vt:lpstr>Genettian analysis</vt:lpstr>
      <vt:lpstr>What narratologists do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NARRATOLOGY</dc:title>
  <dc:creator>User</dc:creator>
  <cp:lastModifiedBy>User</cp:lastModifiedBy>
  <cp:revision>39</cp:revision>
  <dcterms:created xsi:type="dcterms:W3CDTF">2008-12-03T08:57:36Z</dcterms:created>
  <dcterms:modified xsi:type="dcterms:W3CDTF">2009-08-23T16:49:07Z</dcterms:modified>
</cp:coreProperties>
</file>