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0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563D37-73AB-428B-8820-834069971790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9676FC-6CC1-4508-842C-B802C14B6F4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Ekonometrika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Gasal 2011/2012</a:t>
            </a:r>
          </a:p>
          <a:p>
            <a:r>
              <a:rPr lang="id-ID" dirty="0" smtClean="0"/>
              <a:t>Unika Soegijapranata </a:t>
            </a:r>
          </a:p>
          <a:p>
            <a:r>
              <a:rPr lang="id-ID" dirty="0" smtClean="0"/>
              <a:t>Semarang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71600"/>
          <a:ext cx="8001001" cy="4876800"/>
        </p:xfrm>
        <a:graphic>
          <a:graphicData uri="http://schemas.openxmlformats.org/drawingml/2006/table">
            <a:tbl>
              <a:tblPr/>
              <a:tblGrid>
                <a:gridCol w="400050"/>
                <a:gridCol w="2900363"/>
                <a:gridCol w="4700588"/>
              </a:tblGrid>
              <a:tr h="101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rebuchet MS"/>
                          <a:ea typeface="Times New Roman"/>
                          <a:cs typeface="Arial"/>
                        </a:rPr>
                        <a:t>No.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rebuchet MS"/>
                          <a:ea typeface="Times New Roman"/>
                          <a:cs typeface="Arial"/>
                        </a:rPr>
                        <a:t>POKOK BAHASAN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rebuchet MS"/>
                          <a:ea typeface="Times New Roman"/>
                          <a:cs typeface="Arial"/>
                        </a:rPr>
                        <a:t>SUB POKOK BAHASAN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1.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Konsep dasar ekonometrika keuangan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Review konsep-konsep dasar ekonometrika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Penggunaan ekonometrika dalam analisis keuangan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2.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rebuchet MS"/>
                          <a:ea typeface="Times New Roman"/>
                          <a:cs typeface="Arial"/>
                        </a:rPr>
                        <a:t>Regresi berganda dan spesifikasi model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Pengertian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Regresi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dan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Korelasi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Fungsi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Regresi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Populasi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dan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Fungsi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Regresi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Sampel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Pengertian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Istilah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Linier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Metode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Kuadrat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Terkecil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dalam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Model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Regresi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Linier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Berganda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Menghitung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i="1" dirty="0">
                          <a:latin typeface="Trebuchet MS"/>
                          <a:ea typeface="Times New Roman"/>
                          <a:cs typeface="Arial"/>
                        </a:rPr>
                        <a:t>t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Statistik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koefisien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determinasi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dan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koefisien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korelasi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Memilih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Model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dan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Bentuk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Fungsi</a:t>
                      </a:r>
                      <a:r>
                        <a:rPr lang="en-US" sz="1600" dirty="0">
                          <a:latin typeface="Trebuchet MS"/>
                          <a:ea typeface="Times New Roman"/>
                          <a:cs typeface="Arial"/>
                        </a:rPr>
                        <a:t> Model </a:t>
                      </a:r>
                      <a:r>
                        <a:rPr lang="en-US" sz="1600" dirty="0" err="1">
                          <a:latin typeface="Trebuchet MS"/>
                          <a:ea typeface="Times New Roman"/>
                          <a:cs typeface="Arial"/>
                        </a:rPr>
                        <a:t>Empiris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rebuchet MS"/>
                          <a:ea typeface="Times New Roman"/>
                          <a:cs typeface="Arial"/>
                        </a:rPr>
                        <a:t>Laboratorium 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rebuchet MS"/>
                          <a:ea typeface="Times New Roman"/>
                          <a:cs typeface="Arial"/>
                        </a:rPr>
                        <a:t>Pengenalan EVIEWS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Trebuchet MS"/>
                          <a:ea typeface="Times New Roman"/>
                          <a:cs typeface="Arial"/>
                        </a:rPr>
                        <a:t>Laboratorium Regresi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Trebuchet MS"/>
                          <a:ea typeface="Times New Roman"/>
                          <a:cs typeface="Arial"/>
                        </a:rPr>
                        <a:t>regresi dan pemilihan model 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Trebuchet MS"/>
                          <a:ea typeface="Times New Roman"/>
                          <a:cs typeface="Arial"/>
                        </a:rPr>
                        <a:t>Latihan komprehensif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Trebuchet MS"/>
                          <a:ea typeface="Times New Roman"/>
                          <a:cs typeface="Arial"/>
                        </a:rPr>
                        <a:t>regresi dan pemilihan model 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Trebuchet MS"/>
                          <a:ea typeface="Times New Roman"/>
                          <a:cs typeface="Arial"/>
                        </a:rPr>
                        <a:t>Variabel Dummy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id-ID" sz="1600">
                          <a:latin typeface="Trebuchet MS"/>
                          <a:ea typeface="Times New Roman"/>
                          <a:cs typeface="Arial"/>
                        </a:rPr>
                        <a:t>Konsep variabel dummy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id-ID" sz="1600">
                          <a:latin typeface="Trebuchet MS"/>
                          <a:ea typeface="Times New Roman"/>
                          <a:cs typeface="Arial"/>
                        </a:rPr>
                        <a:t>Penggunaan EVIEWS dan latian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rebuchet MS"/>
                          <a:ea typeface="Times New Roman"/>
                          <a:cs typeface="Arial"/>
                        </a:rPr>
                        <a:t>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Trebuchet MS"/>
                          <a:ea typeface="Times New Roman"/>
                          <a:cs typeface="Arial"/>
                        </a:rPr>
                        <a:t>Latihan komprehensif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rebuchet MS"/>
                          <a:ea typeface="Times New Roman"/>
                          <a:cs typeface="Arial"/>
                        </a:rPr>
                        <a:t>Variabel dummy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42060"/>
          <a:ext cx="8305801" cy="5334000"/>
        </p:xfrm>
        <a:graphic>
          <a:graphicData uri="http://schemas.openxmlformats.org/drawingml/2006/table">
            <a:tbl>
              <a:tblPr/>
              <a:tblGrid>
                <a:gridCol w="415290"/>
                <a:gridCol w="2099310"/>
                <a:gridCol w="5791201"/>
              </a:tblGrid>
              <a:tr h="101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rebuchet MS"/>
                          <a:ea typeface="Times New Roman"/>
                          <a:cs typeface="Arial"/>
                        </a:rPr>
                        <a:t>No.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rebuchet MS"/>
                          <a:ea typeface="Times New Roman"/>
                          <a:cs typeface="Arial"/>
                        </a:rPr>
                        <a:t>POKOK BAHASAN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rebuchet MS"/>
                          <a:ea typeface="Times New Roman"/>
                          <a:cs typeface="Arial"/>
                        </a:rPr>
                        <a:t>SUB POKOK BAHASAN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rebuchet MS"/>
                          <a:ea typeface="Times New Roman"/>
                          <a:cs typeface="Arial"/>
                        </a:rPr>
                        <a:t>8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Uji multikolinieritas  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Pengantar Penyimpangan Asumsi Linier Klasik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Penyebab dan konsekuensi  Masalah Multikolinieritas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Cara Mendeteksi Masalah Multikolinieritas dalam Model Empiris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Cara Mengobati Masalah Multikolinieritas dalam Model Empiris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Penggunaan EVIEWS dan latian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Uji </a:t>
                      </a: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otokorelasi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Penyebab dan konsekuensi Munculnya Otokorelasi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Cara Mendeteksi Ada-Tidaknya Masalah Otokorelasi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Pengobatan Autokorelasi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Penggunaan EVIEWS dan latian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10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Uji heteroskedastisitas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Penyebab dan Konsekuensi Adanya Heteroskedastisitas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Cara Mendeteksi Masalah Heteroskedastisitas dalam Model Empiris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Cara Mengobati Masalah Heteroskedastisitas 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Penggunaan EVIEWS dan latian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11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Uji </a:t>
                      </a: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normalitas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Asumsi Normalitas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Sifat-Sifat Penaksir OLS Menurut Asumsi Normalitas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Pengujian Normalitas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Penggunaan EVIEWS dan latian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12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Data Panel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Konsep data panel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OLS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Penggunaan EVIEWS dan latian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13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Data Panel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Konsep data panel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FEM dan REM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d-ID" sz="1400">
                          <a:latin typeface="Trebuchet MS"/>
                          <a:ea typeface="Times New Roman"/>
                          <a:cs typeface="Arial"/>
                        </a:rPr>
                        <a:t>Penggunaan EVIEWS dan latian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rebuchet MS"/>
                          <a:ea typeface="Times New Roman"/>
                          <a:cs typeface="Arial"/>
                        </a:rPr>
                        <a:t>14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4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Latihan komprehensif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>
                        <a:latin typeface="Trebuchet MS"/>
                        <a:ea typeface="Times New Roman"/>
                        <a:cs typeface="Arial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Damodar</a:t>
            </a:r>
            <a:r>
              <a:rPr lang="en-US" dirty="0" smtClean="0"/>
              <a:t> Gujarati, basic econometric, 4</a:t>
            </a:r>
            <a:r>
              <a:rPr lang="en-US" baseline="30000" dirty="0" smtClean="0"/>
              <a:t>th</a:t>
            </a:r>
            <a:r>
              <a:rPr lang="en-US" dirty="0" smtClean="0"/>
              <a:t> edition, McGraw-Hill, 2003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Pindyck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Rubinfeld</a:t>
            </a:r>
            <a:r>
              <a:rPr lang="en-US" dirty="0" smtClean="0"/>
              <a:t>, Econometric Models and Economic Forecasts, McGraw-Hill, 1998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Penilaian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Assignments </a:t>
            </a:r>
            <a:r>
              <a:rPr lang="en-US" dirty="0" err="1" smtClean="0"/>
              <a:t>dan</a:t>
            </a:r>
            <a:r>
              <a:rPr lang="en-US" dirty="0" smtClean="0"/>
              <a:t> presentation : 40%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Mid exam : 30%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Final exam : 30%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Complete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ajar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280</Words>
  <Application>Microsoft Office PowerPoint</Application>
  <PresentationFormat>On-screen Show (4:3)</PresentationFormat>
  <Paragraphs>86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Ekonometrika</vt:lpstr>
      <vt:lpstr>Silabus</vt:lpstr>
      <vt:lpstr>Silabus</vt:lpstr>
      <vt:lpstr>Buku ajar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Ekonometrika</dc:title>
  <dc:creator>sony vaio</dc:creator>
  <cp:lastModifiedBy>sony vaio</cp:lastModifiedBy>
  <cp:revision>3</cp:revision>
  <dcterms:created xsi:type="dcterms:W3CDTF">2011-08-23T04:02:38Z</dcterms:created>
  <dcterms:modified xsi:type="dcterms:W3CDTF">2011-08-23T04:24:22Z</dcterms:modified>
</cp:coreProperties>
</file>