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3" r:id="rId6"/>
    <p:sldId id="266" r:id="rId7"/>
    <p:sldId id="268" r:id="rId8"/>
    <p:sldId id="269" r:id="rId9"/>
    <p:sldId id="270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9D22-6945-4D6D-B9D7-BC4C1D142BF2}" type="datetimeFigureOut">
              <a:rPr lang="id-ID" smtClean="0"/>
              <a:t>23/08/2011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9A8BB-304F-4382-93D5-166BB976FBD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C3E0B-7BE1-46F9-BF59-2528A48213A8}" type="slidenum">
              <a:rPr smtClean="0"/>
              <a:pPr/>
              <a:t>2</a:t>
            </a:fld>
            <a:endParaRPr lang="id-ID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AE2EC-FBDC-4B49-A16B-318A3DD12EF2}" type="slidenum">
              <a:rPr smtClean="0"/>
              <a:pPr/>
              <a:t>11</a:t>
            </a:fld>
            <a:endParaRPr lang="id-ID" smtClean="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B1840-2079-4E32-9014-18327F3C64EB}" type="slidenum">
              <a:rPr smtClean="0"/>
              <a:pPr/>
              <a:t>12</a:t>
            </a:fld>
            <a:endParaRPr lang="id-ID" smtClean="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EFF5E-FC98-4209-ACB2-ACDB654C0003}" type="slidenum">
              <a:rPr smtClean="0"/>
              <a:pPr/>
              <a:t>13</a:t>
            </a:fld>
            <a:endParaRPr lang="id-ID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85176-41E3-4A70-A7E1-A2950154F979}" type="slidenum">
              <a:rPr smtClean="0"/>
              <a:pPr/>
              <a:t>3</a:t>
            </a:fld>
            <a:endParaRPr lang="id-ID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E0EA4-14BA-43BE-A862-00F6A9ABFF17}" type="slidenum">
              <a:rPr smtClean="0"/>
              <a:pPr/>
              <a:t>4</a:t>
            </a:fld>
            <a:endParaRPr lang="id-ID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907C3-D332-4898-894A-0A26E81126AB}" type="slidenum">
              <a:rPr smtClean="0"/>
              <a:pPr/>
              <a:t>5</a:t>
            </a:fld>
            <a:endParaRPr lang="id-ID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9DD63-A800-4300-B260-F9EAF930ED89}" type="slidenum">
              <a:rPr smtClean="0"/>
              <a:pPr/>
              <a:t>6</a:t>
            </a:fld>
            <a:endParaRPr lang="id-ID" smtClean="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9D8A1-2AA7-4837-B1CE-BA121AA9746F}" type="slidenum">
              <a:rPr smtClean="0"/>
              <a:pPr/>
              <a:t>7</a:t>
            </a:fld>
            <a:endParaRPr lang="id-ID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0233F-9F9D-456A-8783-BC976BB61459}" type="slidenum">
              <a:rPr smtClean="0"/>
              <a:pPr/>
              <a:t>8</a:t>
            </a:fld>
            <a:endParaRPr lang="id-ID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119A7-5B7C-4845-9FE5-9F604975022A}" type="slidenum">
              <a:rPr smtClean="0"/>
              <a:pPr/>
              <a:t>9</a:t>
            </a:fld>
            <a:endParaRPr lang="id-ID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A34EB-2FAF-49A2-9262-3B8B288A5968}" type="slidenum">
              <a:rPr smtClean="0"/>
              <a:pPr/>
              <a:t>10</a:t>
            </a:fld>
            <a:endParaRPr lang="id-ID" smtClean="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3FFD37-9422-4983-B90B-1E4DD14FB1B9}" type="datetime1">
              <a:rPr lang="id-ID" smtClean="0"/>
              <a:t>23/08/2011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AD42-738A-4039-80ED-DB4D486AE59F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C4012-B93E-435A-8181-A48C94F39BBE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AB00E-3D2B-44D5-8130-8B899EE0E738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71E5E-BE67-4452-A226-F7DD62AEB20D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052A3-B431-45F4-8026-6E4A88709747}" type="datetime1">
              <a:rPr lang="id-ID" smtClean="0"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B25E2-DB09-4A48-A7E9-2935B7FDE635}" type="datetime1">
              <a:rPr lang="id-ID" smtClean="0"/>
              <a:t>23/08/2011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3FBED-A65D-4F82-9062-6883F73EB5B3}" type="datetime1">
              <a:rPr lang="id-ID" smtClean="0"/>
              <a:t>23/08/2011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ACCDB-BB19-41D8-B588-2FECB57798E0}" type="datetime1">
              <a:rPr lang="id-ID" smtClean="0"/>
              <a:t>23/08/2011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8D73C7-E79D-40DA-8DE5-12E0E6BDE69B}" type="datetime1">
              <a:rPr lang="id-ID" smtClean="0"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BEDF0A-3837-4330-A1F5-915957EFA91E}" type="datetime1">
              <a:rPr lang="id-ID" smtClean="0"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A4D8EB-7DDE-4436-8059-CC91CAC1A9F1}" type="datetime1">
              <a:rPr lang="id-ID" smtClean="0"/>
              <a:t>23/08/2011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a.i.r./ekonometrika/2011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3CDF69-418F-4101-9389-1127B84F9E8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DIAGNOSTIC TESTING</a:t>
            </a:r>
          </a:p>
        </p:txBody>
      </p:sp>
      <p:sp>
        <p:nvSpPr>
          <p:cNvPr id="3686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id-ID" dirty="0" smtClean="0"/>
              <a:t>Angelina Ika Rahutami</a:t>
            </a:r>
          </a:p>
          <a:p>
            <a:pPr eaLnBrk="1" hangingPunct="1"/>
            <a:r>
              <a:rPr lang="id-ID" dirty="0" smtClean="0"/>
              <a:t>Unika Soegijapranata </a:t>
            </a:r>
          </a:p>
          <a:p>
            <a:pPr eaLnBrk="1" hangingPunct="1"/>
            <a:r>
              <a:rPr lang="id-ID" dirty="0" smtClean="0"/>
              <a:t>Gasal 2011/2012</a:t>
            </a:r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/>
          <a:lstStyle/>
          <a:p>
            <a:pPr eaLnBrk="1" hangingPunct="1"/>
            <a:r>
              <a:rPr lang="id-ID" noProof="1" smtClean="0"/>
              <a:t>Model A:	</a:t>
            </a:r>
          </a:p>
          <a:p>
            <a:pPr eaLnBrk="1" hangingPunct="1">
              <a:buFontTx/>
              <a:buNone/>
            </a:pPr>
            <a:r>
              <a:rPr lang="id-ID" sz="2400" noProof="1" smtClean="0"/>
              <a:t>Y</a:t>
            </a:r>
            <a:r>
              <a:rPr lang="id-ID" sz="2400" baseline="-25000" noProof="1" smtClean="0"/>
              <a:t>t</a:t>
            </a:r>
            <a:r>
              <a:rPr lang="id-ID" sz="2400" noProof="1" smtClean="0"/>
              <a:t> = a</a:t>
            </a:r>
            <a:r>
              <a:rPr lang="id-ID" sz="2400" baseline="-25000" noProof="1" smtClean="0"/>
              <a:t>1</a:t>
            </a:r>
            <a:r>
              <a:rPr lang="id-ID" sz="2400" noProof="1" smtClean="0"/>
              <a:t> + a</a:t>
            </a:r>
            <a:r>
              <a:rPr lang="id-ID" sz="2400" baseline="-25000" noProof="1" smtClean="0"/>
              <a:t>2</a:t>
            </a:r>
            <a:r>
              <a:rPr lang="id-ID" sz="2400" noProof="1" smtClean="0"/>
              <a:t> X</a:t>
            </a:r>
            <a:r>
              <a:rPr lang="id-ID" sz="2400" baseline="-25000" noProof="1" smtClean="0"/>
              <a:t>2</a:t>
            </a:r>
            <a:r>
              <a:rPr lang="id-ID" sz="2400" noProof="1" smtClean="0"/>
              <a:t> + a</a:t>
            </a:r>
            <a:r>
              <a:rPr lang="id-ID" sz="2400" baseline="-25000" noProof="1" smtClean="0"/>
              <a:t>3 </a:t>
            </a:r>
            <a:r>
              <a:rPr lang="id-ID" sz="2400" noProof="1" smtClean="0"/>
              <a:t>X</a:t>
            </a:r>
            <a:r>
              <a:rPr lang="id-ID" sz="2400" baseline="-25000" noProof="1" smtClean="0"/>
              <a:t>3 </a:t>
            </a:r>
            <a:r>
              <a:rPr lang="id-ID" sz="2400" noProof="1" smtClean="0"/>
              <a:t>+ a</a:t>
            </a:r>
            <a:r>
              <a:rPr lang="id-ID" sz="2400" baseline="-25000" noProof="1" smtClean="0"/>
              <a:t>4</a:t>
            </a:r>
            <a:r>
              <a:rPr lang="id-ID" sz="2400" noProof="1" smtClean="0"/>
              <a:t> X</a:t>
            </a:r>
            <a:r>
              <a:rPr lang="id-ID" sz="2400" baseline="-25000" noProof="1" smtClean="0"/>
              <a:t>4</a:t>
            </a:r>
            <a:r>
              <a:rPr lang="id-ID" sz="2400" noProof="1" smtClean="0"/>
              <a:t> + a</a:t>
            </a:r>
            <a:r>
              <a:rPr lang="id-ID" sz="2400" baseline="-25000" noProof="1" smtClean="0"/>
              <a:t>5</a:t>
            </a:r>
            <a:r>
              <a:rPr lang="id-ID" sz="2400" noProof="1" smtClean="0"/>
              <a:t> X</a:t>
            </a:r>
            <a:r>
              <a:rPr lang="id-ID" sz="2400" baseline="-25000" noProof="1" smtClean="0"/>
              <a:t>5</a:t>
            </a:r>
            <a:r>
              <a:rPr lang="id-ID" sz="2400" noProof="1" smtClean="0"/>
              <a:t> + a</a:t>
            </a:r>
            <a:r>
              <a:rPr lang="id-ID" sz="2400" baseline="-25000" noProof="1" smtClean="0"/>
              <a:t>6</a:t>
            </a:r>
            <a:r>
              <a:rPr lang="id-ID" sz="2400" noProof="1" smtClean="0"/>
              <a:t> X</a:t>
            </a:r>
            <a:r>
              <a:rPr lang="id-ID" sz="2400" baseline="-25000" noProof="1" smtClean="0"/>
              <a:t>6</a:t>
            </a:r>
            <a:r>
              <a:rPr lang="id-ID" sz="2400" noProof="1" smtClean="0"/>
              <a:t> + u</a:t>
            </a:r>
            <a:r>
              <a:rPr lang="id-ID" sz="2400" baseline="-25000" noProof="1" smtClean="0"/>
              <a:t>t</a:t>
            </a:r>
          </a:p>
          <a:p>
            <a:pPr eaLnBrk="1" hangingPunct="1"/>
            <a:r>
              <a:rPr lang="id-ID" noProof="1" smtClean="0"/>
              <a:t>Model B:	</a:t>
            </a:r>
          </a:p>
          <a:p>
            <a:pPr eaLnBrk="1" hangingPunct="1">
              <a:buFontTx/>
              <a:buNone/>
            </a:pPr>
            <a:r>
              <a:rPr lang="id-ID" sz="2400" noProof="1" smtClean="0"/>
              <a:t>LY</a:t>
            </a:r>
            <a:r>
              <a:rPr lang="id-ID" sz="2400" baseline="-25000" noProof="1" smtClean="0"/>
              <a:t>t </a:t>
            </a:r>
            <a:r>
              <a:rPr lang="id-ID" sz="2400" noProof="1" smtClean="0"/>
              <a:t>= b</a:t>
            </a:r>
            <a:r>
              <a:rPr lang="id-ID" sz="2400" baseline="-25000" noProof="1" smtClean="0"/>
              <a:t>1</a:t>
            </a:r>
            <a:r>
              <a:rPr lang="id-ID" sz="2400" noProof="1" smtClean="0"/>
              <a:t> + b</a:t>
            </a:r>
            <a:r>
              <a:rPr lang="id-ID" sz="2400" baseline="-25000" noProof="1" smtClean="0"/>
              <a:t>2</a:t>
            </a:r>
            <a:r>
              <a:rPr lang="id-ID" sz="2400" noProof="1" smtClean="0"/>
              <a:t> LX</a:t>
            </a:r>
            <a:r>
              <a:rPr lang="id-ID" sz="2400" baseline="-25000" noProof="1" smtClean="0"/>
              <a:t>2</a:t>
            </a:r>
            <a:r>
              <a:rPr lang="id-ID" sz="2400" noProof="1" smtClean="0"/>
              <a:t> + b</a:t>
            </a:r>
            <a:r>
              <a:rPr lang="id-ID" sz="2400" baseline="-25000" noProof="1" smtClean="0"/>
              <a:t>3 </a:t>
            </a:r>
            <a:r>
              <a:rPr lang="id-ID" sz="2400" noProof="1" smtClean="0"/>
              <a:t>LX</a:t>
            </a:r>
            <a:r>
              <a:rPr lang="id-ID" sz="2400" baseline="-25000" noProof="1" smtClean="0"/>
              <a:t>3</a:t>
            </a:r>
            <a:r>
              <a:rPr lang="id-ID" sz="2400" noProof="1" smtClean="0"/>
              <a:t> + b</a:t>
            </a:r>
            <a:r>
              <a:rPr lang="id-ID" sz="2400" baseline="-25000" noProof="1" smtClean="0"/>
              <a:t>4</a:t>
            </a:r>
            <a:r>
              <a:rPr lang="id-ID" sz="2400" noProof="1" smtClean="0"/>
              <a:t> LX</a:t>
            </a:r>
            <a:r>
              <a:rPr lang="id-ID" sz="2400" baseline="-25000" noProof="1" smtClean="0"/>
              <a:t>4</a:t>
            </a:r>
            <a:r>
              <a:rPr lang="id-ID" sz="2400" noProof="1" smtClean="0"/>
              <a:t> + b</a:t>
            </a:r>
            <a:r>
              <a:rPr lang="id-ID" sz="2400" baseline="-25000" noProof="1" smtClean="0"/>
              <a:t>5</a:t>
            </a:r>
            <a:r>
              <a:rPr lang="id-ID" sz="2400" noProof="1" smtClean="0"/>
              <a:t> LX</a:t>
            </a:r>
            <a:r>
              <a:rPr lang="id-ID" sz="2400" baseline="-25000" noProof="1" smtClean="0"/>
              <a:t>5</a:t>
            </a:r>
            <a:r>
              <a:rPr lang="id-ID" sz="2400" noProof="1" smtClean="0"/>
              <a:t> + b</a:t>
            </a:r>
            <a:r>
              <a:rPr lang="id-ID" sz="2400" baseline="-25000" noProof="1" smtClean="0"/>
              <a:t>6</a:t>
            </a:r>
            <a:r>
              <a:rPr lang="id-ID" sz="2400" noProof="1" smtClean="0"/>
              <a:t> LX</a:t>
            </a:r>
            <a:r>
              <a:rPr lang="id-ID" sz="2400" baseline="-25000" noProof="1" smtClean="0"/>
              <a:t>6</a:t>
            </a:r>
            <a:r>
              <a:rPr lang="id-ID" sz="2400" noProof="1" smtClean="0"/>
              <a:t> + u</a:t>
            </a:r>
            <a:r>
              <a:rPr lang="id-ID" sz="2400" baseline="-25000" noProof="1" smtClean="0"/>
              <a:t>t</a:t>
            </a:r>
          </a:p>
          <a:p>
            <a:pPr eaLnBrk="1" hangingPunct="1">
              <a:buFontTx/>
              <a:buNone/>
            </a:pPr>
            <a:endParaRPr lang="id-ID" sz="2400" baseline="-25000" noProof="1" smtClean="0"/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600" noProof="1" smtClean="0"/>
              <a:t>AIC, Ommited test, wald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458200" cy="5638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id-ID" sz="2000" smtClean="0"/>
              <a:t>Regresi model A dan model B dengan satu variabel bebas.</a:t>
            </a:r>
            <a:r>
              <a:rPr lang="en-US" sz="2000" smtClean="0"/>
              <a:t> </a:t>
            </a:r>
            <a:r>
              <a:rPr lang="en-US" sz="2000" smtClean="0">
                <a:sym typeface="Wingdings" pitchFamily="2" charset="2"/>
              </a:rPr>
              <a:t> </a:t>
            </a:r>
            <a:r>
              <a:rPr lang="id-ID" sz="2000" smtClean="0"/>
              <a:t>Perintahnya: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Dari menu utama,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Klik QUICK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ESTIMATE EQUATION,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Y C X</a:t>
            </a:r>
            <a:r>
              <a:rPr lang="id-ID" sz="1800" baseline="-25000" smtClean="0"/>
              <a:t>2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OK </a:t>
            </a: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000" smtClean="0"/>
              <a:t>Tambahan variabel X</a:t>
            </a:r>
            <a:r>
              <a:rPr lang="en-US" sz="1800" baseline="-25000" smtClean="0"/>
              <a:t>3</a:t>
            </a:r>
            <a:r>
              <a:rPr lang="id-ID" sz="2000" smtClean="0"/>
              <a:t>: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dari workfile EQUATION,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klik PROCS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SPECIFY/ESTIMATE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X</a:t>
            </a:r>
            <a:r>
              <a:rPr lang="en-US" sz="1800" baseline="-25000" smtClean="0"/>
              <a:t>3</a:t>
            </a:r>
            <a:r>
              <a:rPr lang="id-ID" sz="1800" smtClean="0"/>
              <a:t>			(pada kotak dialog)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1800" smtClean="0"/>
              <a:t>OK</a:t>
            </a: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000" smtClean="0"/>
              <a:t>Lakukan berulang untuk variabel baru lainnya dan model B</a:t>
            </a:r>
            <a:r>
              <a:rPr lang="en-US" sz="2000" smtClean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000" smtClean="0"/>
              <a:t>Jika penambahan variabel bebas baru menaikkan nilai AIC maka variabel bebas baru harus dikeluarkan dari model dan sebaliknya jika penambahan variabel baru menurunkan AIC maka </a:t>
            </a:r>
            <a:r>
              <a:rPr lang="en-US" sz="2000" smtClean="0"/>
              <a:t>variabel</a:t>
            </a:r>
            <a:r>
              <a:rPr lang="id-ID" sz="2000" smtClean="0"/>
              <a:t> baru masuk dalam model</a:t>
            </a:r>
            <a:r>
              <a:rPr lang="en-US" sz="2000" smtClean="0"/>
              <a:t> </a:t>
            </a:r>
            <a:endParaRPr lang="id-ID" sz="2000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AIC</a:t>
            </a:r>
            <a:endParaRPr lang="en-US" sz="4000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id-ID" sz="2400" noProof="1" smtClean="0"/>
              <a:t>Test ini dilakukan menguji apakah variabel baru bisa ditambahkan dalam model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400" noProof="1" smtClean="0"/>
              <a:t>Regresi OLS model A dengan satu variabel bebas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Dari Workfile Equation,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klik VIEW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COEFFICIENT TESTS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OMITTED VARIABLES – LIKELIHOOD RATIO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X</a:t>
            </a:r>
            <a:r>
              <a:rPr lang="id-ID" sz="2000" baseline="-25000" noProof="1" smtClean="0"/>
              <a:t>3</a:t>
            </a:r>
            <a:r>
              <a:rPr lang="id-ID" sz="2000" noProof="1" smtClean="0"/>
              <a:t>  	(Pada kotak dialog ketikkan nama variabel baru yang akan ditambahkan)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OK.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400" noProof="1" smtClean="0"/>
              <a:t>Perhatikan nilai probabilitas pada F-Statistic, jika lebih kecil dari 0,05 berarti </a:t>
            </a:r>
            <a:r>
              <a:rPr lang="en-US" sz="2400" smtClean="0"/>
              <a:t>penambahan</a:t>
            </a:r>
            <a:r>
              <a:rPr lang="en-US" sz="2400" noProof="1" smtClean="0"/>
              <a:t> variabel baru memberikan kontribusi yang signifikan pada model sehingga varibel tersebut harus dimasukkan dalam model. 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5824538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2800" b="1" noProof="1" smtClean="0">
                <a:solidFill>
                  <a:schemeClr val="tx1"/>
                </a:solidFill>
              </a:rPr>
              <a:t/>
            </a:r>
            <a:br>
              <a:rPr lang="id-ID" sz="2800" b="1" noProof="1" smtClean="0">
                <a:solidFill>
                  <a:schemeClr val="tx1"/>
                </a:solidFill>
              </a:rPr>
            </a:br>
            <a:r>
              <a:rPr lang="id-ID" sz="2800" b="1" noProof="1" smtClean="0">
                <a:solidFill>
                  <a:schemeClr val="tx1"/>
                </a:solidFill>
              </a:rPr>
              <a:t>Omitted Test </a:t>
            </a:r>
            <a:br>
              <a:rPr lang="id-ID" sz="2800" b="1" noProof="1" smtClean="0">
                <a:solidFill>
                  <a:schemeClr val="tx1"/>
                </a:solidFill>
              </a:rPr>
            </a:br>
            <a:endParaRPr lang="id-ID" sz="2800" b="1" noProof="1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403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id-ID" sz="2400" noProof="1" smtClean="0"/>
              <a:t>Kebalikan dari omitted test, wald test dilakukan untuk mengeluarkan variabel dari model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d-ID" sz="2400" noProof="1" smtClean="0"/>
              <a:t>Regresi model A dengan memasukkan semua variabel bebas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d-ID" sz="2400" noProof="1" smtClean="0"/>
              <a:t>Lakukan Wald test terhadap variabel yang paling tidak signifikan pada regresi awal, misal X6.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000" noProof="1" smtClean="0"/>
              <a:t>Dari Equation: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000" noProof="1" smtClean="0"/>
              <a:t>klik VIEW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000" noProof="1" smtClean="0"/>
              <a:t>COEFFICIENT TESTS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000" noProof="1" smtClean="0"/>
              <a:t>WALD – Coefficient Restrictions,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000" noProof="1" smtClean="0"/>
              <a:t>C(6)=0	   (Pada kotak dialog tuliskan koefisien yang akan direstriksi, yaitu c(6)=0)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000" noProof="1" smtClean="0"/>
              <a:t>OK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d-ID" sz="2400" noProof="1" smtClean="0"/>
              <a:t>Probabilitas F tidak signifikan, berarti variabel X6 bisa dikeluarkan dari model. 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304800"/>
            <a:ext cx="2949575" cy="460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/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en-US" sz="2800" b="1" noProof="1" smtClean="0">
                <a:solidFill>
                  <a:schemeClr val="tx1"/>
                </a:solidFill>
              </a:rPr>
              <a:t>Wald Test</a:t>
            </a:r>
            <a:br>
              <a:rPr lang="en-US" sz="2800" b="1" noProof="1" smtClean="0">
                <a:solidFill>
                  <a:schemeClr val="tx1"/>
                </a:solidFill>
              </a:rPr>
            </a:br>
            <a:endParaRPr lang="en-US" sz="2800" b="1" noProof="1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038600"/>
          </a:xfrm>
        </p:spPr>
        <p:txBody>
          <a:bodyPr/>
          <a:lstStyle/>
          <a:p>
            <a:pPr eaLnBrk="1" hangingPunct="1"/>
            <a:r>
              <a:rPr lang="id-ID" noProof="1" smtClean="0"/>
              <a:t>Y</a:t>
            </a:r>
            <a:r>
              <a:rPr lang="id-ID" baseline="-25000" noProof="1" smtClean="0"/>
              <a:t>t</a:t>
            </a:r>
            <a:r>
              <a:rPr lang="id-ID" noProof="1" smtClean="0"/>
              <a:t> = a</a:t>
            </a:r>
            <a:r>
              <a:rPr lang="id-ID" baseline="-25000" noProof="1" smtClean="0"/>
              <a:t>0</a:t>
            </a:r>
            <a:r>
              <a:rPr lang="id-ID" noProof="1" smtClean="0"/>
              <a:t> + a</a:t>
            </a:r>
            <a:r>
              <a:rPr lang="id-ID" baseline="-25000" noProof="1" smtClean="0"/>
              <a:t>1</a:t>
            </a:r>
            <a:r>
              <a:rPr lang="id-ID" noProof="1" smtClean="0"/>
              <a:t>X</a:t>
            </a:r>
            <a:r>
              <a:rPr lang="id-ID" baseline="-25000" noProof="1" smtClean="0"/>
              <a:t>t1</a:t>
            </a:r>
            <a:r>
              <a:rPr lang="id-ID" noProof="1" smtClean="0"/>
              <a:t> + a</a:t>
            </a:r>
            <a:r>
              <a:rPr lang="id-ID" baseline="-25000" noProof="1" smtClean="0"/>
              <a:t>2</a:t>
            </a:r>
            <a:r>
              <a:rPr lang="id-ID" noProof="1" smtClean="0"/>
              <a:t>X</a:t>
            </a:r>
            <a:r>
              <a:rPr lang="id-ID" baseline="-25000" noProof="1" smtClean="0"/>
              <a:t>t2</a:t>
            </a:r>
            <a:r>
              <a:rPr lang="id-ID" noProof="1" smtClean="0"/>
              <a:t> + u</a:t>
            </a:r>
            <a:r>
              <a:rPr lang="id-ID" baseline="-25000" noProof="1" smtClean="0"/>
              <a:t>t</a:t>
            </a:r>
          </a:p>
          <a:p>
            <a:pPr eaLnBrk="1" hangingPunct="1"/>
            <a:r>
              <a:rPr lang="id-ID" noProof="1" smtClean="0"/>
              <a:t>LY</a:t>
            </a:r>
            <a:r>
              <a:rPr lang="id-ID" baseline="-25000" noProof="1" smtClean="0"/>
              <a:t>t </a:t>
            </a:r>
            <a:r>
              <a:rPr lang="id-ID" noProof="1" smtClean="0"/>
              <a:t>= b</a:t>
            </a:r>
            <a:r>
              <a:rPr lang="id-ID" baseline="-25000" noProof="1" smtClean="0"/>
              <a:t>0</a:t>
            </a:r>
            <a:r>
              <a:rPr lang="id-ID" noProof="1" smtClean="0"/>
              <a:t> + b</a:t>
            </a:r>
            <a:r>
              <a:rPr lang="id-ID" baseline="-25000" noProof="1" smtClean="0"/>
              <a:t>1</a:t>
            </a:r>
            <a:r>
              <a:rPr lang="id-ID" noProof="1" smtClean="0"/>
              <a:t>LX</a:t>
            </a:r>
            <a:r>
              <a:rPr lang="id-ID" baseline="-25000" noProof="1" smtClean="0"/>
              <a:t>t1</a:t>
            </a:r>
            <a:r>
              <a:rPr lang="id-ID" noProof="1" smtClean="0"/>
              <a:t> + b</a:t>
            </a:r>
            <a:r>
              <a:rPr lang="id-ID" baseline="-25000" noProof="1" smtClean="0"/>
              <a:t>2</a:t>
            </a:r>
            <a:r>
              <a:rPr lang="id-ID" noProof="1" smtClean="0"/>
              <a:t>LX</a:t>
            </a:r>
            <a:r>
              <a:rPr lang="id-ID" baseline="-25000" noProof="1" smtClean="0"/>
              <a:t>t2</a:t>
            </a:r>
            <a:r>
              <a:rPr lang="id-ID" noProof="1" smtClean="0"/>
              <a:t> + v</a:t>
            </a:r>
            <a:r>
              <a:rPr lang="id-ID" baseline="-25000" noProof="1" smtClean="0"/>
              <a:t>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noProof="1" smtClean="0"/>
              <a:t>persamaan uji MWD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noProof="1" smtClean="0"/>
              <a:t>Y</a:t>
            </a:r>
            <a:r>
              <a:rPr lang="en-US" baseline="-25000" noProof="1" smtClean="0"/>
              <a:t>t </a:t>
            </a:r>
            <a:r>
              <a:rPr lang="en-US" noProof="1" smtClean="0"/>
              <a:t>= a</a:t>
            </a:r>
            <a:r>
              <a:rPr lang="en-US" baseline="-25000" noProof="1" smtClean="0"/>
              <a:t>0</a:t>
            </a:r>
            <a:r>
              <a:rPr lang="en-US" noProof="1" smtClean="0"/>
              <a:t> + a</a:t>
            </a:r>
            <a:r>
              <a:rPr lang="en-US" baseline="-25000" noProof="1" smtClean="0"/>
              <a:t>1</a:t>
            </a:r>
            <a:r>
              <a:rPr lang="en-US" noProof="1" smtClean="0"/>
              <a:t>X</a:t>
            </a:r>
            <a:r>
              <a:rPr lang="en-US" baseline="-25000" noProof="1" smtClean="0"/>
              <a:t>t1</a:t>
            </a:r>
            <a:r>
              <a:rPr lang="en-US" noProof="1" smtClean="0"/>
              <a:t> + a</a:t>
            </a:r>
            <a:r>
              <a:rPr lang="en-US" baseline="-25000" noProof="1" smtClean="0"/>
              <a:t>2</a:t>
            </a:r>
            <a:r>
              <a:rPr lang="en-US" noProof="1" smtClean="0"/>
              <a:t>X</a:t>
            </a:r>
            <a:r>
              <a:rPr lang="en-US" baseline="-25000" noProof="1" smtClean="0"/>
              <a:t>t2 </a:t>
            </a:r>
            <a:r>
              <a:rPr lang="en-US" noProof="1" smtClean="0"/>
              <a:t>+ a</a:t>
            </a:r>
            <a:r>
              <a:rPr lang="en-US" baseline="-25000" noProof="1" smtClean="0"/>
              <a:t>3</a:t>
            </a:r>
            <a:r>
              <a:rPr lang="en-US" noProof="1" smtClean="0"/>
              <a:t>Z</a:t>
            </a:r>
            <a:r>
              <a:rPr lang="en-US" baseline="-25000" noProof="1" smtClean="0"/>
              <a:t>1</a:t>
            </a:r>
            <a:r>
              <a:rPr lang="en-US" noProof="1" smtClean="0"/>
              <a:t> + u</a:t>
            </a:r>
            <a:r>
              <a:rPr lang="en-US" baseline="-25000" noProof="1" smtClean="0"/>
              <a:t>t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noProof="1" smtClean="0"/>
              <a:t>LY</a:t>
            </a:r>
            <a:r>
              <a:rPr lang="en-US" baseline="-25000" noProof="1" smtClean="0"/>
              <a:t>t</a:t>
            </a:r>
            <a:r>
              <a:rPr lang="en-US" noProof="1" smtClean="0"/>
              <a:t> = b</a:t>
            </a:r>
            <a:r>
              <a:rPr lang="en-US" baseline="-25000" noProof="1" smtClean="0"/>
              <a:t>0</a:t>
            </a:r>
            <a:r>
              <a:rPr lang="en-US" noProof="1" smtClean="0"/>
              <a:t> + b</a:t>
            </a:r>
            <a:r>
              <a:rPr lang="en-US" baseline="-25000" noProof="1" smtClean="0"/>
              <a:t>1</a:t>
            </a:r>
            <a:r>
              <a:rPr lang="en-US" noProof="1" smtClean="0"/>
              <a:t>LX</a:t>
            </a:r>
            <a:r>
              <a:rPr lang="en-US" baseline="-25000" noProof="1" smtClean="0"/>
              <a:t>t1</a:t>
            </a:r>
            <a:r>
              <a:rPr lang="en-US" noProof="1" smtClean="0"/>
              <a:t> + b</a:t>
            </a:r>
            <a:r>
              <a:rPr lang="en-US" baseline="-25000" noProof="1" smtClean="0"/>
              <a:t>2</a:t>
            </a:r>
            <a:r>
              <a:rPr lang="en-US" noProof="1" smtClean="0"/>
              <a:t>LX</a:t>
            </a:r>
            <a:r>
              <a:rPr lang="en-US" baseline="-25000" noProof="1" smtClean="0"/>
              <a:t>t2</a:t>
            </a:r>
            <a:r>
              <a:rPr lang="en-US" noProof="1" smtClean="0"/>
              <a:t> + b</a:t>
            </a:r>
            <a:r>
              <a:rPr lang="en-US" baseline="-25000" noProof="1" smtClean="0"/>
              <a:t>3</a:t>
            </a:r>
            <a:r>
              <a:rPr lang="en-US" noProof="1" smtClean="0"/>
              <a:t>Z</a:t>
            </a:r>
            <a:r>
              <a:rPr lang="en-US" baseline="-25000" noProof="1" smtClean="0"/>
              <a:t>2</a:t>
            </a:r>
            <a:r>
              <a:rPr lang="en-US" noProof="1" smtClean="0"/>
              <a:t> + v</a:t>
            </a:r>
            <a:r>
              <a:rPr lang="en-US" baseline="-25000" noProof="1" smtClean="0"/>
              <a:t>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82613"/>
          </a:xfrm>
        </p:spPr>
        <p:txBody>
          <a:bodyPr/>
          <a:lstStyle/>
          <a:p>
            <a:pPr marL="838200" indent="-838200" eaLnBrk="1" hangingPunct="1"/>
            <a:r>
              <a:rPr lang="id-ID" sz="2400" b="1" noProof="1" smtClean="0">
                <a:solidFill>
                  <a:schemeClr val="tx1"/>
                </a:solidFill>
              </a:rPr>
              <a:t>Uji MacKinnon, White dan Davidson (MWD Test)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eaLnBrk="1" hangingPunct="1"/>
            <a:r>
              <a:rPr lang="id-ID" sz="2400" noProof="1" smtClean="0"/>
              <a:t>Z</a:t>
            </a:r>
            <a:r>
              <a:rPr lang="id-ID" sz="2400" baseline="-25000" noProof="1" smtClean="0"/>
              <a:t>1</a:t>
            </a:r>
            <a:r>
              <a:rPr lang="id-ID" sz="2400" noProof="1" smtClean="0"/>
              <a:t> </a:t>
            </a:r>
            <a:r>
              <a:rPr lang="id-ID" sz="2400" noProof="1" smtClean="0">
                <a:sym typeface="Wingdings" pitchFamily="2" charset="2"/>
              </a:rPr>
              <a:t></a:t>
            </a:r>
            <a:r>
              <a:rPr lang="id-ID" sz="2400" noProof="1" smtClean="0"/>
              <a:t> nilai logaritma dari </a:t>
            </a:r>
            <a:r>
              <a:rPr lang="id-ID" sz="2400" i="1" noProof="1" smtClean="0"/>
              <a:t>fitted</a:t>
            </a:r>
            <a:r>
              <a:rPr lang="id-ID" sz="2400" noProof="1" smtClean="0"/>
              <a:t> persamaan dasar dikurangi dengan nilai </a:t>
            </a:r>
            <a:r>
              <a:rPr lang="id-ID" sz="2400" i="1" noProof="1" smtClean="0"/>
              <a:t>fitted</a:t>
            </a:r>
            <a:r>
              <a:rPr lang="id-ID" sz="2400" noProof="1" smtClean="0"/>
              <a:t> persamaan log </a:t>
            </a:r>
          </a:p>
          <a:p>
            <a:pPr eaLnBrk="1" hangingPunct="1"/>
            <a:r>
              <a:rPr lang="id-ID" sz="2400" noProof="1" smtClean="0"/>
              <a:t>Z</a:t>
            </a:r>
            <a:r>
              <a:rPr lang="id-ID" sz="2400" baseline="-25000" noProof="1" smtClean="0"/>
              <a:t>2</a:t>
            </a:r>
            <a:r>
              <a:rPr lang="id-ID" sz="2400" noProof="1" smtClean="0"/>
              <a:t> </a:t>
            </a:r>
            <a:r>
              <a:rPr lang="id-ID" sz="2400" noProof="1" smtClean="0">
                <a:sym typeface="Wingdings" pitchFamily="2" charset="2"/>
              </a:rPr>
              <a:t></a:t>
            </a:r>
            <a:r>
              <a:rPr lang="id-ID" sz="2400" noProof="1" smtClean="0"/>
              <a:t> nilai antilog dari </a:t>
            </a:r>
            <a:r>
              <a:rPr lang="id-ID" sz="2400" i="1" noProof="1" smtClean="0"/>
              <a:t>fitted</a:t>
            </a:r>
            <a:r>
              <a:rPr lang="id-ID" sz="2400" noProof="1" smtClean="0"/>
              <a:t> persamaan log dikurangi dengan nilai </a:t>
            </a:r>
            <a:r>
              <a:rPr lang="id-ID" sz="2400" i="1" noProof="1" smtClean="0"/>
              <a:t>fitted</a:t>
            </a:r>
            <a:r>
              <a:rPr lang="id-ID" sz="2400" noProof="1" smtClean="0"/>
              <a:t> persamaan dasar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noProof="1" smtClean="0"/>
              <a:t>Bila Z</a:t>
            </a:r>
            <a:r>
              <a:rPr lang="en-US" sz="2400" baseline="-25000" noProof="1" smtClean="0"/>
              <a:t>1</a:t>
            </a:r>
            <a:r>
              <a:rPr lang="en-US" sz="2400" noProof="1" smtClean="0"/>
              <a:t> signifikan secara statistik, maka hipotesis nol yang menyatakan bahwa model yang benar adalah bentuk linear ditolak </a:t>
            </a:r>
          </a:p>
          <a:p>
            <a:pPr eaLnBrk="1" hangingPunct="1"/>
            <a:r>
              <a:rPr lang="en-US" sz="2400" noProof="1" smtClean="0"/>
              <a:t>bila Z</a:t>
            </a:r>
            <a:r>
              <a:rPr lang="en-US" sz="2400" baseline="-25000" noProof="1" smtClean="0"/>
              <a:t>2</a:t>
            </a:r>
            <a:r>
              <a:rPr lang="en-US" sz="2400" noProof="1" smtClean="0"/>
              <a:t> signifikan secara statistik, maka hipotesis alternatif yang menyatakan bahwa model yang benar adalah log-linear ditolak.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82613"/>
          </a:xfrm>
        </p:spPr>
        <p:txBody>
          <a:bodyPr/>
          <a:lstStyle/>
          <a:p>
            <a:pPr marL="838200" indent="-838200" eaLnBrk="1" hangingPunct="1"/>
            <a:r>
              <a:rPr lang="id-ID" sz="2400" b="1" noProof="1" smtClean="0">
                <a:solidFill>
                  <a:schemeClr val="tx1"/>
                </a:solidFill>
              </a:rPr>
              <a:t>Uji MacKinnon, White dan Davidson (MWD Test)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id-ID" noProof="1" smtClean="0"/>
              <a:t>Regresi model linier dan dapatkan nilai estimasi Y (Y fitted) </a:t>
            </a:r>
            <a:r>
              <a:rPr lang="id-ID" noProof="1" smtClean="0">
                <a:sym typeface="Symbol" pitchFamily="18" charset="2"/>
              </a:rPr>
              <a:t></a:t>
            </a:r>
            <a:r>
              <a:rPr lang="id-ID" noProof="1" smtClean="0"/>
              <a:t> YF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noProof="1" smtClean="0"/>
              <a:t>QUICK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noProof="1" smtClean="0"/>
              <a:t>ESTIMATE EQUATION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noProof="1" smtClean="0"/>
              <a:t>Y </a:t>
            </a:r>
            <a:r>
              <a:rPr lang="en-US" smtClean="0"/>
              <a:t> </a:t>
            </a:r>
            <a:r>
              <a:rPr lang="en-US" noProof="1" smtClean="0"/>
              <a:t>C</a:t>
            </a:r>
            <a:r>
              <a:rPr lang="en-US" smtClean="0"/>
              <a:t> </a:t>
            </a:r>
            <a:r>
              <a:rPr lang="en-US" noProof="1" smtClean="0"/>
              <a:t> X</a:t>
            </a:r>
            <a:r>
              <a:rPr lang="en-US" smtClean="0"/>
              <a:t>2 </a:t>
            </a:r>
            <a:r>
              <a:rPr lang="en-US" noProof="1" smtClean="0"/>
              <a:t> X</a:t>
            </a:r>
            <a:r>
              <a:rPr lang="en-US" smtClean="0"/>
              <a:t>3 </a:t>
            </a:r>
            <a:r>
              <a:rPr lang="en-US" noProof="1" smtClean="0"/>
              <a:t>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noProof="1" smtClean="0"/>
              <a:t>OK.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noProof="1" smtClean="0"/>
              <a:t>Dari tampilan equation, 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noProof="1" smtClean="0"/>
              <a:t>FORECAST 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noProof="1" smtClean="0"/>
              <a:t>YF 	(pada kotak dialog SERIES NAME /  FORECAST NAME)</a:t>
            </a:r>
            <a:r>
              <a:rPr lang="en-US" noProof="1" smtClean="0">
                <a:sym typeface="Symbol" pitchFamily="18" charset="2"/>
              </a:rPr>
              <a:t></a:t>
            </a:r>
            <a:endParaRPr lang="en-US" noProof="1" smtClean="0"/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noProof="1" smtClean="0"/>
              <a:t>OK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noProof="1" smtClean="0"/>
              <a:t>Beri nama equation, 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noProof="1" smtClean="0"/>
              <a:t>klik NAME 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noProof="1" smtClean="0"/>
              <a:t>EQ01 		(nama equation)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noProof="1" smtClean="0"/>
              <a:t>OK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561975"/>
          </a:xfrm>
        </p:spPr>
        <p:txBody>
          <a:bodyPr/>
          <a:lstStyle/>
          <a:p>
            <a:pPr algn="r" eaLnBrk="1" hangingPunct="1"/>
            <a:r>
              <a:rPr lang="id-ID" sz="2800" noProof="1" smtClean="0">
                <a:solidFill>
                  <a:schemeClr val="tx1"/>
                </a:solidFill>
              </a:rPr>
              <a:t>Langkah MWD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id-ID" sz="2400" noProof="1" smtClean="0"/>
              <a:t>Regresi model log-linier dan dapatkan nilai estimasi log Y (log Y fitted) </a:t>
            </a:r>
            <a:r>
              <a:rPr lang="id-ID" sz="2400" noProof="1" smtClean="0">
                <a:sym typeface="Symbol" pitchFamily="18" charset="2"/>
              </a:rPr>
              <a:t></a:t>
            </a:r>
            <a:r>
              <a:rPr lang="id-ID" sz="2400" noProof="1" smtClean="0"/>
              <a:t> LYF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000" noProof="1" smtClean="0"/>
              <a:t>Klik QUICK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000" noProof="1" smtClean="0"/>
              <a:t>ESTIMATE EQUATION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sz="2000" noProof="1" smtClean="0"/>
              <a:t>log(Y) C log(X</a:t>
            </a:r>
            <a:r>
              <a:rPr lang="en-US" sz="2000" smtClean="0"/>
              <a:t>2</a:t>
            </a:r>
            <a:r>
              <a:rPr lang="en-US" sz="2000" noProof="1" smtClean="0"/>
              <a:t>) log(X</a:t>
            </a:r>
            <a:r>
              <a:rPr lang="en-US" sz="2000" smtClean="0"/>
              <a:t>3</a:t>
            </a:r>
            <a:r>
              <a:rPr lang="en-US" sz="2000" noProof="1" smtClean="0"/>
              <a:t>)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noProof="1" smtClean="0"/>
              <a:t>OK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noProof="1" smtClean="0"/>
              <a:t>Dari tampilan equation,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noProof="1" smtClean="0"/>
              <a:t>FORECAST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noProof="1" smtClean="0"/>
              <a:t>log(y)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noProof="1" smtClean="0"/>
              <a:t>LYF 	(pada kotak dialog SERIES NAME </a:t>
            </a:r>
            <a:r>
              <a:rPr lang="en-US" sz="1800" noProof="1" smtClean="0">
                <a:sym typeface="Symbol" pitchFamily="18" charset="2"/>
              </a:rPr>
              <a:t></a:t>
            </a:r>
            <a:r>
              <a:rPr lang="en-US" sz="1800" noProof="1" smtClean="0"/>
              <a:t> FORECAST NAME)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noProof="1" smtClean="0"/>
              <a:t>OK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noProof="1" smtClean="0"/>
              <a:t>Beri nama equation,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noProof="1" smtClean="0"/>
              <a:t>klik NAME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noProof="1" smtClean="0"/>
              <a:t>EQ02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noProof="1" smtClean="0"/>
              <a:t>OK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333375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id-ID" sz="2400" noProof="1" smtClean="0">
                <a:solidFill>
                  <a:schemeClr val="tx1"/>
                </a:solidFill>
              </a:rPr>
              <a:t>Langkah MWD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534400" cy="5105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noProof="1" smtClean="0"/>
              <a:t>GENR Z1 = log(YF) – LYF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noProof="1" smtClean="0"/>
              <a:t>Regresi Y terhadap variabel X dan Z1. Jika Z1 signifikan secara statistik, maka tolak Ho (model linier) dan jika tidak signifikan, maka tidak menolak Ho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noProof="1" smtClean="0"/>
              <a:t>GENR Z2= exp(LYF) – YF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000" noProof="1" smtClean="0"/>
              <a:t>Regresi log Y terhadap variabel log X dan Z2. Jika Z2 signifikan secara statistik, maka tolak Ha (model log linier) dan jika tidak signifikan maka tidak menolak Ha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000" noProof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noProof="1" smtClean="0"/>
              <a:t>Bila Z</a:t>
            </a:r>
            <a:r>
              <a:rPr lang="en-US" sz="2000" baseline="-25000" noProof="1" smtClean="0"/>
              <a:t>1</a:t>
            </a:r>
            <a:r>
              <a:rPr lang="en-US" sz="2000" noProof="1" smtClean="0"/>
              <a:t> signifikan secara statistik, maka hipotesis nol yang menyatakan bahwa model yang benar adalah bentuk linear ditolak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noProof="1" smtClean="0"/>
              <a:t>bila Z</a:t>
            </a:r>
            <a:r>
              <a:rPr lang="en-US" sz="2000" baseline="-25000" noProof="1" smtClean="0"/>
              <a:t>2</a:t>
            </a:r>
            <a:r>
              <a:rPr lang="en-US" sz="2000" noProof="1" smtClean="0"/>
              <a:t> signifikan secara statistik, maka hipotesis alternatif yang menyatakan bahwa model yang benar adalah log-linear ditolak.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000" noProof="1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638175"/>
          </a:xfrm>
        </p:spPr>
        <p:txBody>
          <a:bodyPr/>
          <a:lstStyle/>
          <a:p>
            <a:pPr eaLnBrk="1" hangingPunct="1"/>
            <a:r>
              <a:rPr lang="id-ID" sz="2800" noProof="1" smtClean="0">
                <a:solidFill>
                  <a:schemeClr val="tx1"/>
                </a:solidFill>
              </a:rPr>
              <a:t>Langkah MWD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id-ID" sz="3600" noProof="1" smtClean="0"/>
              <a:t>didasarkan pada dua regresi pembantu (</a:t>
            </a:r>
            <a:r>
              <a:rPr lang="id-ID" sz="3600" i="1" noProof="1" smtClean="0"/>
              <a:t>two auxiliary regressions</a:t>
            </a:r>
            <a:r>
              <a:rPr lang="id-ID" sz="3600" noProof="1" smtClean="0"/>
              <a:t>) dan uji ini bisa dikatakan merupakan pengembangan dari uji MWD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d-ID" sz="3600" noProof="1" smtClean="0"/>
              <a:t>Estimasi persamaan dasar dan log kemudian nyatakan nilai prediksi atau </a:t>
            </a:r>
            <a:r>
              <a:rPr lang="id-ID" sz="3600" i="1" noProof="1" smtClean="0"/>
              <a:t>fitted</a:t>
            </a:r>
            <a:r>
              <a:rPr lang="id-ID" sz="3600" noProof="1" smtClean="0"/>
              <a:t> masing-masing dg F</a:t>
            </a:r>
            <a:r>
              <a:rPr lang="id-ID" baseline="-25000" noProof="1" smtClean="0"/>
              <a:t>1</a:t>
            </a:r>
            <a:r>
              <a:rPr lang="id-ID" sz="3600" noProof="1" smtClean="0"/>
              <a:t> dan F</a:t>
            </a:r>
            <a:r>
              <a:rPr lang="id-ID" baseline="-25000" noProof="1" smtClean="0"/>
              <a:t>2</a:t>
            </a:r>
            <a:endParaRPr lang="en-US" baseline="-250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baseline="-25000" noProof="1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90538"/>
          </a:xfrm>
        </p:spPr>
        <p:txBody>
          <a:bodyPr>
            <a:normAutofit fontScale="90000"/>
          </a:bodyPr>
          <a:lstStyle/>
          <a:p>
            <a:pPr marL="838200" indent="-838200" eaLnBrk="1" hangingPunct="1"/>
            <a:r>
              <a:rPr lang="id-ID" sz="2800" b="1" noProof="1" smtClean="0">
                <a:solidFill>
                  <a:schemeClr val="tx1"/>
                </a:solidFill>
              </a:rPr>
              <a:t>Uji Bera dan McAleer (B-M Test)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d-ID" baseline="-25000" noProof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id-ID" noProof="1" smtClean="0"/>
              <a:t>Estimasi: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d-ID" noProof="1" smtClean="0"/>
              <a:t>F</a:t>
            </a:r>
            <a:r>
              <a:rPr lang="id-ID" baseline="-25000" noProof="1" smtClean="0"/>
              <a:t>2</a:t>
            </a:r>
            <a:r>
              <a:rPr lang="id-ID" noProof="1" smtClean="0"/>
              <a:t>LY</a:t>
            </a:r>
            <a:r>
              <a:rPr lang="id-ID" baseline="-25000" noProof="1" smtClean="0"/>
              <a:t>t </a:t>
            </a:r>
            <a:r>
              <a:rPr lang="id-ID" noProof="1" smtClean="0"/>
              <a:t>= b</a:t>
            </a:r>
            <a:r>
              <a:rPr lang="id-ID" baseline="-25000" noProof="1" smtClean="0"/>
              <a:t>0</a:t>
            </a:r>
            <a:r>
              <a:rPr lang="id-ID" noProof="1" smtClean="0"/>
              <a:t> + b</a:t>
            </a:r>
            <a:r>
              <a:rPr lang="id-ID" baseline="-25000" noProof="1" smtClean="0"/>
              <a:t>1</a:t>
            </a:r>
            <a:r>
              <a:rPr lang="id-ID" noProof="1" smtClean="0"/>
              <a:t>X</a:t>
            </a:r>
            <a:r>
              <a:rPr lang="id-ID" baseline="-25000" noProof="1" smtClean="0"/>
              <a:t>t1</a:t>
            </a:r>
            <a:r>
              <a:rPr lang="id-ID" noProof="1" smtClean="0"/>
              <a:t> + b</a:t>
            </a:r>
            <a:r>
              <a:rPr lang="id-ID" baseline="-25000" noProof="1" smtClean="0"/>
              <a:t>2</a:t>
            </a:r>
            <a:r>
              <a:rPr lang="id-ID" noProof="1" smtClean="0"/>
              <a:t>X</a:t>
            </a:r>
            <a:r>
              <a:rPr lang="id-ID" baseline="-25000" noProof="1" smtClean="0"/>
              <a:t>t2 </a:t>
            </a:r>
            <a:r>
              <a:rPr lang="id-ID" noProof="1" smtClean="0"/>
              <a:t>+ v</a:t>
            </a:r>
            <a:r>
              <a:rPr lang="id-ID" baseline="-25000" noProof="1" smtClean="0"/>
              <a:t>t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d-ID" noProof="1" smtClean="0"/>
              <a:t>F</a:t>
            </a:r>
            <a:r>
              <a:rPr lang="id-ID" baseline="-25000" noProof="1" smtClean="0"/>
              <a:t>1</a:t>
            </a:r>
            <a:r>
              <a:rPr lang="id-ID" noProof="1" smtClean="0"/>
              <a:t>Y</a:t>
            </a:r>
            <a:r>
              <a:rPr lang="id-ID" baseline="-25000" noProof="1" smtClean="0"/>
              <a:t>t</a:t>
            </a:r>
            <a:r>
              <a:rPr lang="id-ID" noProof="1" smtClean="0"/>
              <a:t> = a</a:t>
            </a:r>
            <a:r>
              <a:rPr lang="id-ID" baseline="-25000" noProof="1" smtClean="0"/>
              <a:t>0</a:t>
            </a:r>
            <a:r>
              <a:rPr lang="id-ID" noProof="1" smtClean="0"/>
              <a:t> + a</a:t>
            </a:r>
            <a:r>
              <a:rPr lang="id-ID" baseline="-25000" noProof="1" smtClean="0"/>
              <a:t>1</a:t>
            </a:r>
            <a:r>
              <a:rPr lang="id-ID" noProof="1" smtClean="0"/>
              <a:t>LX</a:t>
            </a:r>
            <a:r>
              <a:rPr lang="id-ID" baseline="-25000" noProof="1" smtClean="0"/>
              <a:t>t1</a:t>
            </a:r>
            <a:r>
              <a:rPr lang="id-ID" noProof="1" smtClean="0"/>
              <a:t> + a</a:t>
            </a:r>
            <a:r>
              <a:rPr lang="id-ID" baseline="-25000" noProof="1" smtClean="0"/>
              <a:t>2</a:t>
            </a:r>
            <a:r>
              <a:rPr lang="id-ID" noProof="1" smtClean="0"/>
              <a:t>LX</a:t>
            </a:r>
            <a:r>
              <a:rPr lang="id-ID" baseline="-25000" noProof="1" smtClean="0"/>
              <a:t>t2</a:t>
            </a:r>
            <a:r>
              <a:rPr lang="id-ID" noProof="1" smtClean="0"/>
              <a:t>  + u</a:t>
            </a:r>
            <a:r>
              <a:rPr lang="id-ID" baseline="-25000" noProof="1" smtClean="0"/>
              <a:t>t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mtClean="0"/>
          </a:p>
          <a:p>
            <a:pPr marL="609600" indent="-609600" eaLnBrk="1" hangingPunct="1"/>
            <a:r>
              <a:rPr lang="en-US" noProof="1" smtClean="0"/>
              <a:t>di mana F</a:t>
            </a:r>
            <a:r>
              <a:rPr lang="en-US" baseline="-25000" noProof="1" smtClean="0"/>
              <a:t>2</a:t>
            </a:r>
            <a:r>
              <a:rPr lang="en-US" noProof="1" smtClean="0"/>
              <a:t>LYt = antilog (F</a:t>
            </a:r>
            <a:r>
              <a:rPr lang="en-US" baseline="-25000" noProof="1" smtClean="0"/>
              <a:t>2</a:t>
            </a:r>
            <a:r>
              <a:rPr lang="en-US" noProof="1" smtClean="0"/>
              <a:t>) dan F</a:t>
            </a:r>
            <a:r>
              <a:rPr lang="en-US" baseline="-25000" noProof="1" smtClean="0"/>
              <a:t>1</a:t>
            </a:r>
            <a:r>
              <a:rPr lang="en-US" noProof="1" smtClean="0"/>
              <a:t>Yt = log (F</a:t>
            </a:r>
            <a:r>
              <a:rPr lang="en-US" baseline="-25000" noProof="1" smtClean="0"/>
              <a:t>1</a:t>
            </a:r>
            <a:r>
              <a:rPr lang="en-US" noProof="1" smtClean="0"/>
              <a:t>). </a:t>
            </a:r>
            <a:endParaRPr lang="en-US" smtClean="0">
              <a:sym typeface="Wingdings" pitchFamily="2" charset="2"/>
            </a:endParaRPr>
          </a:p>
          <a:p>
            <a:pPr marL="990600" lvl="1" indent="-533400" eaLnBrk="1" hangingPunct="1"/>
            <a:r>
              <a:rPr lang="en-US" noProof="1" smtClean="0"/>
              <a:t>ls exp(f2) c rk ydr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res_f2</a:t>
            </a:r>
            <a:endParaRPr lang="en-US" noProof="1" smtClean="0"/>
          </a:p>
          <a:p>
            <a:pPr marL="990600" lvl="1" indent="-533400" eaLnBrk="1" hangingPunct="1"/>
            <a:r>
              <a:rPr lang="en-US" noProof="1" smtClean="0"/>
              <a:t>ls log(f1) c log(rk) log(ydr)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res_f1</a:t>
            </a:r>
            <a:endParaRPr lang="en-US" noProof="1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noProof="1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90538"/>
          </a:xfrm>
        </p:spPr>
        <p:txBody>
          <a:bodyPr>
            <a:normAutofit fontScale="90000"/>
          </a:bodyPr>
          <a:lstStyle/>
          <a:p>
            <a:pPr marL="838200" indent="-838200" eaLnBrk="1" hangingPunct="1"/>
            <a:r>
              <a:rPr lang="id-ID" sz="2800" b="1" noProof="1" smtClean="0">
                <a:solidFill>
                  <a:schemeClr val="tx1"/>
                </a:solidFill>
              </a:rPr>
              <a:t>Uji Bera dan McAleer (B-M Test)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 noProof="1" smtClean="0"/>
              <a:t>Simpanlah nilai V</a:t>
            </a:r>
            <a:r>
              <a:rPr lang="id-ID" sz="2400" baseline="-25000" noProof="1" smtClean="0"/>
              <a:t>t </a:t>
            </a:r>
            <a:r>
              <a:rPr lang="id-ID" sz="2400" noProof="1" smtClean="0"/>
              <a:t>serta U</a:t>
            </a:r>
            <a:r>
              <a:rPr lang="id-ID" sz="2400" baseline="-25000" noProof="1" smtClean="0"/>
              <a:t>t</a:t>
            </a:r>
            <a:r>
              <a:rPr lang="id-ID" sz="2400" noProof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noProof="1" smtClean="0"/>
              <a:t>Lakukan regresi dengan memasukkan nilai </a:t>
            </a:r>
            <a:r>
              <a:rPr lang="id-ID" sz="2400" i="1" noProof="1" smtClean="0"/>
              <a:t>residual</a:t>
            </a:r>
            <a:r>
              <a:rPr lang="id-ID" sz="2400" noProof="1" smtClean="0"/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d-ID" sz="2000" noProof="1" smtClean="0"/>
              <a:t>Y</a:t>
            </a:r>
            <a:r>
              <a:rPr lang="id-ID" sz="2000" baseline="-25000" noProof="1" smtClean="0"/>
              <a:t>t </a:t>
            </a:r>
            <a:r>
              <a:rPr lang="id-ID" sz="2000" noProof="1" smtClean="0"/>
              <a:t>= </a:t>
            </a:r>
            <a:r>
              <a:rPr lang="id-ID" sz="2000" noProof="1" smtClean="0">
                <a:sym typeface="Symbol" pitchFamily="18" charset="2"/>
              </a:rPr>
              <a:t></a:t>
            </a:r>
            <a:r>
              <a:rPr lang="id-ID" sz="2000" baseline="-25000" noProof="1" smtClean="0"/>
              <a:t>0</a:t>
            </a:r>
            <a:r>
              <a:rPr lang="id-ID" sz="2000" noProof="1" smtClean="0"/>
              <a:t> + </a:t>
            </a:r>
            <a:r>
              <a:rPr lang="id-ID" sz="2000" noProof="1" smtClean="0">
                <a:sym typeface="Symbol" pitchFamily="18" charset="2"/>
              </a:rPr>
              <a:t></a:t>
            </a:r>
            <a:r>
              <a:rPr lang="id-ID" sz="2000" noProof="1" smtClean="0"/>
              <a:t> </a:t>
            </a:r>
            <a:r>
              <a:rPr lang="id-ID" sz="2000" baseline="-25000" noProof="1" smtClean="0"/>
              <a:t>1</a:t>
            </a:r>
            <a:r>
              <a:rPr lang="id-ID" sz="2000" noProof="1" smtClean="0"/>
              <a:t>X</a:t>
            </a:r>
            <a:r>
              <a:rPr lang="id-ID" sz="2000" baseline="-25000" noProof="1" smtClean="0"/>
              <a:t>t1</a:t>
            </a:r>
            <a:r>
              <a:rPr lang="id-ID" sz="2000" noProof="1" smtClean="0"/>
              <a:t> + </a:t>
            </a:r>
            <a:r>
              <a:rPr lang="id-ID" sz="2000" noProof="1" smtClean="0">
                <a:sym typeface="Symbol" pitchFamily="18" charset="2"/>
              </a:rPr>
              <a:t></a:t>
            </a:r>
            <a:r>
              <a:rPr lang="id-ID" sz="2000" noProof="1" smtClean="0"/>
              <a:t> </a:t>
            </a:r>
            <a:r>
              <a:rPr lang="id-ID" sz="2000" baseline="-25000" noProof="1" smtClean="0"/>
              <a:t>2</a:t>
            </a:r>
            <a:r>
              <a:rPr lang="id-ID" sz="2000" noProof="1" smtClean="0"/>
              <a:t>X</a:t>
            </a:r>
            <a:r>
              <a:rPr lang="id-ID" sz="2000" baseline="-25000" noProof="1" smtClean="0"/>
              <a:t>t2 </a:t>
            </a:r>
            <a:r>
              <a:rPr lang="id-ID" sz="2000" noProof="1" smtClean="0"/>
              <a:t>+ </a:t>
            </a:r>
            <a:r>
              <a:rPr lang="id-ID" sz="2000" noProof="1" smtClean="0">
                <a:sym typeface="Symbol" pitchFamily="18" charset="2"/>
              </a:rPr>
              <a:t></a:t>
            </a:r>
            <a:r>
              <a:rPr lang="id-ID" sz="2000" noProof="1" smtClean="0"/>
              <a:t> </a:t>
            </a:r>
            <a:r>
              <a:rPr lang="id-ID" sz="2000" baseline="-25000" noProof="1" smtClean="0"/>
              <a:t>3</a:t>
            </a:r>
            <a:r>
              <a:rPr lang="id-ID" sz="2000" noProof="1" smtClean="0"/>
              <a:t>u</a:t>
            </a:r>
            <a:r>
              <a:rPr lang="id-ID" sz="2000" baseline="-25000" noProof="1" smtClean="0"/>
              <a:t>t</a:t>
            </a:r>
            <a:r>
              <a:rPr lang="id-ID" sz="2000" noProof="1" smtClean="0"/>
              <a:t> + e</a:t>
            </a:r>
            <a:r>
              <a:rPr lang="id-ID" sz="2000" baseline="-25000" noProof="1" smtClean="0"/>
              <a:t>t1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d-ID" sz="2000" noProof="1" smtClean="0"/>
              <a:t>LY</a:t>
            </a:r>
            <a:r>
              <a:rPr lang="id-ID" sz="2000" baseline="-25000" noProof="1" smtClean="0"/>
              <a:t>t</a:t>
            </a:r>
            <a:r>
              <a:rPr lang="id-ID" sz="2000" noProof="1" smtClean="0"/>
              <a:t> = </a:t>
            </a:r>
            <a:r>
              <a:rPr lang="id-ID" sz="2000" noProof="1" smtClean="0">
                <a:sym typeface="Symbol" pitchFamily="18" charset="2"/>
              </a:rPr>
              <a:t></a:t>
            </a:r>
            <a:r>
              <a:rPr lang="id-ID" sz="2000" baseline="-25000" noProof="1" smtClean="0"/>
              <a:t>0</a:t>
            </a:r>
            <a:r>
              <a:rPr lang="id-ID" sz="2000" noProof="1" smtClean="0"/>
              <a:t> + </a:t>
            </a:r>
            <a:r>
              <a:rPr lang="id-ID" sz="2000" noProof="1" smtClean="0">
                <a:sym typeface="Symbol" pitchFamily="18" charset="2"/>
              </a:rPr>
              <a:t></a:t>
            </a:r>
            <a:r>
              <a:rPr lang="id-ID" sz="2000" noProof="1" smtClean="0"/>
              <a:t> </a:t>
            </a:r>
            <a:r>
              <a:rPr lang="id-ID" sz="2000" baseline="-25000" noProof="1" smtClean="0"/>
              <a:t>1</a:t>
            </a:r>
            <a:r>
              <a:rPr lang="id-ID" sz="2000" noProof="1" smtClean="0"/>
              <a:t>LX</a:t>
            </a:r>
            <a:r>
              <a:rPr lang="id-ID" sz="2000" baseline="-25000" noProof="1" smtClean="0"/>
              <a:t>t1</a:t>
            </a:r>
            <a:r>
              <a:rPr lang="id-ID" sz="2000" noProof="1" smtClean="0"/>
              <a:t> + </a:t>
            </a:r>
            <a:r>
              <a:rPr lang="id-ID" sz="2000" noProof="1" smtClean="0">
                <a:sym typeface="Symbol" pitchFamily="18" charset="2"/>
              </a:rPr>
              <a:t></a:t>
            </a:r>
            <a:r>
              <a:rPr lang="id-ID" sz="2000" noProof="1" smtClean="0"/>
              <a:t> </a:t>
            </a:r>
            <a:r>
              <a:rPr lang="id-ID" sz="2000" baseline="-25000" noProof="1" smtClean="0"/>
              <a:t>2</a:t>
            </a:r>
            <a:r>
              <a:rPr lang="id-ID" sz="2000" noProof="1" smtClean="0"/>
              <a:t>LX</a:t>
            </a:r>
            <a:r>
              <a:rPr lang="id-ID" sz="2000" baseline="-25000" noProof="1" smtClean="0"/>
              <a:t>t2</a:t>
            </a:r>
            <a:r>
              <a:rPr lang="id-ID" sz="2000" noProof="1" smtClean="0"/>
              <a:t> + </a:t>
            </a:r>
            <a:r>
              <a:rPr lang="id-ID" sz="2000" noProof="1" smtClean="0">
                <a:sym typeface="Symbol" pitchFamily="18" charset="2"/>
              </a:rPr>
              <a:t></a:t>
            </a:r>
            <a:r>
              <a:rPr lang="id-ID" sz="2000" baseline="-25000" noProof="1" smtClean="0"/>
              <a:t>3</a:t>
            </a:r>
            <a:r>
              <a:rPr lang="id-ID" sz="2000" noProof="1" smtClean="0"/>
              <a:t>v</a:t>
            </a:r>
            <a:r>
              <a:rPr lang="id-ID" sz="2000" baseline="-25000" noProof="1" smtClean="0"/>
              <a:t>t</a:t>
            </a:r>
            <a:r>
              <a:rPr lang="id-ID" sz="2000" noProof="1" smtClean="0"/>
              <a:t> + e</a:t>
            </a:r>
            <a:r>
              <a:rPr lang="id-ID" sz="2000" baseline="-25000" noProof="1" smtClean="0"/>
              <a:t>t2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id-ID" sz="2000" baseline="-25000" noProof="1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id-ID" sz="2400" noProof="1" smtClean="0"/>
              <a:t>Uji hipotesis nol bahwa </a:t>
            </a:r>
            <a:r>
              <a:rPr lang="id-ID" sz="2400" noProof="1" smtClean="0">
                <a:sym typeface="Symbol" pitchFamily="18" charset="2"/>
              </a:rPr>
              <a:t></a:t>
            </a:r>
            <a:r>
              <a:rPr lang="id-ID" sz="2400" baseline="-25000" noProof="1" smtClean="0"/>
              <a:t>3 </a:t>
            </a:r>
            <a:r>
              <a:rPr lang="id-ID" sz="2400" noProof="1" smtClean="0"/>
              <a:t>= 0 dan hipotesis alternatif </a:t>
            </a:r>
            <a:r>
              <a:rPr lang="el-GR" sz="2400" noProof="1" smtClean="0"/>
              <a:t>β</a:t>
            </a:r>
            <a:r>
              <a:rPr lang="el-GR" sz="2400" baseline="-25000" noProof="1" smtClean="0"/>
              <a:t>3</a:t>
            </a:r>
            <a:r>
              <a:rPr lang="el-GR" sz="2400" noProof="1" smtClean="0"/>
              <a:t> = 0.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id-ID" sz="2400" noProof="1" smtClean="0"/>
              <a:t>Jika </a:t>
            </a:r>
            <a:r>
              <a:rPr lang="id-ID" sz="2400" noProof="1" smtClean="0">
                <a:sym typeface="Symbol" pitchFamily="18" charset="2"/>
              </a:rPr>
              <a:t></a:t>
            </a:r>
            <a:r>
              <a:rPr lang="id-ID" sz="2400" noProof="1" smtClean="0"/>
              <a:t> </a:t>
            </a:r>
            <a:r>
              <a:rPr lang="id-ID" sz="2400" baseline="-25000" noProof="1" smtClean="0"/>
              <a:t>3</a:t>
            </a:r>
            <a:r>
              <a:rPr lang="id-ID" sz="2400" noProof="1" smtClean="0"/>
              <a:t> berbeda dengan nol secara statistik, maka bentuk model linier ditolak dan sebaliknya.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id-ID" sz="2400" noProof="1" smtClean="0"/>
              <a:t>jika </a:t>
            </a:r>
            <a:r>
              <a:rPr lang="el-GR" sz="2400" noProof="1" smtClean="0"/>
              <a:t>β</a:t>
            </a:r>
            <a:r>
              <a:rPr lang="el-GR" sz="2400" baseline="-25000" noProof="1" smtClean="0"/>
              <a:t>3</a:t>
            </a:r>
            <a:r>
              <a:rPr lang="id-ID" sz="2400" noProof="1" smtClean="0"/>
              <a:t> berbeda dengan nol secara statistik, maka hipotesis alternatif yang mengatakan bahwa bentuk fungsi log-linier yang benar ditolak 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411163"/>
          </a:xfrm>
        </p:spPr>
        <p:txBody>
          <a:bodyPr/>
          <a:lstStyle/>
          <a:p>
            <a:pPr algn="r" eaLnBrk="1" hangingPunct="1"/>
            <a:r>
              <a:rPr lang="id-ID" sz="1800" b="1" noProof="1" smtClean="0">
                <a:solidFill>
                  <a:schemeClr val="tx1"/>
                </a:solidFill>
              </a:rPr>
              <a:t>Uji Bera dan McAleer (B-M Test)- lanjutan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F69-418F-4101-9389-1127B84F9E88}" type="slidenum">
              <a:rPr lang="id-ID" smtClean="0"/>
              <a:t>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a.i.r./ekonometrika/2011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728</Words>
  <Application>Microsoft Office PowerPoint</Application>
  <PresentationFormat>On-screen Show (4:3)</PresentationFormat>
  <Paragraphs>152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DIAGNOSTIC TESTING</vt:lpstr>
      <vt:lpstr>Uji MacKinnon, White dan Davidson (MWD Test)</vt:lpstr>
      <vt:lpstr>Uji MacKinnon, White dan Davidson (MWD Test)</vt:lpstr>
      <vt:lpstr>Langkah MWD </vt:lpstr>
      <vt:lpstr>Langkah MWD</vt:lpstr>
      <vt:lpstr>Langkah MWD</vt:lpstr>
      <vt:lpstr>Uji Bera dan McAleer (B-M Test)</vt:lpstr>
      <vt:lpstr>Uji Bera dan McAleer (B-M Test)</vt:lpstr>
      <vt:lpstr>Uji Bera dan McAleer (B-M Test)- lanjutan</vt:lpstr>
      <vt:lpstr>AIC, Ommited test, wald test</vt:lpstr>
      <vt:lpstr>AIC</vt:lpstr>
      <vt:lpstr> Omitted Test  </vt:lpstr>
      <vt:lpstr> Wald Test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TESTING</dc:title>
  <dc:creator>sony vaio</dc:creator>
  <cp:lastModifiedBy>sony vaio</cp:lastModifiedBy>
  <cp:revision>3</cp:revision>
  <dcterms:created xsi:type="dcterms:W3CDTF">2011-08-23T04:28:23Z</dcterms:created>
  <dcterms:modified xsi:type="dcterms:W3CDTF">2011-08-23T04:31:41Z</dcterms:modified>
</cp:coreProperties>
</file>