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75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76" r:id="rId11"/>
    <p:sldId id="269" r:id="rId12"/>
    <p:sldId id="273" r:id="rId13"/>
    <p:sldId id="271" r:id="rId14"/>
    <p:sldId id="272" r:id="rId15"/>
    <p:sldId id="274" r:id="rId16"/>
  </p:sldIdLst>
  <p:sldSz cx="9144000" cy="6858000" type="screen4x3"/>
  <p:notesSz cx="6858000" cy="8915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1" autoAdjust="0"/>
    <p:restoredTop sz="94728" autoAdjust="0"/>
  </p:normalViewPr>
  <p:slideViewPr>
    <p:cSldViewPr>
      <p:cViewPr>
        <p:scale>
          <a:sx n="50" d="100"/>
          <a:sy n="50" d="100"/>
        </p:scale>
        <p:origin x="-1267" y="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54" y="-66"/>
      </p:cViewPr>
      <p:guideLst>
        <p:guide orient="horz" pos="280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d-ID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470900"/>
            <a:ext cx="31242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PAS-REGRESI: </a:t>
            </a:r>
            <a:r>
              <a:rPr lang="en-US" i="1"/>
              <a:t>Endang Sih Prapti, Dra, MA</a:t>
            </a: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470900"/>
            <a:ext cx="29718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0D89F3-0218-42ED-9257-25534A77D6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4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4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052DA-1BBB-42DF-95DA-AD935695FB73}" type="datetimeFigureOut">
              <a:rPr lang="id-ID" smtClean="0"/>
              <a:t>23/08/2011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68338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235450"/>
            <a:ext cx="5486400" cy="4011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467725"/>
            <a:ext cx="2971800" cy="44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467725"/>
            <a:ext cx="2971800" cy="44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B6BD4-AAF5-403F-8834-72496791B941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a.i.r/ekonometrika/2011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E7A1CF-7A9E-40DB-A7D8-D57B2172D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a.i.r/ekonometrika/2011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855E9-81C5-4D21-BC4B-F62ECD5D0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a.i.r/ekonometrika/2011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471E2-5BB2-44FD-8360-031E6A4B9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a.i.r/ekonometrika/2011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B5E4C-054C-4854-83FD-BC712E3B7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a.i.r/ekonometrika/2011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F4EBB-8899-46D0-8854-73A39C0DFD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a.i.r/ekonometrika/2011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19ACD-BA37-4537-8BB6-A4B934A31B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a.i.r/ekonometrika/2011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EC446-31BA-4A32-B983-86A6258134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a.i.r/ekonometrika/2011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04FD8-1CD3-466D-94FC-5564A737DA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a.i.r/ekonometrika/2011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6A53E6-D48E-4697-A525-C72A46DCD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a.i.r/ekonometrika/2011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90672-5DB7-4B70-882A-5039088DE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a.i.r/ekonometrika/2011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4B3ECC-3A71-43FC-8C96-2930A00D2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a.i.r/ekonometrika/2011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BA9411-BC70-4867-8B81-CABA6B4F5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audio" Target="../media/audio4.wav"/><Relationship Id="rId4" Type="http://schemas.openxmlformats.org/officeDocument/2006/relationships/audio" Target="../media/audio5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5.wav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Eviews ~ regresi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Angelina Ika Rahutami</a:t>
            </a:r>
          </a:p>
          <a:p>
            <a:r>
              <a:rPr lang="id-ID" dirty="0" smtClean="0"/>
              <a:t>Unika Soegijapranata</a:t>
            </a:r>
          </a:p>
          <a:p>
            <a:r>
              <a:rPr lang="id-ID" dirty="0" smtClean="0"/>
              <a:t>Gasal 2011/2012</a:t>
            </a:r>
            <a:endParaRPr lang="id-ID" dirty="0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686800" cy="57912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id-ID" sz="2400" noProof="1"/>
              <a:t>Dari Command window: </a:t>
            </a:r>
          </a:p>
          <a:p>
            <a:pPr marL="990600" lvl="1" indent="-533400">
              <a:lnSpc>
                <a:spcPct val="80000"/>
              </a:lnSpc>
            </a:pPr>
            <a:r>
              <a:rPr lang="id-ID" sz="2000" noProof="1"/>
              <a:t>ketik LS IMPORTS C GDP </a:t>
            </a:r>
          </a:p>
          <a:p>
            <a:pPr marL="990600" lvl="1" indent="-533400">
              <a:lnSpc>
                <a:spcPct val="80000"/>
              </a:lnSpc>
            </a:pPr>
            <a:r>
              <a:rPr lang="id-ID" sz="2000" noProof="1"/>
              <a:t>ENTER</a:t>
            </a:r>
          </a:p>
          <a:p>
            <a:pPr marL="609600" indent="-609600">
              <a:lnSpc>
                <a:spcPct val="80000"/>
              </a:lnSpc>
            </a:pPr>
            <a:r>
              <a:rPr lang="id-ID" sz="2400" noProof="1"/>
              <a:t>Dari menu utama:</a:t>
            </a:r>
          </a:p>
          <a:p>
            <a:pPr marL="990600" lvl="1" indent="-533400">
              <a:lnSpc>
                <a:spcPct val="80000"/>
              </a:lnSpc>
            </a:pPr>
            <a:r>
              <a:rPr lang="id-ID" sz="2000" noProof="1"/>
              <a:t>QUICK</a:t>
            </a:r>
          </a:p>
          <a:p>
            <a:pPr marL="990600" lvl="1" indent="-533400">
              <a:lnSpc>
                <a:spcPct val="80000"/>
              </a:lnSpc>
            </a:pPr>
            <a:r>
              <a:rPr lang="id-ID" sz="2000" noProof="1"/>
              <a:t>ESTIMATE EQUATION </a:t>
            </a:r>
          </a:p>
          <a:p>
            <a:pPr marL="990600" lvl="1" indent="-533400">
              <a:lnSpc>
                <a:spcPct val="80000"/>
              </a:lnSpc>
            </a:pPr>
            <a:r>
              <a:rPr lang="id-ID" sz="2000" noProof="1"/>
              <a:t>EQUATION SPECIFICATION</a:t>
            </a:r>
          </a:p>
          <a:p>
            <a:pPr marL="990600" lvl="1" indent="-533400">
              <a:lnSpc>
                <a:spcPct val="80000"/>
              </a:lnSpc>
            </a:pPr>
            <a:r>
              <a:rPr lang="id-ID" sz="2000" noProof="1"/>
              <a:t>Y   C   X1….		(persamaan yg akan diestimasi)</a:t>
            </a:r>
          </a:p>
          <a:p>
            <a:pPr marL="990600" lvl="1" indent="-533400">
              <a:lnSpc>
                <a:spcPct val="80000"/>
              </a:lnSpc>
            </a:pPr>
            <a:r>
              <a:rPr lang="id-ID" sz="2000" noProof="1"/>
              <a:t>LS     			(metode estimasi)</a:t>
            </a:r>
          </a:p>
          <a:p>
            <a:pPr marL="990600" lvl="1" indent="-533400">
              <a:lnSpc>
                <a:spcPct val="80000"/>
              </a:lnSpc>
            </a:pPr>
            <a:r>
              <a:rPr lang="id-ID" sz="2000" noProof="1"/>
              <a:t>OK</a:t>
            </a:r>
          </a:p>
          <a:p>
            <a:pPr marL="609600" indent="-609600">
              <a:lnSpc>
                <a:spcPct val="80000"/>
              </a:lnSpc>
            </a:pPr>
            <a:r>
              <a:rPr lang="id-ID" sz="2400" noProof="1"/>
              <a:t>Dari workfile, </a:t>
            </a:r>
          </a:p>
          <a:p>
            <a:pPr marL="990600" lvl="1" indent="-533400">
              <a:lnSpc>
                <a:spcPct val="80000"/>
              </a:lnSpc>
            </a:pPr>
            <a:r>
              <a:rPr lang="id-ID" sz="2000" noProof="1"/>
              <a:t>pilih variabel sesuai urutan dengan CTRL+KLIK, </a:t>
            </a:r>
          </a:p>
          <a:p>
            <a:pPr marL="990600" lvl="1" indent="-533400">
              <a:lnSpc>
                <a:spcPct val="80000"/>
              </a:lnSpc>
            </a:pPr>
            <a:r>
              <a:rPr lang="id-ID" sz="2000" noProof="1"/>
              <a:t>OPEN 		(klik kanan)</a:t>
            </a:r>
          </a:p>
          <a:p>
            <a:pPr marL="990600" lvl="1" indent="-533400">
              <a:lnSpc>
                <a:spcPct val="80000"/>
              </a:lnSpc>
            </a:pPr>
            <a:r>
              <a:rPr lang="id-ID" sz="2000" noProof="1"/>
              <a:t>AS EQUATION</a:t>
            </a:r>
          </a:p>
          <a:p>
            <a:pPr marL="990600" lvl="1" indent="-533400">
              <a:lnSpc>
                <a:spcPct val="80000"/>
              </a:lnSpc>
            </a:pPr>
            <a:r>
              <a:rPr lang="id-ID" sz="2000" noProof="1"/>
              <a:t>EQUATION SPECIFICATION</a:t>
            </a:r>
          </a:p>
          <a:p>
            <a:pPr marL="990600" lvl="1" indent="-533400">
              <a:lnSpc>
                <a:spcPct val="80000"/>
              </a:lnSpc>
            </a:pPr>
            <a:r>
              <a:rPr lang="id-ID" sz="2000" noProof="1"/>
              <a:t>Y   C   X1…	 		(persamaan yang akan diestimasi)</a:t>
            </a:r>
          </a:p>
          <a:p>
            <a:pPr marL="990600" lvl="1" indent="-533400">
              <a:lnSpc>
                <a:spcPct val="80000"/>
              </a:lnSpc>
            </a:pPr>
            <a:r>
              <a:rPr lang="id-ID" sz="2000" noProof="1"/>
              <a:t>LS     				(metode estimasi)</a:t>
            </a:r>
          </a:p>
          <a:p>
            <a:pPr marL="990600" lvl="1" indent="-533400">
              <a:lnSpc>
                <a:spcPct val="80000"/>
              </a:lnSpc>
            </a:pPr>
            <a:r>
              <a:rPr lang="id-ID" sz="2000" noProof="1"/>
              <a:t>OK.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2971800" cy="484187"/>
          </a:xfrm>
        </p:spPr>
        <p:txBody>
          <a:bodyPr>
            <a:noAutofit/>
          </a:bodyPr>
          <a:lstStyle/>
          <a:p>
            <a:r>
              <a:rPr lang="id-ID" sz="3200" b="1" noProof="1">
                <a:solidFill>
                  <a:srgbClr val="FF0000"/>
                </a:solidFill>
              </a:rPr>
              <a:t>Regresi</a:t>
            </a:r>
            <a:r>
              <a:rPr lang="id-ID" sz="3200" noProof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4C-054C-4854-83FD-BC712E3B70C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a.i.r/ekonometrika/2011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/>
              <a:t>CARA MEMBACA PARAMETER-PARAMETER  DALAM REGRESI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80772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04825" indent="-504825">
              <a:spcBef>
                <a:spcPct val="50000"/>
              </a:spcBef>
            </a:pPr>
            <a:r>
              <a:rPr lang="en-US" b="1"/>
              <a:t>Jika Modelnya Linier:  Y = A</a:t>
            </a:r>
            <a:r>
              <a:rPr lang="en-US" b="1" baseline="-25000"/>
              <a:t>0</a:t>
            </a:r>
            <a:r>
              <a:rPr lang="en-US" b="1"/>
              <a:t> + B</a:t>
            </a:r>
            <a:r>
              <a:rPr lang="en-US" b="1" baseline="-25000"/>
              <a:t>1</a:t>
            </a:r>
            <a:r>
              <a:rPr lang="en-US" b="1"/>
              <a:t> X</a:t>
            </a:r>
            <a:r>
              <a:rPr lang="en-US" b="1" baseline="-25000"/>
              <a:t>1</a:t>
            </a:r>
            <a:endParaRPr lang="en-US" b="1"/>
          </a:p>
          <a:p>
            <a:pPr marL="504825" indent="-504825">
              <a:spcBef>
                <a:spcPct val="50000"/>
              </a:spcBef>
            </a:pPr>
            <a:r>
              <a:rPr lang="en-US" b="1"/>
              <a:t>Arti A</a:t>
            </a:r>
            <a:r>
              <a:rPr lang="en-US" b="1" baseline="-25000"/>
              <a:t>0</a:t>
            </a:r>
            <a:r>
              <a:rPr lang="en-US" b="1"/>
              <a:t> : </a:t>
            </a:r>
          </a:p>
          <a:p>
            <a:pPr marL="504825" indent="-504825">
              <a:spcBef>
                <a:spcPct val="50000"/>
              </a:spcBef>
            </a:pPr>
            <a:r>
              <a:rPr lang="en-US" b="1"/>
              <a:t>     Jika X</a:t>
            </a:r>
            <a:r>
              <a:rPr lang="en-US" b="1" baseline="-25000"/>
              <a:t>1</a:t>
            </a:r>
            <a:r>
              <a:rPr lang="en-US" b="1"/>
              <a:t> tidak berpengaruh maka nilai Y adalah A</a:t>
            </a:r>
            <a:r>
              <a:rPr lang="en-US" b="1" baseline="-25000"/>
              <a:t>0</a:t>
            </a:r>
          </a:p>
          <a:p>
            <a:pPr marL="504825" indent="-504825">
              <a:spcBef>
                <a:spcPct val="50000"/>
              </a:spcBef>
            </a:pPr>
            <a:r>
              <a:rPr lang="en-US" b="1"/>
              <a:t>Arti B</a:t>
            </a:r>
            <a:r>
              <a:rPr lang="en-US" b="1" baseline="-25000"/>
              <a:t>1</a:t>
            </a:r>
            <a:r>
              <a:rPr lang="en-US" b="1"/>
              <a:t> : </a:t>
            </a:r>
          </a:p>
          <a:p>
            <a:pPr marL="504825" indent="-504825">
              <a:spcBef>
                <a:spcPct val="50000"/>
              </a:spcBef>
            </a:pPr>
            <a:r>
              <a:rPr lang="en-US" b="1"/>
              <a:t>     Jika X</a:t>
            </a:r>
            <a:r>
              <a:rPr lang="en-US" b="1" baseline="-25000"/>
              <a:t>1</a:t>
            </a:r>
            <a:r>
              <a:rPr lang="en-US" b="1"/>
              <a:t> naik satu </a:t>
            </a:r>
            <a:r>
              <a:rPr lang="en-US" b="1" u="sng"/>
              <a:t>satuan </a:t>
            </a:r>
            <a:r>
              <a:rPr lang="en-US" b="1"/>
              <a:t>maka nilai Y naik B</a:t>
            </a:r>
            <a:r>
              <a:rPr lang="en-US" b="1" baseline="-25000"/>
              <a:t>1</a:t>
            </a:r>
            <a:r>
              <a:rPr lang="en-US" b="1"/>
              <a:t> </a:t>
            </a:r>
            <a:r>
              <a:rPr lang="en-US" b="1" u="sng"/>
              <a:t>satuan</a:t>
            </a:r>
            <a:r>
              <a:rPr lang="en-US" b="1"/>
              <a:t> (jika bertanda +)</a:t>
            </a:r>
          </a:p>
          <a:p>
            <a:pPr marL="504825" indent="-504825">
              <a:spcBef>
                <a:spcPct val="50000"/>
              </a:spcBef>
            </a:pPr>
            <a:r>
              <a:rPr lang="en-US" b="1"/>
              <a:t>	Jika  X</a:t>
            </a:r>
            <a:r>
              <a:rPr lang="en-US" b="1" baseline="-25000"/>
              <a:t>1</a:t>
            </a:r>
            <a:r>
              <a:rPr lang="en-US" b="1"/>
              <a:t> naik satu </a:t>
            </a:r>
            <a:r>
              <a:rPr lang="en-US" b="1" u="sng"/>
              <a:t>satuan</a:t>
            </a:r>
            <a:r>
              <a:rPr lang="en-US" b="1"/>
              <a:t> maka nilai Y turun B</a:t>
            </a:r>
            <a:r>
              <a:rPr lang="en-US" b="1" baseline="-25000"/>
              <a:t>1</a:t>
            </a:r>
            <a:r>
              <a:rPr lang="en-US" b="1"/>
              <a:t> </a:t>
            </a:r>
            <a:r>
              <a:rPr lang="en-US" b="1" u="sng"/>
              <a:t>satuan</a:t>
            </a:r>
            <a:r>
              <a:rPr lang="en-US" b="1"/>
              <a:t> (jika bertanda -)</a:t>
            </a:r>
          </a:p>
          <a:p>
            <a:pPr marL="504825" indent="-504825">
              <a:spcBef>
                <a:spcPct val="50000"/>
              </a:spcBef>
            </a:pP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3E6-D48E-4697-A525-C72A46DCDE6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a.i.r/ekonometrika/2011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827088"/>
            <a:ext cx="7696200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63563" indent="-563563">
              <a:spcBef>
                <a:spcPct val="50000"/>
              </a:spcBef>
            </a:pPr>
            <a:r>
              <a:rPr lang="en-US" b="1"/>
              <a:t>Jika Modelnya Non Linier: </a:t>
            </a:r>
          </a:p>
          <a:p>
            <a:pPr marL="563563" indent="-563563">
              <a:spcBef>
                <a:spcPct val="50000"/>
              </a:spcBef>
            </a:pPr>
            <a:r>
              <a:rPr lang="en-US" b="1"/>
              <a:t>Y = A</a:t>
            </a:r>
            <a:r>
              <a:rPr lang="en-US" b="1" baseline="-25000"/>
              <a:t>o</a:t>
            </a:r>
            <a:r>
              <a:rPr lang="en-US" b="1"/>
              <a:t> X</a:t>
            </a:r>
            <a:r>
              <a:rPr lang="en-US" b="1" baseline="-25000"/>
              <a:t>1</a:t>
            </a:r>
            <a:r>
              <a:rPr lang="en-US" b="1" baseline="30000"/>
              <a:t>B1</a:t>
            </a:r>
            <a:r>
              <a:rPr lang="en-US" b="1"/>
              <a:t> atau  Ln Y = Ln A</a:t>
            </a:r>
            <a:r>
              <a:rPr lang="en-US" b="1" baseline="-25000"/>
              <a:t>0</a:t>
            </a:r>
            <a:r>
              <a:rPr lang="en-US" b="1"/>
              <a:t> + B</a:t>
            </a:r>
            <a:r>
              <a:rPr lang="en-US" b="1" baseline="-25000"/>
              <a:t>1</a:t>
            </a:r>
            <a:r>
              <a:rPr lang="en-US" b="1"/>
              <a:t> Ln X</a:t>
            </a:r>
            <a:r>
              <a:rPr lang="en-US" b="1" baseline="-25000"/>
              <a:t>1</a:t>
            </a:r>
          </a:p>
          <a:p>
            <a:pPr marL="563563" indent="-563563">
              <a:spcBef>
                <a:spcPct val="50000"/>
              </a:spcBef>
            </a:pPr>
            <a:r>
              <a:rPr lang="en-US" b="1" u="sng"/>
              <a:t>Arti A</a:t>
            </a:r>
            <a:r>
              <a:rPr lang="en-US" b="1" u="sng" baseline="-25000"/>
              <a:t>0</a:t>
            </a:r>
            <a:r>
              <a:rPr lang="en-US" b="1"/>
              <a:t> : </a:t>
            </a:r>
          </a:p>
          <a:p>
            <a:pPr marL="563563" indent="-563563">
              <a:spcBef>
                <a:spcPct val="50000"/>
              </a:spcBef>
              <a:buFontTx/>
              <a:buChar char="•"/>
            </a:pPr>
            <a:r>
              <a:rPr lang="en-US" b="1"/>
              <a:t>Nilai A</a:t>
            </a:r>
            <a:r>
              <a:rPr lang="en-US" b="1" baseline="-25000"/>
              <a:t>0</a:t>
            </a:r>
            <a:r>
              <a:rPr lang="en-US" b="1"/>
              <a:t>  diperoleh dengan mencari antilog dari Ln A</a:t>
            </a:r>
            <a:r>
              <a:rPr lang="en-US" b="1" baseline="-25000"/>
              <a:t>0</a:t>
            </a:r>
          </a:p>
          <a:p>
            <a:pPr marL="563563" indent="-563563">
              <a:spcBef>
                <a:spcPct val="50000"/>
              </a:spcBef>
              <a:buFontTx/>
              <a:buChar char="•"/>
            </a:pPr>
            <a:r>
              <a:rPr lang="en-US" b="1"/>
              <a:t>A</a:t>
            </a:r>
            <a:r>
              <a:rPr lang="en-US" b="1" baseline="-25000"/>
              <a:t>0</a:t>
            </a:r>
            <a:r>
              <a:rPr lang="en-US"/>
              <a:t> </a:t>
            </a:r>
            <a:r>
              <a:rPr lang="en-US" b="1"/>
              <a:t>adalah</a:t>
            </a:r>
            <a:r>
              <a:rPr lang="en-US"/>
              <a:t> </a:t>
            </a:r>
            <a:r>
              <a:rPr lang="en-US" b="1"/>
              <a:t>nilai Y</a:t>
            </a:r>
            <a:r>
              <a:rPr lang="en-US"/>
              <a:t> , </a:t>
            </a:r>
            <a:r>
              <a:rPr lang="en-US" b="1"/>
              <a:t>jika X</a:t>
            </a:r>
            <a:r>
              <a:rPr lang="en-US" b="1" baseline="-25000"/>
              <a:t>1</a:t>
            </a:r>
            <a:r>
              <a:rPr lang="en-US" b="1"/>
              <a:t> tidak berpengaruh </a:t>
            </a:r>
          </a:p>
          <a:p>
            <a:pPr marL="563563" indent="-563563">
              <a:spcBef>
                <a:spcPct val="50000"/>
              </a:spcBef>
            </a:pPr>
            <a:r>
              <a:rPr lang="en-US" b="1" u="sng"/>
              <a:t>Arti B</a:t>
            </a:r>
            <a:r>
              <a:rPr lang="en-US" b="1" u="sng" baseline="-25000"/>
              <a:t>1</a:t>
            </a:r>
            <a:r>
              <a:rPr lang="en-US" b="1"/>
              <a:t> : </a:t>
            </a:r>
          </a:p>
          <a:p>
            <a:pPr marL="563563" indent="-563563">
              <a:spcBef>
                <a:spcPct val="50000"/>
              </a:spcBef>
            </a:pPr>
            <a:r>
              <a:rPr lang="en-US" b="1"/>
              <a:t>Jika X</a:t>
            </a:r>
            <a:r>
              <a:rPr lang="en-US" b="1" baseline="-25000"/>
              <a:t>1</a:t>
            </a:r>
            <a:r>
              <a:rPr lang="en-US" b="1"/>
              <a:t> naik satu </a:t>
            </a:r>
            <a:r>
              <a:rPr lang="en-US" b="1" u="sng"/>
              <a:t>persen</a:t>
            </a:r>
            <a:r>
              <a:rPr lang="en-US" b="1"/>
              <a:t> maka Y akan naik B</a:t>
            </a:r>
            <a:r>
              <a:rPr lang="en-US" b="1" baseline="-25000"/>
              <a:t>1</a:t>
            </a:r>
            <a:r>
              <a:rPr lang="en-US" b="1"/>
              <a:t> </a:t>
            </a:r>
            <a:r>
              <a:rPr lang="en-US" b="1" u="sng"/>
              <a:t>persen</a:t>
            </a:r>
            <a:r>
              <a:rPr lang="en-US" b="1"/>
              <a:t> (jika bertanda +)</a:t>
            </a:r>
          </a:p>
          <a:p>
            <a:pPr marL="563563" indent="-563563">
              <a:spcBef>
                <a:spcPct val="50000"/>
              </a:spcBef>
            </a:pPr>
            <a:r>
              <a:rPr lang="en-US" b="1"/>
              <a:t>Jika X</a:t>
            </a:r>
            <a:r>
              <a:rPr lang="en-US" b="1" baseline="-25000"/>
              <a:t>1</a:t>
            </a:r>
            <a:r>
              <a:rPr lang="en-US" b="1"/>
              <a:t> naik satu </a:t>
            </a:r>
            <a:r>
              <a:rPr lang="en-US" b="1" u="sng"/>
              <a:t>persen</a:t>
            </a:r>
            <a:r>
              <a:rPr lang="en-US" b="1"/>
              <a:t> maka Y akan turun B</a:t>
            </a:r>
            <a:r>
              <a:rPr lang="en-US" b="1" baseline="-25000"/>
              <a:t>1</a:t>
            </a:r>
            <a:r>
              <a:rPr lang="en-US" b="1"/>
              <a:t> </a:t>
            </a:r>
            <a:r>
              <a:rPr lang="en-US" b="1" u="sng"/>
              <a:t>persen </a:t>
            </a:r>
            <a:r>
              <a:rPr lang="en-US" b="1"/>
              <a:t>(jika bertanda -)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3E6-D48E-4697-A525-C72A46DCDE6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a.i.r/ekonometrika/2011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85800" y="473075"/>
            <a:ext cx="762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/>
              <a:t>CARA MEMBACA NILAI-NILAI STATISTIK DALAM REGRESI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Nilai t-statistik:</a:t>
            </a:r>
          </a:p>
        </p:txBody>
      </p:sp>
      <p:graphicFrame>
        <p:nvGraphicFramePr>
          <p:cNvPr id="20506" name="Group 26"/>
          <p:cNvGraphicFramePr>
            <a:graphicFrameLocks noGrp="1"/>
          </p:cNvGraphicFramePr>
          <p:nvPr/>
        </p:nvGraphicFramePr>
        <p:xfrm>
          <a:off x="457200" y="2141538"/>
          <a:ext cx="8153400" cy="4041648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Hipotesa satu arah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Hipotesa positif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nol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&gt;  nol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Hipotesa negatif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nol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&lt;  nol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t-stat &gt; t-tabel : 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ditolak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t-stat &lt; t-tabel : 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diterima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t-stat &lt; t-tabel : 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ditolak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t-stat &gt; t-tabel : 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diterima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Hipotesa dua arah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 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|t-stat| &gt;|t-tabel| : 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ditolak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|t-stat| &lt;|t-tabel| : 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diterima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3E6-D48E-4697-A525-C72A46DCDE6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a.i.r/ekonometrika/2011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67" name="Text Box 63"/>
          <p:cNvSpPr txBox="1">
            <a:spLocks noChangeArrowheads="1"/>
          </p:cNvSpPr>
          <p:nvPr/>
        </p:nvSpPr>
        <p:spPr bwMode="auto">
          <a:xfrm>
            <a:off x="381000" y="609600"/>
            <a:ext cx="8001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4400" indent="-914400">
              <a:spcBef>
                <a:spcPct val="50000"/>
              </a:spcBef>
            </a:pPr>
            <a:r>
              <a:rPr lang="en-US" b="1"/>
              <a:t>Nilai F-statistik:</a:t>
            </a:r>
          </a:p>
          <a:p>
            <a:pPr marL="914400" indent="-914400">
              <a:spcBef>
                <a:spcPct val="50000"/>
              </a:spcBef>
            </a:pPr>
            <a:r>
              <a:rPr lang="en-US" b="1"/>
              <a:t>	Jika nilai F-stat &gt; F-tabel : Semua variabel independen memiliki </a:t>
            </a:r>
            <a:r>
              <a:rPr lang="en-US" b="1" i="1" u="sng"/>
              <a:t>joint impact</a:t>
            </a:r>
            <a:r>
              <a:rPr lang="en-US" b="1"/>
              <a:t> terhadap variabel dependen</a:t>
            </a:r>
          </a:p>
        </p:txBody>
      </p:sp>
      <p:sp>
        <p:nvSpPr>
          <p:cNvPr id="21568" name="Text Box 64"/>
          <p:cNvSpPr txBox="1">
            <a:spLocks noChangeArrowheads="1"/>
          </p:cNvSpPr>
          <p:nvPr/>
        </p:nvSpPr>
        <p:spPr bwMode="auto">
          <a:xfrm>
            <a:off x="381000" y="3352800"/>
            <a:ext cx="84582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4400" indent="-914400">
              <a:spcBef>
                <a:spcPct val="50000"/>
              </a:spcBef>
            </a:pPr>
            <a:r>
              <a:rPr lang="en-US" b="1"/>
              <a:t>Nilai R</a:t>
            </a:r>
            <a:r>
              <a:rPr lang="en-US" b="1" baseline="30000"/>
              <a:t>2</a:t>
            </a:r>
            <a:r>
              <a:rPr lang="en-US" b="1"/>
              <a:t> :</a:t>
            </a:r>
          </a:p>
          <a:p>
            <a:pPr marL="914400" indent="-914400">
              <a:spcBef>
                <a:spcPct val="50000"/>
              </a:spcBef>
            </a:pPr>
            <a:r>
              <a:rPr lang="en-US" b="1"/>
              <a:t>	Jika R</a:t>
            </a:r>
            <a:r>
              <a:rPr lang="en-US" b="1" baseline="30000"/>
              <a:t>2</a:t>
            </a:r>
            <a:r>
              <a:rPr lang="en-US" b="1"/>
              <a:t> = a artinya semua variabel independen  yang ada dalam model dapat menerangkan (a*100) persen variasi dari variabel dependen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3E6-D48E-4697-A525-C72A46DCDE6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a.i.r/ekonometrika/2011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1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7" grpId="0" build="p" autoUpdateAnimBg="0"/>
      <p:bldP spid="2156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411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Misal,    R</a:t>
            </a:r>
            <a:r>
              <a:rPr lang="en-US" baseline="30000"/>
              <a:t>2</a:t>
            </a:r>
            <a:r>
              <a:rPr lang="en-US"/>
              <a:t> = 0,852</a:t>
            </a:r>
          </a:p>
          <a:p>
            <a:r>
              <a:rPr lang="en-US"/>
              <a:t>                n  = 44</a:t>
            </a:r>
          </a:p>
          <a:p>
            <a:r>
              <a:rPr lang="en-US"/>
              <a:t>k = 6  (termasuk intercept)</a:t>
            </a:r>
          </a:p>
        </p:txBody>
      </p:sp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1046163" y="2971800"/>
            <a:ext cx="4984750" cy="1708150"/>
            <a:chOff x="659" y="1872"/>
            <a:chExt cx="3140" cy="1076"/>
          </a:xfrm>
        </p:grpSpPr>
        <p:graphicFrame>
          <p:nvGraphicFramePr>
            <p:cNvPr id="23555" name="Object 3"/>
            <p:cNvGraphicFramePr>
              <a:graphicFrameLocks noChangeAspect="1"/>
            </p:cNvGraphicFramePr>
            <p:nvPr/>
          </p:nvGraphicFramePr>
          <p:xfrm>
            <a:off x="713" y="1872"/>
            <a:ext cx="3086" cy="554"/>
          </p:xfrm>
          <a:graphic>
            <a:graphicData uri="http://schemas.openxmlformats.org/presentationml/2006/ole">
              <p:oleObj spid="_x0000_s23555" name="Equation" r:id="rId6" imgW="2197080" imgH="393480" progId="Equation.3">
                <p:embed/>
              </p:oleObj>
            </a:graphicData>
          </a:graphic>
        </p:graphicFrame>
        <p:graphicFrame>
          <p:nvGraphicFramePr>
            <p:cNvPr id="23556" name="Object 4"/>
            <p:cNvGraphicFramePr>
              <a:graphicFrameLocks noChangeAspect="1"/>
            </p:cNvGraphicFramePr>
            <p:nvPr/>
          </p:nvGraphicFramePr>
          <p:xfrm>
            <a:off x="659" y="2400"/>
            <a:ext cx="2473" cy="548"/>
          </p:xfrm>
          <a:graphic>
            <a:graphicData uri="http://schemas.openxmlformats.org/presentationml/2006/ole">
              <p:oleObj spid="_x0000_s23556" name="Equation" r:id="rId7" imgW="1777680" imgH="393480" progId="Equation.3">
                <p:embed/>
              </p:oleObj>
            </a:graphicData>
          </a:graphic>
        </p:graphicFrame>
      </p:grp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90600" y="4772025"/>
            <a:ext cx="457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Modified R</a:t>
            </a:r>
            <a:r>
              <a:rPr lang="en-US" baseline="30000"/>
              <a:t>2</a:t>
            </a:r>
            <a:r>
              <a:rPr lang="en-US"/>
              <a:t> 	= (1 – </a:t>
            </a:r>
            <a:r>
              <a:rPr lang="en-US" baseline="30000"/>
              <a:t>k</a:t>
            </a:r>
            <a:r>
              <a:rPr lang="en-US"/>
              <a:t>/</a:t>
            </a:r>
            <a:r>
              <a:rPr lang="en-US" baseline="-25000"/>
              <a:t>n</a:t>
            </a:r>
            <a:r>
              <a:rPr lang="en-US"/>
              <a:t>) R</a:t>
            </a:r>
            <a:r>
              <a:rPr lang="en-US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US" baseline="30000"/>
              <a:t>		</a:t>
            </a:r>
            <a:r>
              <a:rPr lang="en-US"/>
              <a:t>= (1 – </a:t>
            </a:r>
            <a:r>
              <a:rPr lang="en-US" baseline="30000"/>
              <a:t>6</a:t>
            </a:r>
            <a:r>
              <a:rPr lang="en-US"/>
              <a:t>/</a:t>
            </a:r>
            <a:r>
              <a:rPr lang="en-US" baseline="-25000"/>
              <a:t>44</a:t>
            </a:r>
            <a:r>
              <a:rPr lang="en-US"/>
              <a:t>) (0,852)</a:t>
            </a:r>
          </a:p>
          <a:p>
            <a:pPr>
              <a:spcBef>
                <a:spcPct val="50000"/>
              </a:spcBef>
            </a:pPr>
            <a:r>
              <a:rPr lang="en-US"/>
              <a:t>		= 0,7358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905000" y="3048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</a:t>
            </a:r>
            <a:r>
              <a:rPr lang="en-US" b="1" baseline="30000"/>
              <a:t>2</a:t>
            </a:r>
            <a:r>
              <a:rPr lang="en-US" b="1"/>
              <a:t> ,   Adjusted R</a:t>
            </a:r>
            <a:r>
              <a:rPr lang="en-US" b="1" baseline="30000"/>
              <a:t>2</a:t>
            </a:r>
            <a:r>
              <a:rPr lang="en-US" b="1"/>
              <a:t> ,   dan  Modified R</a:t>
            </a:r>
            <a:r>
              <a:rPr lang="en-US" b="1" baseline="30000"/>
              <a:t>2</a:t>
            </a:r>
            <a:r>
              <a:rPr lang="en-US" b="1"/>
              <a:t>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838200" y="2514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Maka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3E6-D48E-4697-A525-C72A46DCDE6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a.i.r/ekonometrika/2011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uiExpand="1" build="p" autoUpdateAnimBg="0"/>
      <p:bldP spid="23557" grpId="0" uiExpand="1" build="p" autoUpdateAnimBg="0"/>
      <p:bldP spid="235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90600" y="13716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cs typeface="Times New Roman" pitchFamily="18" charset="0"/>
              </a:rPr>
              <a:t> Yang dapat menggunakan Regressi hanya </a:t>
            </a:r>
            <a:r>
              <a:rPr lang="en-US" b="1" u="sng">
                <a:cs typeface="Times New Roman" pitchFamily="18" charset="0"/>
              </a:rPr>
              <a:t>Fungsi</a:t>
            </a:r>
            <a:endParaRPr lang="en-US" b="1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90600" y="1905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cs typeface="Times New Roman" pitchFamily="18" charset="0"/>
              </a:rPr>
              <a:t> Fungsi</a:t>
            </a:r>
            <a:endParaRPr lang="en-US" b="1"/>
          </a:p>
        </p:txBody>
      </p:sp>
      <p:grpSp>
        <p:nvGrpSpPr>
          <p:cNvPr id="2065" name="Group 17"/>
          <p:cNvGrpSpPr>
            <a:grpSpLocks/>
          </p:cNvGrpSpPr>
          <p:nvPr/>
        </p:nvGrpSpPr>
        <p:grpSpPr bwMode="auto">
          <a:xfrm>
            <a:off x="1524000" y="2590800"/>
            <a:ext cx="6477000" cy="3205163"/>
            <a:chOff x="960" y="1632"/>
            <a:chExt cx="4080" cy="201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960" y="1632"/>
              <a:ext cx="4080" cy="20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Y = f (X</a:t>
              </a:r>
              <a:r>
                <a:rPr lang="en-US" baseline="-3000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, X</a:t>
              </a:r>
              <a:r>
                <a:rPr lang="en-US" baseline="-30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, …, X</a:t>
              </a:r>
              <a:r>
                <a:rPr lang="en-US" baseline="-3000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Y: variabel dependen (DV; = 1)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baseline="-3000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  = variabel independen (IV;  1 </a:t>
              </a:r>
              <a:r>
                <a:rPr lang="en-US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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 X</a:t>
              </a:r>
              <a:r>
                <a:rPr lang="en-US" baseline="-3000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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 n)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Misal ada 3 IV: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Y = f (X</a:t>
              </a:r>
              <a:r>
                <a:rPr lang="en-US" baseline="-3000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, X</a:t>
              </a:r>
              <a:r>
                <a:rPr lang="en-US" baseline="-30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, X</a:t>
              </a:r>
              <a:r>
                <a:rPr lang="en-US" baseline="-3000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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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: n – 3 ;  ceteris paribus;  residual (</a:t>
              </a:r>
              <a:r>
                <a:rPr lang="en-US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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 = Y –    )</a:t>
              </a: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2061" name="Object 13"/>
            <p:cNvGraphicFramePr>
              <a:graphicFrameLocks noChangeAspect="1"/>
            </p:cNvGraphicFramePr>
            <p:nvPr/>
          </p:nvGraphicFramePr>
          <p:xfrm>
            <a:off x="4356" y="3380"/>
            <a:ext cx="168" cy="208"/>
          </p:xfrm>
          <a:graphic>
            <a:graphicData uri="http://schemas.openxmlformats.org/presentationml/2006/ole">
              <p:oleObj spid="_x0000_s2061" name="Equation" r:id="rId4" imgW="266400" imgH="330120" progId="Equation.3">
                <p:embed/>
              </p:oleObj>
            </a:graphicData>
          </a:graphic>
        </p:graphicFrame>
      </p:grp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371600" y="6858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ALAT ANALISIS REGRESI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3E6-D48E-4697-A525-C72A46DCDE6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a.i.r/ekonometrika/2011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  <p:bldP spid="205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466725" algn="l"/>
              </a:tabLst>
            </a:pPr>
            <a:r>
              <a:rPr lang="en-US" b="1"/>
              <a:t>Syarat Fungsi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77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cs typeface="Times New Roman" pitchFamily="18" charset="0"/>
              </a:rPr>
              <a:t>Persamaan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cs typeface="Times New Roman" pitchFamily="18" charset="0"/>
              </a:rPr>
              <a:t>DV di kiri,  IV di kanan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cs typeface="Times New Roman" pitchFamily="18" charset="0"/>
              </a:rPr>
              <a:t>Tidak bisa ulang-alik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cs typeface="Times New Roman" pitchFamily="18" charset="0"/>
              </a:rPr>
              <a:t>Hubungan tingkah laku; bukan hubungan pasti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cs typeface="Times New Roman" pitchFamily="18" charset="0"/>
              </a:rPr>
              <a:t>Pengaruh IV terhadap DV harus ada landasan teori ekonominya</a:t>
            </a:r>
            <a:endParaRPr lang="en-US" sz="2000" b="1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09600" y="3276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466725" algn="l"/>
              </a:tabLst>
            </a:pPr>
            <a:r>
              <a:rPr lang="en-US" b="1"/>
              <a:t>Properti Fungsi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0" y="4038600"/>
            <a:ext cx="480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233363">
              <a:spcBef>
                <a:spcPct val="50000"/>
              </a:spcBef>
              <a:buFontTx/>
              <a:buChar char="o"/>
            </a:pPr>
            <a:r>
              <a:rPr lang="en-US" sz="2000" b="1">
                <a:cs typeface="Times New Roman" pitchFamily="18" charset="0"/>
              </a:rPr>
              <a:t>Intercept;  autonomous; konstanta</a:t>
            </a:r>
          </a:p>
          <a:p>
            <a:pPr indent="233363">
              <a:spcBef>
                <a:spcPct val="50000"/>
              </a:spcBef>
              <a:buFontTx/>
              <a:buChar char="o"/>
            </a:pPr>
            <a:r>
              <a:rPr lang="en-US" sz="2000" b="1">
                <a:cs typeface="Times New Roman" pitchFamily="18" charset="0"/>
              </a:rPr>
              <a:t>Parameter, koefisien, slope</a:t>
            </a:r>
          </a:p>
          <a:p>
            <a:pPr indent="233363">
              <a:spcBef>
                <a:spcPct val="50000"/>
              </a:spcBef>
              <a:buFontTx/>
              <a:buChar char="o"/>
            </a:pPr>
            <a:r>
              <a:rPr lang="en-US" sz="2000" b="1">
                <a:cs typeface="Times New Roman" pitchFamily="18" charset="0"/>
              </a:rPr>
              <a:t>Average, Marginal, Elastisitas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3E6-D48E-4697-A525-C72A46DCDE6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a.i.r/ekonometrika/2011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24000" y="166688"/>
            <a:ext cx="632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PROSEDUR ANALISIS REGRESI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000" b="1"/>
              <a:t>Menetapkan Model Ekonomi</a:t>
            </a:r>
          </a:p>
          <a:p>
            <a:pPr marL="457200" indent="-457200"/>
            <a:r>
              <a:rPr lang="en-US" sz="2000" b="1"/>
              <a:t>	Y = f (X</a:t>
            </a:r>
            <a:r>
              <a:rPr lang="en-US" sz="2000" b="1" baseline="-25000"/>
              <a:t>1</a:t>
            </a:r>
            <a:r>
              <a:rPr lang="en-US" sz="2000" b="1"/>
              <a:t>, X</a:t>
            </a:r>
            <a:r>
              <a:rPr lang="en-US" sz="2000" b="1" baseline="-25000"/>
              <a:t>2</a:t>
            </a:r>
            <a:r>
              <a:rPr lang="en-US" sz="2000" b="1"/>
              <a:t>, X</a:t>
            </a:r>
            <a:r>
              <a:rPr lang="en-US" sz="2000" b="1" baseline="-25000"/>
              <a:t>3</a:t>
            </a:r>
            <a:r>
              <a:rPr lang="en-US" sz="2000" b="1"/>
              <a:t>, …, </a:t>
            </a:r>
            <a:r>
              <a:rPr lang="en-US" sz="2000" b="1">
                <a:sym typeface="Symbol" pitchFamily="18" charset="2"/>
              </a:rPr>
              <a:t>)</a:t>
            </a:r>
            <a:r>
              <a:rPr lang="en-US" sz="2000" b="1"/>
              <a:t>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5800" y="1466850"/>
            <a:ext cx="8077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 startAt="2"/>
            </a:pPr>
            <a:r>
              <a:rPr lang="en-US" sz="2000" b="1"/>
              <a:t>Menetapkan Hipotesa dan Menyusun Landasan Teori Hipotesa</a:t>
            </a:r>
          </a:p>
          <a:p>
            <a:pPr marL="457200" indent="-457200"/>
            <a:r>
              <a:rPr lang="en-US" sz="2000" b="1"/>
              <a:t>	a.	One tail	H</a:t>
            </a:r>
            <a:r>
              <a:rPr lang="en-US" sz="2000" b="1" baseline="-25000"/>
              <a:t>0</a:t>
            </a:r>
            <a:r>
              <a:rPr lang="en-US" sz="2000" b="1"/>
              <a:t> : </a:t>
            </a:r>
            <a:r>
              <a:rPr lang="en-US" sz="2000" b="1">
                <a:sym typeface="Symbol" pitchFamily="18" charset="2"/>
              </a:rPr>
              <a:t></a:t>
            </a:r>
            <a:r>
              <a:rPr lang="en-US" sz="2000" b="1" baseline="-25000">
                <a:sym typeface="Symbol" pitchFamily="18" charset="2"/>
              </a:rPr>
              <a:t>i</a:t>
            </a:r>
            <a:r>
              <a:rPr lang="en-US" sz="2000" b="1">
                <a:sym typeface="Symbol" pitchFamily="18" charset="2"/>
              </a:rPr>
              <a:t> = 0</a:t>
            </a:r>
          </a:p>
          <a:p>
            <a:pPr marL="457200" indent="-457200"/>
            <a:r>
              <a:rPr lang="en-US" sz="2000" b="1">
                <a:sym typeface="Symbol" pitchFamily="18" charset="2"/>
              </a:rPr>
              <a:t>				H</a:t>
            </a:r>
            <a:r>
              <a:rPr lang="en-US" sz="2000" b="1" baseline="-25000">
                <a:sym typeface="Symbol" pitchFamily="18" charset="2"/>
              </a:rPr>
              <a:t>A</a:t>
            </a:r>
            <a:r>
              <a:rPr lang="en-US" sz="2000" b="1">
                <a:sym typeface="Symbol" pitchFamily="18" charset="2"/>
              </a:rPr>
              <a:t> : </a:t>
            </a:r>
            <a:r>
              <a:rPr lang="en-US" sz="2000" b="1" baseline="-25000">
                <a:sym typeface="Symbol" pitchFamily="18" charset="2"/>
              </a:rPr>
              <a:t>i</a:t>
            </a:r>
            <a:r>
              <a:rPr lang="en-US" sz="2000" b="1">
                <a:sym typeface="Symbol" pitchFamily="18" charset="2"/>
              </a:rPr>
              <a:t> &gt; 0 atau </a:t>
            </a:r>
            <a:r>
              <a:rPr lang="en-US" sz="2000" b="1" baseline="-25000">
                <a:sym typeface="Symbol" pitchFamily="18" charset="2"/>
              </a:rPr>
              <a:t>i</a:t>
            </a:r>
            <a:r>
              <a:rPr lang="en-US" sz="2000" b="1">
                <a:sym typeface="Symbol" pitchFamily="18" charset="2"/>
              </a:rPr>
              <a:t> &lt; 0</a:t>
            </a:r>
          </a:p>
          <a:p>
            <a:pPr marL="457200" indent="-457200"/>
            <a:r>
              <a:rPr lang="en-US" sz="2000" b="1">
                <a:sym typeface="Symbol" pitchFamily="18" charset="2"/>
              </a:rPr>
              <a:t>	b.	Two tail	</a:t>
            </a:r>
            <a:r>
              <a:rPr lang="en-US" sz="2000" b="1"/>
              <a:t>H</a:t>
            </a:r>
            <a:r>
              <a:rPr lang="en-US" sz="2000" b="1" baseline="-25000"/>
              <a:t>0</a:t>
            </a:r>
            <a:r>
              <a:rPr lang="en-US" sz="2000" b="1"/>
              <a:t> : </a:t>
            </a:r>
            <a:r>
              <a:rPr lang="en-US" sz="2000" b="1">
                <a:sym typeface="Symbol" pitchFamily="18" charset="2"/>
              </a:rPr>
              <a:t></a:t>
            </a:r>
            <a:r>
              <a:rPr lang="en-US" sz="2000" b="1" baseline="-25000">
                <a:sym typeface="Symbol" pitchFamily="18" charset="2"/>
              </a:rPr>
              <a:t>i</a:t>
            </a:r>
            <a:r>
              <a:rPr lang="en-US" sz="2000" b="1">
                <a:sym typeface="Symbol" pitchFamily="18" charset="2"/>
              </a:rPr>
              <a:t> = 0</a:t>
            </a:r>
          </a:p>
          <a:p>
            <a:pPr marL="457200" indent="-457200"/>
            <a:r>
              <a:rPr lang="en-US" sz="2000" b="1">
                <a:sym typeface="Symbol" pitchFamily="18" charset="2"/>
              </a:rPr>
              <a:t>				H</a:t>
            </a:r>
            <a:r>
              <a:rPr lang="en-US" sz="2000" b="1" baseline="-25000">
                <a:sym typeface="Symbol" pitchFamily="18" charset="2"/>
              </a:rPr>
              <a:t>A</a:t>
            </a:r>
            <a:r>
              <a:rPr lang="en-US" sz="2000" b="1">
                <a:sym typeface="Symbol" pitchFamily="18" charset="2"/>
              </a:rPr>
              <a:t> : </a:t>
            </a:r>
            <a:r>
              <a:rPr lang="en-US" sz="2000" b="1" baseline="-25000">
                <a:sym typeface="Symbol" pitchFamily="18" charset="2"/>
              </a:rPr>
              <a:t>i</a:t>
            </a:r>
            <a:r>
              <a:rPr lang="en-US" sz="2000" b="1">
                <a:sym typeface="Symbol" pitchFamily="18" charset="2"/>
              </a:rPr>
              <a:t>  0</a:t>
            </a:r>
            <a:endParaRPr lang="en-US" sz="2000" b="1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85800" y="3032125"/>
            <a:ext cx="4953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 startAt="3"/>
            </a:pPr>
            <a:r>
              <a:rPr lang="en-US" sz="2000" b="1"/>
              <a:t>Mencari data</a:t>
            </a:r>
          </a:p>
          <a:p>
            <a:pPr marL="457200" indent="-457200"/>
            <a:r>
              <a:rPr lang="en-US" sz="2000" b="1"/>
              <a:t>	A.	Primair </a:t>
            </a:r>
            <a:r>
              <a:rPr lang="en-US" sz="2000" b="1">
                <a:sym typeface="Wingdings" pitchFamily="2" charset="2"/>
              </a:rPr>
              <a:t> Cross Section</a:t>
            </a:r>
          </a:p>
          <a:p>
            <a:pPr marL="457200" indent="-457200"/>
            <a:r>
              <a:rPr lang="en-US" sz="2000" b="1">
                <a:sym typeface="Wingdings" pitchFamily="2" charset="2"/>
              </a:rPr>
              <a:t>	B.	Secondair  Time Series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85800" y="4098925"/>
            <a:ext cx="472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4"/>
            </a:pPr>
            <a:r>
              <a:rPr lang="en-US" sz="2000" b="1"/>
              <a:t>Membuat Scatter Plot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85800" y="4572000"/>
            <a:ext cx="441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1"/>
              <a:t>5.	Memilih Model Regresi</a:t>
            </a:r>
          </a:p>
          <a:p>
            <a:pPr marL="457200" indent="-457200"/>
            <a:r>
              <a:rPr lang="en-US" sz="2000" b="1"/>
              <a:t>	A.	Linier</a:t>
            </a:r>
            <a:endParaRPr lang="en-US" sz="2000" b="1">
              <a:sym typeface="Wingdings" pitchFamily="2" charset="2"/>
            </a:endParaRPr>
          </a:p>
          <a:p>
            <a:pPr marL="457200" indent="-457200"/>
            <a:r>
              <a:rPr lang="en-US" sz="2000" b="1">
                <a:sym typeface="Wingdings" pitchFamily="2" charset="2"/>
              </a:rPr>
              <a:t>	B.	Non-linier</a:t>
            </a:r>
            <a:endParaRPr lang="en-US" sz="2000" b="1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85800" y="6096000"/>
            <a:ext cx="571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 b="1"/>
              <a:t>7.	Intepretasi hasil dan test diagnostik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85800" y="56388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 b="1"/>
              <a:t>6.	Melakukan Regresi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3E6-D48E-4697-A525-C72A46DCDE6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a.i.r/ekonometrika/2011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75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75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75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75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75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  <p:bldP spid="6149" grpId="0" build="p" autoUpdateAnimBg="0"/>
      <p:bldP spid="6150" grpId="0" build="p" autoUpdateAnimBg="0"/>
      <p:bldP spid="6151" grpId="0" build="p" autoUpdateAnimBg="0"/>
      <p:bldP spid="6153" grpId="0" build="p" autoUpdateAnimBg="0"/>
      <p:bldP spid="6154" grpId="0" build="p" autoUpdateAnimBg="0"/>
      <p:bldP spid="615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466725" algn="l"/>
              </a:tabLst>
            </a:pPr>
            <a:r>
              <a:rPr lang="en-US" b="1"/>
              <a:t>1.	Menetapkan Model Ekonomi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38200" y="1863725"/>
            <a:ext cx="7924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07988">
              <a:buFontTx/>
              <a:buChar char="•"/>
              <a:tabLst>
                <a:tab pos="466725" algn="l"/>
              </a:tabLst>
            </a:pPr>
            <a:r>
              <a:rPr lang="en-US" b="1"/>
              <a:t>	Menyusun sendiri</a:t>
            </a:r>
          </a:p>
          <a:p>
            <a:pPr marL="969963" lvl="1" indent="-447675">
              <a:buFontTx/>
              <a:buChar char="o"/>
              <a:tabLst>
                <a:tab pos="466725" algn="l"/>
              </a:tabLst>
            </a:pPr>
            <a:r>
              <a:rPr lang="en-US" b="1"/>
              <a:t>Penyusun bertanggungjawab pada kualitas ilmiah dari model tersebut (Spesifikasi Model)</a:t>
            </a:r>
          </a:p>
          <a:p>
            <a:pPr marL="969963" lvl="1" indent="-447675">
              <a:buFontTx/>
              <a:buChar char="o"/>
              <a:tabLst>
                <a:tab pos="466725" algn="l"/>
              </a:tabLst>
            </a:pPr>
            <a:r>
              <a:rPr lang="en-US" b="1"/>
              <a:t>Dasar Teori hubungan DV dan IV harus jelas</a:t>
            </a:r>
          </a:p>
          <a:p>
            <a:pPr indent="407988">
              <a:buFontTx/>
              <a:buChar char="•"/>
              <a:tabLst>
                <a:tab pos="466725" algn="l"/>
              </a:tabLst>
            </a:pPr>
            <a:endParaRPr lang="en-US" b="1"/>
          </a:p>
          <a:p>
            <a:pPr indent="407988">
              <a:buFontTx/>
              <a:buChar char="•"/>
              <a:tabLst>
                <a:tab pos="466725" algn="l"/>
              </a:tabLst>
            </a:pPr>
            <a:r>
              <a:rPr lang="en-US" b="1"/>
              <a:t>Menggunakan model yang sudah ada</a:t>
            </a:r>
          </a:p>
          <a:p>
            <a:pPr marL="969963" lvl="1" indent="-447675">
              <a:buFontTx/>
              <a:buChar char="o"/>
              <a:tabLst>
                <a:tab pos="466725" algn="l"/>
              </a:tabLst>
            </a:pPr>
            <a:r>
              <a:rPr lang="en-US" b="1"/>
              <a:t>Bisa diambil dari artikel, jurnal, dll</a:t>
            </a:r>
          </a:p>
          <a:p>
            <a:pPr marL="969963" lvl="1" indent="-447675">
              <a:buFontTx/>
              <a:buChar char="o"/>
              <a:tabLst>
                <a:tab pos="466725" algn="l"/>
              </a:tabLst>
            </a:pPr>
            <a:r>
              <a:rPr lang="en-US" b="1"/>
              <a:t>Dilarang plagiat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3E6-D48E-4697-A525-C72A46DCDE6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a.i.r/ekonometrika/2011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026"/>
          <p:cNvSpPr txBox="1">
            <a:spLocks noChangeArrowheads="1"/>
          </p:cNvSpPr>
          <p:nvPr/>
        </p:nvSpPr>
        <p:spPr bwMode="auto">
          <a:xfrm>
            <a:off x="533400" y="6096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2. Menetapkan Hipotesa dan Menyusun Landasan Teori</a:t>
            </a:r>
          </a:p>
        </p:txBody>
      </p:sp>
      <p:sp>
        <p:nvSpPr>
          <p:cNvPr id="10243" name="Text Box 1027"/>
          <p:cNvSpPr txBox="1">
            <a:spLocks noChangeArrowheads="1"/>
          </p:cNvSpPr>
          <p:nvPr/>
        </p:nvSpPr>
        <p:spPr bwMode="auto">
          <a:xfrm>
            <a:off x="762000" y="1600200"/>
            <a:ext cx="76200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6725" indent="-466725">
              <a:spcBef>
                <a:spcPct val="50000"/>
              </a:spcBef>
              <a:buFontTx/>
              <a:buChar char="•"/>
            </a:pPr>
            <a:r>
              <a:rPr lang="en-US" b="1"/>
              <a:t>Dasar:  Teori Ekonomi atau Kenyataan Ekonomi</a:t>
            </a:r>
          </a:p>
          <a:p>
            <a:pPr marL="466725" indent="-466725">
              <a:spcBef>
                <a:spcPct val="50000"/>
              </a:spcBef>
              <a:buFontTx/>
              <a:buChar char="•"/>
            </a:pPr>
            <a:r>
              <a:rPr lang="en-US" b="1"/>
              <a:t>One-Tail: 	Jika </a:t>
            </a:r>
            <a:r>
              <a:rPr lang="en-US" b="1" i="1"/>
              <a:t>Reasonable Sure</a:t>
            </a:r>
            <a:r>
              <a:rPr lang="en-US" b="1"/>
              <a:t> hanya ada satu arah hubungan DV-IV</a:t>
            </a:r>
          </a:p>
          <a:p>
            <a:pPr marL="466725" indent="-466725">
              <a:spcBef>
                <a:spcPct val="50000"/>
              </a:spcBef>
              <a:buFontTx/>
              <a:buChar char="•"/>
            </a:pPr>
            <a:r>
              <a:rPr lang="en-US" b="1"/>
              <a:t>Two-Tail:	Jika </a:t>
            </a:r>
            <a:r>
              <a:rPr lang="en-US" b="1" i="1"/>
              <a:t>Otherwise</a:t>
            </a:r>
            <a:endParaRPr lang="en-US" b="1"/>
          </a:p>
          <a:p>
            <a:pPr marL="466725" indent="-466725">
              <a:spcBef>
                <a:spcPct val="50000"/>
              </a:spcBef>
              <a:buFontTx/>
              <a:buChar char="•"/>
            </a:pPr>
            <a:r>
              <a:rPr lang="en-US" b="1"/>
              <a:t>Jumlah hipotesa = jumlah IV + 1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3E6-D48E-4697-A525-C72A46DCDE6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a.i.r/ekonometrika/2011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3. Mencari Data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81534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504825" algn="l"/>
              </a:tabLst>
            </a:pPr>
            <a:r>
              <a:rPr lang="en-US" b="1"/>
              <a:t>Data Cross Section.  Minimal 100</a:t>
            </a:r>
          </a:p>
          <a:p>
            <a:pPr>
              <a:spcBef>
                <a:spcPct val="50000"/>
              </a:spcBef>
              <a:buFontTx/>
              <a:buChar char="•"/>
              <a:tabLst>
                <a:tab pos="504825" algn="l"/>
              </a:tabLst>
            </a:pPr>
            <a:r>
              <a:rPr lang="en-US" b="1"/>
              <a:t>Data Time Series.   Minimal 15</a:t>
            </a:r>
          </a:p>
          <a:p>
            <a:pPr>
              <a:spcBef>
                <a:spcPct val="50000"/>
              </a:spcBef>
              <a:buFontTx/>
              <a:buChar char="•"/>
              <a:tabLst>
                <a:tab pos="504825" algn="l"/>
              </a:tabLst>
            </a:pPr>
            <a:r>
              <a:rPr lang="en-US" b="1"/>
              <a:t>Melengkapi data:</a:t>
            </a:r>
          </a:p>
          <a:p>
            <a:pPr lvl="1">
              <a:spcBef>
                <a:spcPct val="50000"/>
              </a:spcBef>
              <a:tabLst>
                <a:tab pos="504825" algn="l"/>
              </a:tabLst>
            </a:pPr>
            <a:r>
              <a:rPr lang="en-US" b="1"/>
              <a:t>Proksi, backcast, forecast, tetapi jangan intrapolasi.</a:t>
            </a:r>
          </a:p>
          <a:p>
            <a:pPr lvl="1">
              <a:spcBef>
                <a:spcPct val="50000"/>
              </a:spcBef>
              <a:tabLst>
                <a:tab pos="504825" algn="l"/>
              </a:tabLst>
            </a:pPr>
            <a:r>
              <a:rPr lang="en-US" b="1"/>
              <a:t>{Backcast: P</a:t>
            </a:r>
            <a:r>
              <a:rPr lang="en-US" b="1" baseline="-25000"/>
              <a:t>t</a:t>
            </a:r>
            <a:r>
              <a:rPr lang="en-US" b="1"/>
              <a:t> = (P</a:t>
            </a:r>
            <a:r>
              <a:rPr lang="en-US" b="1" baseline="-25000"/>
              <a:t>t+1</a:t>
            </a:r>
            <a:r>
              <a:rPr lang="en-US" b="1"/>
              <a:t>/1+g)	 Forecast: P</a:t>
            </a:r>
            <a:r>
              <a:rPr lang="en-US" b="1" baseline="-25000"/>
              <a:t>t+1</a:t>
            </a:r>
            <a:r>
              <a:rPr lang="en-US" b="1"/>
              <a:t> =P</a:t>
            </a:r>
            <a:r>
              <a:rPr lang="en-US" b="1" baseline="-25000"/>
              <a:t>t</a:t>
            </a:r>
            <a:r>
              <a:rPr lang="en-US" b="1"/>
              <a:t>(1+g) untuk time series}	</a:t>
            </a:r>
          </a:p>
          <a:p>
            <a:pPr>
              <a:spcBef>
                <a:spcPct val="50000"/>
              </a:spcBef>
              <a:buFontTx/>
              <a:buChar char="•"/>
              <a:tabLst>
                <a:tab pos="504825" algn="l"/>
              </a:tabLst>
            </a:pPr>
            <a:r>
              <a:rPr lang="en-US" b="1"/>
              <a:t>Jika tidak ada data:  penelitian batal</a:t>
            </a:r>
          </a:p>
          <a:p>
            <a:pPr>
              <a:spcBef>
                <a:spcPct val="50000"/>
              </a:spcBef>
              <a:buFontTx/>
              <a:buChar char="•"/>
              <a:tabLst>
                <a:tab pos="504825" algn="l"/>
              </a:tabLst>
            </a:pPr>
            <a:r>
              <a:rPr lang="en-US" b="1"/>
              <a:t>g = pertumbuhan rata-rata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3E6-D48E-4697-A525-C72A46DCDE6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a.i.r/ekonometrika/2011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4. Membuat Scatter Plot dan Memilih Model Regresi</a:t>
            </a:r>
          </a:p>
        </p:txBody>
      </p:sp>
      <p:grpSp>
        <p:nvGrpSpPr>
          <p:cNvPr id="12307" name="Group 19"/>
          <p:cNvGrpSpPr>
            <a:grpSpLocks/>
          </p:cNvGrpSpPr>
          <p:nvPr/>
        </p:nvGrpSpPr>
        <p:grpSpPr bwMode="auto">
          <a:xfrm>
            <a:off x="1219200" y="1279525"/>
            <a:ext cx="7162800" cy="2606675"/>
            <a:chOff x="528" y="1104"/>
            <a:chExt cx="4512" cy="1642"/>
          </a:xfrm>
        </p:grpSpPr>
        <p:graphicFrame>
          <p:nvGraphicFramePr>
            <p:cNvPr id="12300" name="Object 12"/>
            <p:cNvGraphicFramePr>
              <a:graphicFrameLocks noChangeAspect="1"/>
            </p:cNvGraphicFramePr>
            <p:nvPr/>
          </p:nvGraphicFramePr>
          <p:xfrm>
            <a:off x="3360" y="1440"/>
            <a:ext cx="1104" cy="804"/>
          </p:xfrm>
          <a:graphic>
            <a:graphicData uri="http://schemas.openxmlformats.org/presentationml/2006/ole">
              <p:oleObj spid="_x0000_s12300" name="Bitmap Image" r:id="rId6" imgW="1752381" imgH="1276190" progId="Paint.Picture">
                <p:embed/>
              </p:oleObj>
            </a:graphicData>
          </a:graphic>
        </p:graphicFrame>
        <p:sp>
          <p:nvSpPr>
            <p:cNvPr id="12291" name="Freeform 3"/>
            <p:cNvSpPr>
              <a:spLocks/>
            </p:cNvSpPr>
            <p:nvPr/>
          </p:nvSpPr>
          <p:spPr bwMode="auto">
            <a:xfrm>
              <a:off x="768" y="1152"/>
              <a:ext cx="1728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44"/>
                </a:cxn>
                <a:cxn ang="0">
                  <a:pos x="1728" y="1344"/>
                </a:cxn>
              </a:cxnLst>
              <a:rect l="0" t="0" r="r" b="b"/>
              <a:pathLst>
                <a:path w="1728" h="1344">
                  <a:moveTo>
                    <a:pt x="0" y="0"/>
                  </a:moveTo>
                  <a:lnTo>
                    <a:pt x="0" y="1344"/>
                  </a:lnTo>
                  <a:lnTo>
                    <a:pt x="1728" y="134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graphicFrame>
          <p:nvGraphicFramePr>
            <p:cNvPr id="12295" name="Object 7"/>
            <p:cNvGraphicFramePr>
              <a:graphicFrameLocks noChangeAspect="1"/>
            </p:cNvGraphicFramePr>
            <p:nvPr/>
          </p:nvGraphicFramePr>
          <p:xfrm>
            <a:off x="1056" y="1584"/>
            <a:ext cx="660" cy="612"/>
          </p:xfrm>
          <a:graphic>
            <a:graphicData uri="http://schemas.openxmlformats.org/presentationml/2006/ole">
              <p:oleObj spid="_x0000_s12295" name="Bitmap Image" r:id="rId7" imgW="1047619" imgH="971686" progId="Paint.Picture">
                <p:embed/>
              </p:oleObj>
            </a:graphicData>
          </a:graphic>
        </p:graphicFrame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V="1">
              <a:off x="768" y="1440"/>
              <a:ext cx="148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2297" name="Freeform 9"/>
            <p:cNvSpPr>
              <a:spLocks/>
            </p:cNvSpPr>
            <p:nvPr/>
          </p:nvSpPr>
          <p:spPr bwMode="auto">
            <a:xfrm>
              <a:off x="3120" y="1152"/>
              <a:ext cx="1728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44"/>
                </a:cxn>
                <a:cxn ang="0">
                  <a:pos x="1728" y="1344"/>
                </a:cxn>
              </a:cxnLst>
              <a:rect l="0" t="0" r="r" b="b"/>
              <a:pathLst>
                <a:path w="1728" h="1344">
                  <a:moveTo>
                    <a:pt x="0" y="0"/>
                  </a:moveTo>
                  <a:lnTo>
                    <a:pt x="0" y="1344"/>
                  </a:lnTo>
                  <a:lnTo>
                    <a:pt x="1728" y="134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 flipV="1">
              <a:off x="3120" y="1440"/>
              <a:ext cx="139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528" y="1104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DV</a:t>
              </a:r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2400" y="2534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IV</a:t>
              </a: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2880" y="1104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DV</a:t>
              </a:r>
            </a:p>
          </p:txBody>
        </p: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4800" y="2534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IV</a:t>
              </a:r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1440" y="2592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(1)</a:t>
              </a:r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3888" y="2544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(2)</a:t>
              </a:r>
            </a:p>
          </p:txBody>
        </p:sp>
      </p:grp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85800" y="4038600"/>
            <a:ext cx="7848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 b="1"/>
              <a:t>Gambar (1): Lebih tepat menggunakan model regresi non-linier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b="1"/>
              <a:t>Gambar (2): Lebih tepat menggunakan model regresi linier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762000" y="5273675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Dari Scatter Plot</a:t>
            </a:r>
            <a:r>
              <a:rPr lang="en-US"/>
              <a:t> </a:t>
            </a:r>
            <a:r>
              <a:rPr lang="en-US" b="1"/>
              <a:t>dapat</a:t>
            </a:r>
            <a:r>
              <a:rPr lang="en-US"/>
              <a:t> </a:t>
            </a:r>
            <a:r>
              <a:rPr lang="en-US" b="1"/>
              <a:t>terdeteksi kebutuhan akan Dummy Independent Variable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3E6-D48E-4697-A525-C72A46DCDE6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a.i.r/ekonometrika/2011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8" grpId="0" build="p" autoUpdateAnimBg="0"/>
      <p:bldP spid="1230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400" y="533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5. Pemilihan Model Regresi Linier dan Non Linier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5800" y="1447800"/>
            <a:ext cx="7772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9250" indent="-349250">
              <a:spcBef>
                <a:spcPct val="50000"/>
              </a:spcBef>
              <a:buFontTx/>
              <a:buChar char="•"/>
            </a:pPr>
            <a:r>
              <a:rPr lang="en-US" b="1"/>
              <a:t>Ditentukan oleh Scatter Plot</a:t>
            </a:r>
          </a:p>
          <a:p>
            <a:pPr marL="349250" indent="-349250">
              <a:spcBef>
                <a:spcPct val="50000"/>
              </a:spcBef>
              <a:buFontTx/>
              <a:buChar char="•"/>
            </a:pPr>
            <a:r>
              <a:rPr lang="en-US" b="1"/>
              <a:t>Diperkuat oleh perbandingan R</a:t>
            </a:r>
            <a:r>
              <a:rPr lang="en-US" b="1" baseline="30000"/>
              <a:t>2</a:t>
            </a:r>
            <a:r>
              <a:rPr lang="en-US" b="1"/>
              <a:t> dan F-Statistik</a:t>
            </a:r>
          </a:p>
          <a:p>
            <a:pPr marL="349250" indent="-349250">
              <a:spcBef>
                <a:spcPct val="50000"/>
              </a:spcBef>
              <a:buFontTx/>
              <a:buChar char="•"/>
            </a:pPr>
            <a:r>
              <a:rPr lang="en-US" b="1"/>
              <a:t>Jika ingin pasti, lihat </a:t>
            </a:r>
            <a:r>
              <a:rPr lang="en-US" b="1" u="sng"/>
              <a:t>Catatan 1</a:t>
            </a:r>
          </a:p>
          <a:p>
            <a:pPr marL="349250" indent="-349250">
              <a:spcBef>
                <a:spcPct val="50000"/>
              </a:spcBef>
              <a:buFontTx/>
              <a:buChar char="•"/>
            </a:pPr>
            <a:r>
              <a:rPr lang="en-US" b="1"/>
              <a:t>Pada Model Non Linier langsung diperoleh nilai elastisitas dari parameter regresi</a:t>
            </a:r>
          </a:p>
          <a:p>
            <a:pPr marL="349250" indent="-349250">
              <a:spcBef>
                <a:spcPct val="50000"/>
              </a:spcBef>
              <a:buFontTx/>
              <a:buChar char="•"/>
            </a:pPr>
            <a:r>
              <a:rPr lang="en-US" b="1"/>
              <a:t>Pada Model Linier, elastisitas harus dihitung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3E6-D48E-4697-A525-C72A46DCDE6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a.i.r/ekonometrika/2011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2612</TotalTime>
  <Words>592</Words>
  <Application>Microsoft PowerPoint</Application>
  <PresentationFormat>On-screen Show (4:3)</PresentationFormat>
  <Paragraphs>169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Times New Roman</vt:lpstr>
      <vt:lpstr>Book Antiqua</vt:lpstr>
      <vt:lpstr>Symbol</vt:lpstr>
      <vt:lpstr>Arial Black</vt:lpstr>
      <vt:lpstr>Wingdings</vt:lpstr>
      <vt:lpstr>Concourse</vt:lpstr>
      <vt:lpstr>Microsoft Equation 3.0</vt:lpstr>
      <vt:lpstr>Bitmap Image</vt:lpstr>
      <vt:lpstr>Eviews ~ regresi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Regresi </vt:lpstr>
      <vt:lpstr>Slide 11</vt:lpstr>
      <vt:lpstr>Slide 12</vt:lpstr>
      <vt:lpstr>Slide 13</vt:lpstr>
      <vt:lpstr>Slide 14</vt:lpstr>
      <vt:lpstr>Slide 15</vt:lpstr>
    </vt:vector>
  </TitlesOfParts>
  <Company>YK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sony vaio</cp:lastModifiedBy>
  <cp:revision>53</cp:revision>
  <dcterms:created xsi:type="dcterms:W3CDTF">2002-03-10T14:23:09Z</dcterms:created>
  <dcterms:modified xsi:type="dcterms:W3CDTF">2011-08-23T04:42:24Z</dcterms:modified>
</cp:coreProperties>
</file>