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0" r:id="rId4"/>
    <p:sldId id="261" r:id="rId5"/>
    <p:sldId id="262" r:id="rId6"/>
    <p:sldId id="257" r:id="rId7"/>
    <p:sldId id="258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7CC17-30CB-4181-9F97-A365E47C3413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5B659-1B93-41AA-A974-CC462CB8847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65D32-15FD-4B99-B656-BF85C9341F13}" type="slidenum">
              <a:rPr lang="en-US"/>
              <a:pPr/>
              <a:t>3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E3DFB-E74D-4CAD-A789-FDD5932D2CA6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Stress that much of this model is very familiar to students:  same consumption function as in previous chapters, same treatment of fiscal policy variables.  </a:t>
            </a:r>
          </a:p>
          <a:p>
            <a:endParaRPr lang="en-US"/>
          </a:p>
          <a:p>
            <a:r>
              <a:rPr lang="en-US"/>
              <a:t>Note:  In equilibrium, there’s no unplanned inventory investment.  Firms are selling everything they had intended wanted to sell.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17CD32-5DAC-4E7D-9C4E-AC6E9D7EC267}" type="slidenum">
              <a:rPr lang="en-US"/>
              <a:pPr/>
              <a:t>5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8049E4-56C1-486A-9BC2-CCAD26762C55}" type="datetimeFigureOut">
              <a:rPr lang="id-ID" smtClean="0"/>
              <a:pPr/>
              <a:t>12/09/2011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D6E667-3904-411C-94C0-F99DAAC527D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Analisis pendapatan nasional </a:t>
            </a:r>
            <a:br>
              <a:rPr lang="id-ID" dirty="0" smtClean="0"/>
            </a:br>
            <a:r>
              <a:rPr lang="id-ID" dirty="0" smtClean="0"/>
              <a:t>3 sektor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Unika Soegijapranata</a:t>
            </a:r>
          </a:p>
          <a:p>
            <a:r>
              <a:rPr lang="id-ID" dirty="0" smtClean="0"/>
              <a:t>2011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28472"/>
          </a:xfrm>
        </p:spPr>
        <p:txBody>
          <a:bodyPr/>
          <a:lstStyle/>
          <a:p>
            <a:r>
              <a:rPr lang="id-ID" b="1" dirty="0" smtClean="0"/>
              <a:t>S + Tx = I + G </a:t>
            </a:r>
            <a:r>
              <a:rPr lang="id-ID" dirty="0" smtClean="0"/>
              <a:t>→ </a:t>
            </a:r>
            <a:r>
              <a:rPr lang="id-ID" b="1" dirty="0" smtClean="0"/>
              <a:t>kondisi keseimbangan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>Pendekatan Suntikan dan </a:t>
            </a:r>
            <a:r>
              <a:rPr lang="id-ID" dirty="0" smtClean="0"/>
              <a:t>Bocoran</a:t>
            </a:r>
            <a:endParaRPr lang="id-ID" dirty="0"/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1066800" y="2514600"/>
            <a:ext cx="5791200" cy="3200400"/>
            <a:chOff x="1701" y="5328"/>
            <a:chExt cx="3840" cy="2700"/>
          </a:xfrm>
        </p:grpSpPr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V="1">
              <a:off x="2181" y="5328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181" y="622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2181" y="6948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V="1">
              <a:off x="2181" y="5868"/>
              <a:ext cx="16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3981" y="5508"/>
              <a:ext cx="600" cy="36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 + T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4941" y="5868"/>
              <a:ext cx="600" cy="36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 + G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1701" y="5688"/>
              <a:ext cx="480" cy="36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S, I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3261" y="5868"/>
              <a:ext cx="240" cy="36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3501" y="7128"/>
              <a:ext cx="360" cy="36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Ye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5181" y="7128"/>
              <a:ext cx="240" cy="36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3501" y="6228"/>
              <a:ext cx="0" cy="7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548890"/>
          <a:ext cx="7162800" cy="2880360"/>
        </p:xfrm>
        <a:graphic>
          <a:graphicData uri="http://schemas.openxmlformats.org/drawingml/2006/table">
            <a:tbl>
              <a:tblPr/>
              <a:tblGrid>
                <a:gridCol w="895350"/>
                <a:gridCol w="767443"/>
                <a:gridCol w="895350"/>
                <a:gridCol w="895350"/>
                <a:gridCol w="895350"/>
                <a:gridCol w="895350"/>
                <a:gridCol w="191860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Arial"/>
                          <a:ea typeface="Times New Roman"/>
                        </a:rPr>
                        <a:t>Y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Arial"/>
                          <a:ea typeface="Times New Roman"/>
                        </a:rPr>
                        <a:t>C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Arial"/>
                          <a:ea typeface="Times New Roman"/>
                        </a:rPr>
                        <a:t>S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Arial"/>
                          <a:ea typeface="Times New Roman"/>
                        </a:rPr>
                        <a:t>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Arial"/>
                          <a:ea typeface="Times New Roman"/>
                        </a:rPr>
                        <a:t>G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Arial"/>
                          <a:ea typeface="Times New Roman"/>
                        </a:rPr>
                        <a:t>I + G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Arial"/>
                          <a:ea typeface="Times New Roman"/>
                        </a:rPr>
                        <a:t>Keterangan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225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120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ekspansi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250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130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-25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ekspansi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275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140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135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ekspansi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300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keseimbangan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A0A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325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160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160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kontraksi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350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170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170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kontraksi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375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180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180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kontraksi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400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190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190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kontraksi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425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200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200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100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150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kontraksi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Diagram alir perekonomian 3 sektor</a:t>
            </a:r>
            <a:endParaRPr lang="id-ID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2616" y="1524000"/>
            <a:ext cx="766658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</a:t>
            </a:r>
            <a:fld id="{383259DA-EC32-4DCF-A70F-B15D702D9B60}" type="slidenum">
              <a:rPr lang="en-US"/>
              <a:pPr/>
              <a:t>3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Keynesian Cross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848600" cy="487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/>
              <a:t>A simple closed economy model in which income is determined by expenditure.   </a:t>
            </a:r>
            <a:br>
              <a:rPr lang="en-US" sz="2800"/>
            </a:br>
            <a:r>
              <a:rPr lang="en-US" sz="2500" i="1"/>
              <a:t>(due to J.M. Keynes)</a:t>
            </a:r>
          </a:p>
          <a:p>
            <a:pPr>
              <a:spcBef>
                <a:spcPct val="50000"/>
              </a:spcBef>
            </a:pPr>
            <a:r>
              <a:rPr lang="en-US" sz="2800"/>
              <a:t>Notation:  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b="1" i="1"/>
              <a:t>I</a:t>
            </a:r>
            <a:r>
              <a:rPr lang="en-US"/>
              <a:t>  = </a:t>
            </a:r>
            <a:r>
              <a:rPr lang="en-US" i="1"/>
              <a:t>planned</a:t>
            </a:r>
            <a:r>
              <a:rPr lang="en-US"/>
              <a:t> investment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b="1" i="1"/>
              <a:t>E</a:t>
            </a:r>
            <a:r>
              <a:rPr lang="en-US"/>
              <a:t>  =  </a:t>
            </a:r>
            <a:r>
              <a:rPr lang="en-US" b="1" i="1"/>
              <a:t>C</a:t>
            </a:r>
            <a:r>
              <a:rPr lang="en-US"/>
              <a:t>  + </a:t>
            </a:r>
            <a:r>
              <a:rPr lang="en-US" b="1" i="1"/>
              <a:t>I</a:t>
            </a:r>
            <a:r>
              <a:rPr lang="en-US"/>
              <a:t>  + </a:t>
            </a:r>
            <a:r>
              <a:rPr lang="en-US" b="1" i="1"/>
              <a:t>G</a:t>
            </a:r>
            <a:r>
              <a:rPr lang="en-US"/>
              <a:t>  = planned expenditure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b="1" i="1"/>
              <a:t>Y</a:t>
            </a:r>
            <a:r>
              <a:rPr lang="en-US"/>
              <a:t>  = real GDP = actual expenditure</a:t>
            </a:r>
          </a:p>
          <a:p>
            <a:pPr>
              <a:spcBef>
                <a:spcPct val="50000"/>
              </a:spcBef>
            </a:pPr>
            <a:r>
              <a:rPr lang="en-US" sz="2800"/>
              <a:t>Difference between actual &amp; planned expenditure:  unplanned inventory investment</a:t>
            </a:r>
          </a:p>
        </p:txBody>
      </p:sp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</a:t>
            </a:r>
            <a:fld id="{36DFF999-B187-4FAC-9273-AD9F4D93B213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Elements of the Keynesian Cross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434013" y="1314450"/>
          <a:ext cx="2338387" cy="514350"/>
        </p:xfrm>
        <a:graphic>
          <a:graphicData uri="http://schemas.openxmlformats.org/presentationml/2006/ole">
            <p:oleObj spid="_x0000_s1026" name="Equation" r:id="rId4" imgW="977760" imgH="215640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943600" y="3071813"/>
          <a:ext cx="1066800" cy="490537"/>
        </p:xfrm>
        <a:graphic>
          <a:graphicData uri="http://schemas.openxmlformats.org/presentationml/2006/ole">
            <p:oleObj spid="_x0000_s1027" name="Equation" r:id="rId5" imgW="444240" imgH="20304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334000" y="1981200"/>
          <a:ext cx="2646363" cy="576263"/>
        </p:xfrm>
        <a:graphic>
          <a:graphicData uri="http://schemas.openxmlformats.org/presentationml/2006/ole">
            <p:oleObj spid="_x0000_s1028" name="Equation" r:id="rId6" imgW="1104840" imgH="24120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876800" y="3859213"/>
          <a:ext cx="3652838" cy="576262"/>
        </p:xfrm>
        <a:graphic>
          <a:graphicData uri="http://schemas.openxmlformats.org/presentationml/2006/ole">
            <p:oleObj spid="_x0000_s1029" name="Equation" r:id="rId7" imgW="1523880" imgH="24120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219200" y="5257800"/>
          <a:ext cx="7123113" cy="1033463"/>
        </p:xfrm>
        <a:graphic>
          <a:graphicData uri="http://schemas.openxmlformats.org/presentationml/2006/ole">
            <p:oleObj spid="_x0000_s1030" name="Equation" r:id="rId8" imgW="2971800" imgH="431640" progId="">
              <p:embed/>
            </p:oleObj>
          </a:graphicData>
        </a:graphic>
      </p:graphicFrame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23913" y="1262063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consumption function: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04800" y="2667000"/>
            <a:ext cx="419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for now, </a:t>
            </a:r>
            <a:br>
              <a:rPr lang="en-US" sz="2800">
                <a:latin typeface="Tahoma" pitchFamily="34" charset="0"/>
              </a:rPr>
            </a:br>
            <a:r>
              <a:rPr lang="en-US" sz="2800">
                <a:latin typeface="Tahoma" pitchFamily="34" charset="0"/>
              </a:rPr>
              <a:t>investment is exogenous: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82663" y="38623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planned expenditure: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14400" y="46624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Equilibrium condition: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016000" y="1978025"/>
            <a:ext cx="3660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govt policy variables: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</a:t>
            </a:r>
            <a:fld id="{1F020393-FD2D-458A-A0F0-D42EB09975F2}" type="slidenum">
              <a:rPr lang="en-US"/>
              <a:pPr/>
              <a:t>5</a:t>
            </a:fld>
            <a:endParaRPr 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Tax Multiplier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96200" cy="4953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5000"/>
              </a:lnSpc>
              <a:buFont typeface="Wingdings" pitchFamily="2" charset="2"/>
              <a:buNone/>
            </a:pPr>
            <a:r>
              <a:rPr lang="en-US" sz="2800"/>
              <a:t>…is </a:t>
            </a:r>
            <a:r>
              <a:rPr lang="en-US" sz="2800" i="1">
                <a:solidFill>
                  <a:srgbClr val="CC0000"/>
                </a:solidFill>
              </a:rPr>
              <a:t>negative</a:t>
            </a:r>
            <a:r>
              <a:rPr lang="en-US" sz="2800" i="1"/>
              <a:t>:</a:t>
            </a:r>
            <a:r>
              <a:rPr lang="en-US" sz="2800"/>
              <a:t>  </a:t>
            </a:r>
            <a:br>
              <a:rPr lang="en-US" sz="2800"/>
            </a:br>
            <a:r>
              <a:rPr lang="en-US" sz="2800"/>
              <a:t>An increase in taxes reduces consumer spending, which reduces equilibrium income.</a:t>
            </a:r>
          </a:p>
          <a:p>
            <a:pPr marL="0" indent="0">
              <a:lnSpc>
                <a:spcPct val="105000"/>
              </a:lnSpc>
              <a:buFont typeface="Wingdings" pitchFamily="2" charset="2"/>
              <a:buNone/>
            </a:pPr>
            <a:r>
              <a:rPr lang="en-US" sz="2800"/>
              <a:t>…is </a:t>
            </a:r>
            <a:r>
              <a:rPr lang="en-US" sz="2800" i="1">
                <a:solidFill>
                  <a:srgbClr val="CC0000"/>
                </a:solidFill>
              </a:rPr>
              <a:t>greater than one</a:t>
            </a:r>
            <a:r>
              <a:rPr lang="en-US" sz="2800">
                <a:solidFill>
                  <a:srgbClr val="CC0000"/>
                </a:solidFill>
              </a:rPr>
              <a:t> </a:t>
            </a:r>
            <a:r>
              <a:rPr lang="en-US" sz="2800"/>
              <a:t> </a:t>
            </a:r>
            <a:r>
              <a:rPr lang="en-US" sz="2400"/>
              <a:t>(</a:t>
            </a:r>
            <a:r>
              <a:rPr lang="en-US" sz="2400" i="1"/>
              <a:t>in absolute value</a:t>
            </a:r>
            <a:r>
              <a:rPr lang="en-US" sz="2400"/>
              <a:t>)</a:t>
            </a:r>
            <a:r>
              <a:rPr lang="en-US" sz="2800"/>
              <a:t>:  </a:t>
            </a:r>
            <a:br>
              <a:rPr lang="en-US" sz="2800"/>
            </a:br>
            <a:r>
              <a:rPr lang="en-US" sz="2800"/>
              <a:t>A change in taxes has a multiplier effect on income.  </a:t>
            </a:r>
          </a:p>
          <a:p>
            <a:pPr marL="0" indent="0">
              <a:lnSpc>
                <a:spcPct val="105000"/>
              </a:lnSpc>
              <a:buFont typeface="Wingdings" pitchFamily="2" charset="2"/>
              <a:buNone/>
            </a:pPr>
            <a:r>
              <a:rPr lang="en-US" sz="2800"/>
              <a:t>…is </a:t>
            </a:r>
            <a:r>
              <a:rPr lang="en-US" sz="2800" i="1">
                <a:solidFill>
                  <a:srgbClr val="CC0000"/>
                </a:solidFill>
              </a:rPr>
              <a:t>smaller than the govt spending multiplier</a:t>
            </a:r>
            <a:r>
              <a:rPr lang="en-US" sz="2800" i="1"/>
              <a:t>:</a:t>
            </a:r>
            <a:r>
              <a:rPr lang="en-US" sz="2800"/>
              <a:t>  </a:t>
            </a:r>
            <a:br>
              <a:rPr lang="en-US" sz="2800"/>
            </a:br>
            <a:r>
              <a:rPr lang="en-US" sz="2800"/>
              <a:t>Consumers save the fraction (1-MPC) of a tax cut, so the initial boost in spending from a tax cut is smaller than from an equal increase in </a:t>
            </a:r>
            <a:r>
              <a:rPr lang="en-US" sz="2800" b="1" i="1"/>
              <a:t>G</a:t>
            </a:r>
            <a:r>
              <a:rPr lang="en-US" sz="2800"/>
              <a:t>. 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d-ID" dirty="0" smtClean="0"/>
              <a:t>Pajak </a:t>
            </a:r>
            <a:r>
              <a:rPr lang="id-ID" i="1" dirty="0" smtClean="0"/>
              <a:t>lumpsum</a:t>
            </a:r>
            <a:r>
              <a:rPr lang="id-ID" dirty="0" smtClean="0"/>
              <a:t>, yaitu pajak yang tidak tergantung pada tingkat pendapatan (Txo). Besaran pajak atau nilai pajak bagi setiap orang sama.</a:t>
            </a:r>
          </a:p>
          <a:p>
            <a:pPr lvl="0"/>
            <a:r>
              <a:rPr lang="id-ID" dirty="0" smtClean="0"/>
              <a:t>Pajak proporsional, yaitu pajak yang tergantung pada tingkat pendapatan. Sehingga yang ditetapkan oleh pemerintah berupa tarif pajak</a:t>
            </a:r>
            <a:r>
              <a:rPr lang="id-ID" b="1" dirty="0" smtClean="0"/>
              <a:t>.</a:t>
            </a:r>
            <a:r>
              <a:rPr lang="id-ID" dirty="0" smtClean="0"/>
              <a:t> Pajak proporsional terdiri dari:</a:t>
            </a:r>
          </a:p>
          <a:p>
            <a:pPr lvl="0"/>
            <a:r>
              <a:rPr lang="id-ID" dirty="0" smtClean="0"/>
              <a:t>Pajak regresif</a:t>
            </a:r>
          </a:p>
          <a:p>
            <a:pPr lvl="0"/>
            <a:r>
              <a:rPr lang="id-ID" dirty="0" smtClean="0"/>
              <a:t>Pajak progresif</a:t>
            </a:r>
          </a:p>
          <a:p>
            <a:pPr lvl="0"/>
            <a:r>
              <a:rPr lang="id-ID" dirty="0" smtClean="0"/>
              <a:t>Pajak proporsional</a:t>
            </a:r>
          </a:p>
          <a:p>
            <a:r>
              <a:rPr lang="id-ID" dirty="0" smtClean="0"/>
              <a:t>Pajak proporsional sering disebut sebagai </a:t>
            </a:r>
            <a:r>
              <a:rPr lang="id-ID" b="1" i="1" dirty="0" smtClean="0"/>
              <a:t>Built-in Stabilizer </a:t>
            </a:r>
            <a:r>
              <a:rPr lang="id-ID" dirty="0" smtClean="0"/>
              <a:t>karena fungsinya yang akan menstabilkan kondisi perekonomian.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Pajak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b="1" dirty="0" smtClean="0"/>
              <a:t>AE=Y=C+I+G</a:t>
            </a:r>
            <a:endParaRPr lang="id-ID" sz="2800" dirty="0" smtClean="0"/>
          </a:p>
          <a:p>
            <a:r>
              <a:rPr lang="id-ID" sz="2800" dirty="0" smtClean="0"/>
              <a:t>dimana: </a:t>
            </a:r>
            <a:endParaRPr lang="id-ID" sz="3200" dirty="0" smtClean="0"/>
          </a:p>
          <a:p>
            <a:pPr lvl="1"/>
            <a:r>
              <a:rPr lang="id-ID" sz="2400" dirty="0" smtClean="0"/>
              <a:t>AE 	= agregat expenditure</a:t>
            </a:r>
            <a:endParaRPr lang="id-ID" sz="2800" dirty="0" smtClean="0"/>
          </a:p>
          <a:p>
            <a:pPr lvl="1"/>
            <a:r>
              <a:rPr lang="id-ID" sz="2400" dirty="0" smtClean="0"/>
              <a:t>Y	= pendapatan nasional</a:t>
            </a:r>
            <a:endParaRPr lang="id-ID" sz="2800" dirty="0" smtClean="0"/>
          </a:p>
          <a:p>
            <a:pPr lvl="1"/>
            <a:r>
              <a:rPr lang="id-ID" sz="2400" dirty="0" smtClean="0"/>
              <a:t>C 	= konsumsi</a:t>
            </a:r>
            <a:endParaRPr lang="id-ID" sz="2800" dirty="0" smtClean="0"/>
          </a:p>
          <a:p>
            <a:pPr lvl="1"/>
            <a:r>
              <a:rPr lang="id-ID" sz="2400" dirty="0" smtClean="0"/>
              <a:t>I 	= Investasi</a:t>
            </a:r>
            <a:endParaRPr lang="id-ID" sz="2800" dirty="0" smtClean="0"/>
          </a:p>
          <a:p>
            <a:r>
              <a:rPr lang="id-ID" sz="2800" dirty="0" smtClean="0"/>
              <a:t>G 	= pengeluaran pemerintah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Pendekatan Pengeluaran Agregat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143000" y="1752600"/>
            <a:ext cx="6019800" cy="4419600"/>
            <a:chOff x="1684" y="2628"/>
            <a:chExt cx="3377" cy="3420"/>
          </a:xfrm>
        </p:grpSpPr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 flipV="1">
              <a:off x="2061" y="2988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2061" y="5508"/>
              <a:ext cx="3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V="1">
              <a:off x="2061" y="2988"/>
              <a:ext cx="192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V="1">
              <a:off x="2061" y="3416"/>
              <a:ext cx="192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2061" y="3888"/>
              <a:ext cx="192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V="1">
              <a:off x="2061" y="2808"/>
              <a:ext cx="156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4581" y="5688"/>
              <a:ext cx="2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</a:t>
              </a:r>
              <a:endParaRPr kumimoji="0" lang="id-ID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4461" y="4788"/>
              <a:ext cx="2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endParaRPr kumimoji="0" lang="id-ID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061" y="514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4101" y="3168"/>
              <a:ext cx="2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G</a:t>
              </a:r>
              <a:endParaRPr kumimoji="0" lang="id-ID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4101" y="3708"/>
              <a:ext cx="2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id-ID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2901" y="3168"/>
              <a:ext cx="2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id-ID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1684" y="2988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C,I</a:t>
              </a:r>
              <a:endParaRPr kumimoji="0" lang="id-ID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3621" y="2628"/>
              <a:ext cx="8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AE = Y</a:t>
              </a:r>
              <a:endParaRPr kumimoji="0" lang="id-ID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261" y="3511"/>
              <a:ext cx="0" cy="198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2421" y="4968"/>
              <a:ext cx="0" cy="5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2812" y="4214"/>
              <a:ext cx="0" cy="126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4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399" y="1752600"/>
          <a:ext cx="7543803" cy="3766820"/>
        </p:xfrm>
        <a:graphic>
          <a:graphicData uri="http://schemas.openxmlformats.org/drawingml/2006/table">
            <a:tbl>
              <a:tblPr/>
              <a:tblGrid>
                <a:gridCol w="926432"/>
                <a:gridCol w="926432"/>
                <a:gridCol w="794085"/>
                <a:gridCol w="926432"/>
                <a:gridCol w="926432"/>
                <a:gridCol w="926432"/>
                <a:gridCol w="2117558"/>
              </a:tblGrid>
              <a:tr h="25978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latin typeface="Arial"/>
                          <a:ea typeface="Times New Roman"/>
                        </a:rPr>
                        <a:t>Tx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latin typeface="Arial"/>
                          <a:ea typeface="Times New Roman"/>
                        </a:rPr>
                        <a:t>C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latin typeface="Arial"/>
                          <a:ea typeface="Times New Roman"/>
                        </a:rPr>
                        <a:t>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latin typeface="Arial"/>
                          <a:ea typeface="Times New Roman"/>
                        </a:rPr>
                        <a:t>G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latin typeface="Arial"/>
                          <a:ea typeface="Times New Roman"/>
                        </a:rPr>
                        <a:t>AE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latin typeface="Arial"/>
                          <a:ea typeface="Times New Roman"/>
                        </a:rPr>
                        <a:t>Y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2400">
                          <a:latin typeface="Arial"/>
                          <a:ea typeface="Times New Roman"/>
                        </a:rPr>
                        <a:t>Keterangan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137.5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287.5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225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ekspansi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ekspansi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162.5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312.5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275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ekspansi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175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325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ekspansi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187.5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337.5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325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ekspansi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i="1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i="1">
                          <a:latin typeface="Arial"/>
                          <a:ea typeface="Times New Roman"/>
                        </a:rPr>
                        <a:t>200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i="1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i="1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i="1">
                          <a:latin typeface="Arial"/>
                          <a:ea typeface="Times New Roman"/>
                        </a:rPr>
                        <a:t>350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i="1">
                          <a:latin typeface="Arial"/>
                          <a:ea typeface="Times New Roman"/>
                        </a:rPr>
                        <a:t>350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i="1">
                          <a:latin typeface="Arial"/>
                          <a:ea typeface="Times New Roman"/>
                        </a:rPr>
                        <a:t>Keseimbangan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212.5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367.5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375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kontraksi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225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375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400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kontraksi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237.5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387.5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425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</a:rPr>
                        <a:t>kontraksi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369</Words>
  <Application>Microsoft Office PowerPoint</Application>
  <PresentationFormat>On-screen Show (4:3)</PresentationFormat>
  <Paragraphs>200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Analisis pendapatan nasional  3 sektor</vt:lpstr>
      <vt:lpstr>Diagram alir perekonomian 3 sektor</vt:lpstr>
      <vt:lpstr>The Keynesian Cross</vt:lpstr>
      <vt:lpstr>Elements of the Keynesian Cross</vt:lpstr>
      <vt:lpstr>The Tax Multiplier</vt:lpstr>
      <vt:lpstr>Pajak </vt:lpstr>
      <vt:lpstr>Pendekatan Pengeluaran Agregat</vt:lpstr>
      <vt:lpstr>Slide 8</vt:lpstr>
      <vt:lpstr>Slide 9</vt:lpstr>
      <vt:lpstr>Pendekatan Suntikan dan Bocoran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pendapatan nasional  3 sektor</dc:title>
  <dc:creator>sony vaio</dc:creator>
  <cp:lastModifiedBy>sony vaio</cp:lastModifiedBy>
  <cp:revision>9</cp:revision>
  <dcterms:created xsi:type="dcterms:W3CDTF">2011-09-07T01:53:08Z</dcterms:created>
  <dcterms:modified xsi:type="dcterms:W3CDTF">2011-09-12T08:44:09Z</dcterms:modified>
</cp:coreProperties>
</file>