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794" autoAdjust="0"/>
    <p:restoredTop sz="94660"/>
  </p:normalViewPr>
  <p:slideViewPr>
    <p:cSldViewPr>
      <p:cViewPr varScale="1">
        <p:scale>
          <a:sx n="38" d="100"/>
          <a:sy n="38" d="100"/>
        </p:scale>
        <p:origin x="-14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AF167-E959-4F54-97F4-297970D34089}" type="datetimeFigureOut">
              <a:rPr lang="id-ID" smtClean="0"/>
              <a:t>23/08/2011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68637-8A69-49B7-9C2D-8D4C5AF6919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0F5B66-AC4D-4D3F-A240-0B87E074FAE6}" type="datetime1">
              <a:rPr lang="id-ID" smtClean="0"/>
              <a:t>23/08/2011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d-ID" smtClean="0"/>
              <a:t>a.i.r/ekonometrika/2011</a:t>
            </a:r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32E92-481D-4103-8662-357611EDE02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2626F-9C8A-4543-94C7-3E9C3A9DC586}" type="datetime1">
              <a:rPr lang="id-ID" smtClean="0"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a.i.r/ekonometrika/2011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32E92-481D-4103-8662-357611EDE02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0A428-AE8A-4E26-8A6D-12E425C20C40}" type="datetime1">
              <a:rPr lang="id-ID" smtClean="0"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a.i.r/ekonometrika/2011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32E92-481D-4103-8662-357611EDE02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A4A755-DDB9-4460-9385-71F11106D079}" type="datetime1">
              <a:rPr lang="id-ID" smtClean="0"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a.i.r/ekonometrika/2011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32E92-481D-4103-8662-357611EDE02F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33E38-9B6A-4138-B777-36F53297CD67}" type="datetime1">
              <a:rPr lang="id-ID" smtClean="0"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a.i.r/ekonometrika/2011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32E92-481D-4103-8662-357611EDE02F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76FB2-6E08-46FD-969D-C58E0FD8EC5D}" type="datetime1">
              <a:rPr lang="id-ID" smtClean="0"/>
              <a:t>23/08/2011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a.i.r/ekonometrika/2011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32E92-481D-4103-8662-357611EDE02F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3CB663-9DF0-4ABB-B978-A2D639338C15}" type="datetime1">
              <a:rPr lang="id-ID" smtClean="0"/>
              <a:t>23/08/2011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a.i.r/ekonometrika/2011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32E92-481D-4103-8662-357611EDE02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D000E-8E3D-4C8D-9930-14DA6D669904}" type="datetime1">
              <a:rPr lang="id-ID" smtClean="0"/>
              <a:t>23/08/2011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a.i.r/ekonometrika/2011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32E92-481D-4103-8662-357611EDE02F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7AF5FD-4996-44E6-B130-AA7437D7BD3A}" type="datetime1">
              <a:rPr lang="id-ID" smtClean="0"/>
              <a:t>23/08/2011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a.i.r/ekonometrika/2011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32E92-481D-4103-8662-357611EDE02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BCFD3A-89C9-41C2-A850-80C7395782D0}" type="datetime1">
              <a:rPr lang="id-ID" smtClean="0"/>
              <a:t>23/08/2011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a.i.r/ekonometrika/2011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32E92-481D-4103-8662-357611EDE02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4D660D-3FFB-4CE8-B95F-4BF1BA1E1C5E}" type="datetime1">
              <a:rPr lang="id-ID" smtClean="0"/>
              <a:t>23/08/2011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d-ID" smtClean="0"/>
              <a:t>a.i.r/ekonometrika/2011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32E92-481D-4103-8662-357611EDE02F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A10586-4F3A-4F52-85D5-4832A9274F1C}" type="datetime1">
              <a:rPr lang="id-ID" smtClean="0"/>
              <a:t>23/08/2011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id-ID" smtClean="0"/>
              <a:t>a.i.r/ekonometrika/2011</a:t>
            </a: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832E92-481D-4103-8662-357611EDE02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PENGENALAN </a:t>
            </a:r>
            <a:r>
              <a:rPr lang="en-US" dirty="0" smtClean="0"/>
              <a:t>EVIEWS</a:t>
            </a:r>
            <a:endParaRPr lang="en-US" dirty="0" smtClean="0"/>
          </a:p>
        </p:txBody>
      </p:sp>
      <p:sp>
        <p:nvSpPr>
          <p:cNvPr id="2662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id-ID" dirty="0" smtClean="0"/>
              <a:t>Angelina Ika Rahutami</a:t>
            </a:r>
          </a:p>
          <a:p>
            <a:pPr eaLnBrk="1" hangingPunct="1"/>
            <a:r>
              <a:rPr lang="id-ID" dirty="0" smtClean="0"/>
              <a:t>Unika Soegijapranata</a:t>
            </a:r>
          </a:p>
          <a:p>
            <a:pPr eaLnBrk="1" hangingPunct="1"/>
            <a:r>
              <a:rPr lang="id-ID" dirty="0" smtClean="0"/>
              <a:t>Gasal 2011/2012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40386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000" noProof="1" smtClean="0"/>
              <a:t>Sediakan dulu range yang dibutuhkan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noProof="1" smtClean="0"/>
          </a:p>
          <a:p>
            <a:pPr eaLnBrk="1" hangingPunct="1">
              <a:lnSpc>
                <a:spcPct val="80000"/>
              </a:lnSpc>
            </a:pPr>
            <a:r>
              <a:rPr lang="en-US" sz="2000" noProof="1" smtClean="0"/>
              <a:t>menu utama </a:t>
            </a:r>
            <a:r>
              <a:rPr lang="en-US" sz="2000" noProof="1" smtClean="0">
                <a:sym typeface="Wingdings" pitchFamily="2" charset="2"/>
              </a:rPr>
              <a:t> </a:t>
            </a:r>
            <a:r>
              <a:rPr lang="en-US" sz="2000" noProof="1" smtClean="0"/>
              <a:t>PROCS/IMPORT /Read text-Lotus-Excel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noProof="1" smtClean="0"/>
          </a:p>
          <a:p>
            <a:pPr eaLnBrk="1" hangingPunct="1">
              <a:lnSpc>
                <a:spcPct val="80000"/>
              </a:lnSpc>
            </a:pPr>
            <a:r>
              <a:rPr lang="en-US" sz="2000" noProof="1" smtClean="0"/>
              <a:t>Pilih file yang akan diimpor </a:t>
            </a:r>
            <a:r>
              <a:rPr lang="en-US" sz="2000" noProof="1" smtClean="0">
                <a:sym typeface="Wingdings" pitchFamily="2" charset="2"/>
              </a:rPr>
              <a:t> </a:t>
            </a:r>
            <a:r>
              <a:rPr lang="en-US" sz="2000" noProof="1" smtClean="0"/>
              <a:t>Open file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noProof="1" smtClean="0"/>
          </a:p>
          <a:p>
            <a:pPr eaLnBrk="1" hangingPunct="1">
              <a:lnSpc>
                <a:spcPct val="80000"/>
              </a:lnSpc>
            </a:pPr>
            <a:r>
              <a:rPr lang="en-US" sz="2000" noProof="1" smtClean="0"/>
              <a:t>OK 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noProof="1" smtClean="0"/>
          </a:p>
          <a:p>
            <a:pPr eaLnBrk="1" hangingPunct="1">
              <a:lnSpc>
                <a:spcPct val="80000"/>
              </a:lnSpc>
            </a:pPr>
            <a:r>
              <a:rPr lang="en-US" sz="2000" noProof="1" smtClean="0"/>
              <a:t>Pada tampilan workfile akan muncul tambahan tiga variabel baru 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noProof="1" smtClean="0"/>
          </a:p>
          <a:p>
            <a:pPr eaLnBrk="1" hangingPunct="1">
              <a:lnSpc>
                <a:spcPct val="80000"/>
              </a:lnSpc>
            </a:pPr>
            <a:r>
              <a:rPr lang="en-US" sz="2000" noProof="1" smtClean="0"/>
              <a:t>Jika file yang diimpor adalah Excel, maka awal mulai sel data yang akan diimpor 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4114800" cy="5603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2000" noProof="1" smtClean="0">
                <a:solidFill>
                  <a:schemeClr val="tx1"/>
                </a:solidFill>
              </a:rPr>
              <a:t>Memasukkan data dengan impor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8600"/>
            <a:ext cx="42767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572000" y="2819400"/>
          <a:ext cx="4343400" cy="1962150"/>
        </p:xfrm>
        <a:graphic>
          <a:graphicData uri="http://schemas.openxmlformats.org/presentationml/2006/ole">
            <p:oleObj spid="_x0000_s2050" name="Bitmap Image" r:id="rId4" imgW="3905795" imgH="1961905" progId="Paint.Picture">
              <p:embed/>
            </p:oleObj>
          </a:graphicData>
        </a:graphic>
      </p:graphicFrame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543425"/>
            <a:ext cx="43434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2E92-481D-4103-8662-357611EDE02F}" type="slidenum">
              <a:rPr lang="id-ID" smtClean="0"/>
              <a:t>10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a.i.r/ekonometrika/2011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609600" indent="-609600" eaLnBrk="1" hangingPunct="1"/>
            <a:r>
              <a:rPr lang="id-ID" smtClean="0"/>
              <a:t>GENR (generate series)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 4 cara</a:t>
            </a:r>
          </a:p>
          <a:p>
            <a:pPr marL="990600" lvl="1" indent="-533400" eaLnBrk="1" hangingPunct="1"/>
            <a:r>
              <a:rPr lang="id-ID" smtClean="0">
                <a:sym typeface="Wingdings" pitchFamily="2" charset="2"/>
              </a:rPr>
              <a:t>Dari command window: misal akan membuat variabel logatitma untuk UK, maka ketik GENR LGDP=LOG(GDP) – enter.</a:t>
            </a:r>
            <a:endParaRPr lang="en-US" smtClean="0">
              <a:sym typeface="Wingdings" pitchFamily="2" charset="2"/>
            </a:endParaRPr>
          </a:p>
          <a:p>
            <a:pPr marL="990600" lvl="1" indent="-533400" eaLnBrk="1" hangingPunct="1"/>
            <a:r>
              <a:rPr lang="id-ID" smtClean="0">
                <a:sym typeface="Wingdings" pitchFamily="2" charset="2"/>
              </a:rPr>
              <a:t>Dari Menu Utama: klik PROCS / GENERATE SERIES</a:t>
            </a:r>
          </a:p>
          <a:p>
            <a:pPr marL="990600" lvl="1" indent="-533400" eaLnBrk="1" hangingPunct="1"/>
            <a:r>
              <a:rPr lang="id-ID" smtClean="0">
                <a:sym typeface="Wingdings" pitchFamily="2" charset="2"/>
              </a:rPr>
              <a:t>Dari Menu Utama: klik QUICK / GENERATE SERIES</a:t>
            </a:r>
            <a:endParaRPr lang="en-US" smtClean="0">
              <a:sym typeface="Wingdings" pitchFamily="2" charset="2"/>
            </a:endParaRPr>
          </a:p>
          <a:p>
            <a:pPr marL="990600" lvl="1" indent="-533400" eaLnBrk="1" hangingPunct="1"/>
            <a:r>
              <a:rPr lang="id-ID" smtClean="0">
                <a:sym typeface="Wingdings" pitchFamily="2" charset="2"/>
              </a:rPr>
              <a:t>Dari menu workfile: klik GENR</a:t>
            </a:r>
            <a:r>
              <a:rPr lang="en-US" smtClean="0">
                <a:sym typeface="Wingdings" pitchFamily="2" charset="2"/>
              </a:rPr>
              <a:t> 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486400" cy="484187"/>
          </a:xfrm>
        </p:spPr>
        <p:txBody>
          <a:bodyPr/>
          <a:lstStyle/>
          <a:p>
            <a:pPr marL="838200" indent="-838200" eaLnBrk="1" hangingPunct="1"/>
            <a:r>
              <a:rPr lang="id-ID" sz="2400" b="1" smtClean="0">
                <a:solidFill>
                  <a:schemeClr val="tx1"/>
                </a:solidFill>
              </a:rPr>
              <a:t>Operasi Persamaan Matematika</a:t>
            </a:r>
            <a:endParaRPr lang="en-US" sz="2400" b="1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2E92-481D-4103-8662-357611EDE02F}" type="slidenum">
              <a:rPr lang="id-ID" smtClean="0"/>
              <a:t>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a.i.r/ekonometrika/2011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686800" cy="57912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id-ID" sz="2400" noProof="1" smtClean="0"/>
              <a:t>Dari Command window: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2000" noProof="1" smtClean="0"/>
              <a:t>ketik LS IMPORTS C GDP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2000" noProof="1" smtClean="0"/>
              <a:t>ENTER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id-ID" sz="2400" noProof="1" smtClean="0"/>
              <a:t>Dari menu utama: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2000" noProof="1" smtClean="0"/>
              <a:t>QUICK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2000" noProof="1" smtClean="0"/>
              <a:t>ESTIMATE EQUATION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2000" noProof="1" smtClean="0"/>
              <a:t>EQUATION SPECIFICATION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2000" noProof="1" smtClean="0"/>
              <a:t>Y   C   X1….		(persamaan yg akan diestimasi)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2000" noProof="1" smtClean="0"/>
              <a:t>LS     			(metode estimasi)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2000" noProof="1" smtClean="0"/>
              <a:t>OK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id-ID" sz="2400" noProof="1" smtClean="0"/>
              <a:t>Dari workfile,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2000" noProof="1" smtClean="0"/>
              <a:t>pilih variabel sesuai urutan dengan CTRL+KLIK,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2000" noProof="1" smtClean="0"/>
              <a:t>OPEN 		(klik kanan)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2000" noProof="1" smtClean="0"/>
              <a:t>AS EQUATION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2000" noProof="1" smtClean="0"/>
              <a:t>EQUATION SPECIFICATION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2000" noProof="1" smtClean="0"/>
              <a:t>Y   C   X1…	 		(persamaan yang akan diestimasi)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2000" noProof="1" smtClean="0"/>
              <a:t>LS     				(metode estimasi)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id-ID" sz="2000" noProof="1" smtClean="0"/>
              <a:t>OK.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125413"/>
            <a:ext cx="2971800" cy="484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2800" b="1" noProof="1" smtClean="0">
                <a:solidFill>
                  <a:schemeClr val="tx1"/>
                </a:solidFill>
              </a:rPr>
              <a:t>Regresi</a:t>
            </a:r>
            <a:r>
              <a:rPr lang="id-ID" sz="2800" noProof="1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2E92-481D-4103-8662-357611EDE02F}" type="slidenum">
              <a:rPr lang="id-ID" smtClean="0"/>
              <a:t>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a.i.r/ekonometrika/2011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/>
            <a:r>
              <a:rPr lang="id-ID" smtClean="0"/>
              <a:t>Program Econometric Views (Eviews) 3.0 merupakan perangkat lunak pengolahan data yang dikembangkan oleh Quantitative Micro Software (QMS). Program ini dikembangkan</a:t>
            </a:r>
            <a:r>
              <a:rPr lang="en-US" smtClean="0"/>
              <a:t> </a:t>
            </a:r>
            <a:r>
              <a:rPr lang="id-ID" smtClean="0"/>
              <a:t>dari program Micro TSP yang berbasis Windows sehingga user dengan mudah dapat menggunakannya tanpa perlu mengetahui perintah-perintah langsung seperti dalam Micro TSP.</a:t>
            </a:r>
          </a:p>
          <a:p>
            <a:pPr eaLnBrk="1" hangingPunct="1"/>
            <a:r>
              <a:rPr lang="id-ID" smtClean="0"/>
              <a:t>Starting Eviews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 </a:t>
            </a:r>
            <a:r>
              <a:rPr lang="id-ID" smtClean="0"/>
              <a:t>Dari program manager windows, </a:t>
            </a:r>
            <a:r>
              <a:rPr lang="id-ID" i="1" smtClean="0"/>
              <a:t>double</a:t>
            </a:r>
            <a:r>
              <a:rPr lang="id-ID" smtClean="0"/>
              <a:t> klik pada icon Eviews 3.0</a:t>
            </a:r>
            <a:endParaRPr 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2E92-481D-4103-8662-357611EDE02F}" type="slidenum">
              <a:rPr lang="id-ID" smtClean="0"/>
              <a:t>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a.i.r/ekonometrika/2011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3886200"/>
          </a:xfrm>
        </p:spPr>
        <p:txBody>
          <a:bodyPr/>
          <a:lstStyle/>
          <a:p>
            <a:pPr eaLnBrk="1" hangingPunct="1"/>
            <a:r>
              <a:rPr lang="id-ID" smtClean="0"/>
              <a:t>Untuk memasukkan data baru, pada  menu Eviews 3.0 klik </a:t>
            </a:r>
            <a:r>
              <a:rPr lang="id-ID" i="1" smtClean="0"/>
              <a:t>file/new/workfile</a:t>
            </a:r>
            <a:r>
              <a:rPr lang="id-ID" smtClean="0"/>
              <a:t> sehingga muncul tampilan </a:t>
            </a:r>
            <a:r>
              <a:rPr lang="id-ID" i="1" smtClean="0"/>
              <a:t>workfile range</a:t>
            </a:r>
            <a:r>
              <a:rPr lang="id-ID" smtClean="0"/>
              <a:t>. Dalam </a:t>
            </a:r>
            <a:r>
              <a:rPr lang="id-ID" i="1" smtClean="0"/>
              <a:t>workfile range</a:t>
            </a:r>
            <a:r>
              <a:rPr lang="id-ID" smtClean="0"/>
              <a:t> terdapat </a:t>
            </a:r>
            <a:r>
              <a:rPr lang="id-ID" i="1" smtClean="0"/>
              <a:t>workfile frequency</a:t>
            </a:r>
            <a:r>
              <a:rPr lang="id-ID" smtClean="0"/>
              <a:t> yang harus anda tentukan. Klik pada pilihan yang sesuai.</a:t>
            </a:r>
          </a:p>
          <a:p>
            <a:pPr eaLnBrk="1" hangingPunct="1"/>
            <a:r>
              <a:rPr lang="id-ID" smtClean="0"/>
              <a:t>Isilah kotak </a:t>
            </a:r>
            <a:r>
              <a:rPr lang="id-ID" i="1" smtClean="0"/>
              <a:t>start date</a:t>
            </a:r>
            <a:r>
              <a:rPr lang="id-ID" smtClean="0"/>
              <a:t> dan </a:t>
            </a:r>
            <a:r>
              <a:rPr lang="id-ID" i="1" smtClean="0"/>
              <a:t>end date</a:t>
            </a:r>
            <a:endParaRPr lang="id-ID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4724400" cy="6365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3200" smtClean="0">
                <a:solidFill>
                  <a:schemeClr val="tx1"/>
                </a:solidFill>
              </a:rPr>
              <a:t>Memasukkan data baru</a:t>
            </a:r>
            <a:endParaRPr lang="en-US" sz="320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2E92-481D-4103-8662-357611EDE02F}" type="slidenum">
              <a:rPr lang="id-ID" smtClean="0"/>
              <a:t>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a.i.r/ekonometrika/2011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458200" cy="5638800"/>
          </a:xfrm>
        </p:spPr>
        <p:txBody>
          <a:bodyPr/>
          <a:lstStyle/>
          <a:p>
            <a:pPr eaLnBrk="1" hangingPunct="1"/>
            <a:r>
              <a:rPr lang="id-ID" noProof="1" smtClean="0"/>
              <a:t>Cara penulisannya:</a:t>
            </a:r>
            <a:endParaRPr lang="id-ID" i="1" noProof="1" smtClean="0"/>
          </a:p>
          <a:p>
            <a:pPr lvl="1" eaLnBrk="1" hangingPunct="1"/>
            <a:r>
              <a:rPr lang="id-ID" i="1" noProof="1" smtClean="0"/>
              <a:t>Annua</a:t>
            </a:r>
            <a:r>
              <a:rPr lang="en-US" i="1" smtClean="0"/>
              <a:t>l </a:t>
            </a:r>
            <a:r>
              <a:rPr lang="en-US" i="1" smtClean="0">
                <a:sym typeface="Wingdings" pitchFamily="2" charset="2"/>
              </a:rPr>
              <a:t> </a:t>
            </a:r>
            <a:r>
              <a:rPr lang="en-US" noProof="1" smtClean="0"/>
              <a:t>ditulis penuh atau 2 digit terkahir untuk abad 2000, misal 1985, 2003</a:t>
            </a:r>
            <a:endParaRPr lang="en-US" i="1" noProof="1" smtClean="0"/>
          </a:p>
          <a:p>
            <a:pPr lvl="1" eaLnBrk="1" hangingPunct="1"/>
            <a:r>
              <a:rPr lang="en-US" i="1" noProof="1" smtClean="0"/>
              <a:t>Quarterl</a:t>
            </a:r>
            <a:r>
              <a:rPr lang="en-US" i="1" smtClean="0"/>
              <a:t>y </a:t>
            </a:r>
            <a:r>
              <a:rPr lang="en-US" i="1" smtClean="0">
                <a:sym typeface="Wingdings" pitchFamily="2" charset="2"/>
              </a:rPr>
              <a:t> </a:t>
            </a:r>
            <a:r>
              <a:rPr lang="en-US" noProof="1" smtClean="0"/>
              <a:t>ditulis penuh atau 2 digit terakhir, kolon, dan angka triwulanan, misal 1985:1, 95:2</a:t>
            </a:r>
            <a:endParaRPr lang="en-US" i="1" noProof="1" smtClean="0"/>
          </a:p>
          <a:p>
            <a:pPr lvl="1" eaLnBrk="1" hangingPunct="1"/>
            <a:r>
              <a:rPr lang="en-US" i="1" noProof="1" smtClean="0"/>
              <a:t>Monthly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 </a:t>
            </a:r>
            <a:r>
              <a:rPr lang="en-US" noProof="1" smtClean="0"/>
              <a:t>ditulis penuh atau 2 digit terakhir, kolon, dan angka bulan, misal 1985:12</a:t>
            </a:r>
            <a:endParaRPr lang="en-US" i="1" noProof="1" smtClean="0"/>
          </a:p>
          <a:p>
            <a:pPr lvl="1" eaLnBrk="1" hangingPunct="1"/>
            <a:r>
              <a:rPr lang="en-US" i="1" noProof="1" smtClean="0"/>
              <a:t>Weekly</a:t>
            </a:r>
            <a:r>
              <a:rPr lang="en-US" noProof="1" smtClean="0"/>
              <a:t> </a:t>
            </a:r>
            <a:r>
              <a:rPr lang="en-US" smtClean="0">
                <a:sym typeface="Wingdings" pitchFamily="2" charset="2"/>
              </a:rPr>
              <a:t> </a:t>
            </a:r>
            <a:r>
              <a:rPr lang="en-US" noProof="1" smtClean="0"/>
              <a:t>ditulis dengan format bulan: hari: tahun, misal 5:06:2003</a:t>
            </a:r>
            <a:endParaRPr lang="en-US" i="1" noProof="1" smtClean="0"/>
          </a:p>
          <a:p>
            <a:pPr lvl="1" eaLnBrk="1" hangingPunct="1"/>
            <a:r>
              <a:rPr lang="en-US" i="1" noProof="1" smtClean="0"/>
              <a:t>Daily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 </a:t>
            </a:r>
            <a:r>
              <a:rPr lang="en-US" noProof="1" smtClean="0"/>
              <a:t>sama dengan weekly</a:t>
            </a:r>
          </a:p>
          <a:p>
            <a:pPr lvl="1" eaLnBrk="1" hangingPunct="1">
              <a:buFont typeface="Wingdings" pitchFamily="2" charset="2"/>
              <a:buNone/>
            </a:pPr>
            <a:endParaRPr lang="en-US" noProof="1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228600"/>
            <a:ext cx="5029200" cy="636588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id-ID" sz="2400" noProof="1" smtClean="0">
                <a:solidFill>
                  <a:schemeClr val="tx1"/>
                </a:solidFill>
              </a:rPr>
              <a:t>Memasukkan data baru - lanjutan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2E92-481D-4103-8662-357611EDE02F}" type="slidenum">
              <a:rPr lang="id-ID" smtClean="0"/>
              <a:t>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a.i.r/ekonometrika/2011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4582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400" noProof="1" smtClean="0"/>
              <a:t>Cara penulisannya:</a:t>
            </a:r>
            <a:endParaRPr lang="id-ID" sz="2400" i="1" noProof="1" smtClean="0"/>
          </a:p>
          <a:p>
            <a:pPr lvl="1" eaLnBrk="1" hangingPunct="1">
              <a:lnSpc>
                <a:spcPct val="80000"/>
              </a:lnSpc>
            </a:pPr>
            <a:r>
              <a:rPr lang="id-ID" sz="2000" i="1" noProof="1" smtClean="0"/>
              <a:t>Annual</a:t>
            </a:r>
            <a:r>
              <a:rPr lang="id-ID" sz="2000" noProof="1" smtClean="0"/>
              <a:t>	ditulis penuh atau 2 digit terkahir untuk abad 2000, misal 1985, 2003</a:t>
            </a:r>
            <a:endParaRPr lang="id-ID" sz="2000" i="1" noProof="1" smtClean="0"/>
          </a:p>
          <a:p>
            <a:pPr lvl="1" eaLnBrk="1" hangingPunct="1">
              <a:lnSpc>
                <a:spcPct val="80000"/>
              </a:lnSpc>
            </a:pPr>
            <a:r>
              <a:rPr lang="id-ID" sz="2000" i="1" noProof="1" smtClean="0"/>
              <a:t>Quarterly</a:t>
            </a:r>
            <a:r>
              <a:rPr lang="id-ID" sz="2000" noProof="1" smtClean="0"/>
              <a:t>	ditulis penuh atau 2 digit terakhir, kolon, dan angka triwulanan, misal 1985:1, 95:2</a:t>
            </a:r>
            <a:endParaRPr lang="id-ID" sz="2000" i="1" noProof="1" smtClean="0"/>
          </a:p>
          <a:p>
            <a:pPr lvl="1" eaLnBrk="1" hangingPunct="1">
              <a:lnSpc>
                <a:spcPct val="80000"/>
              </a:lnSpc>
            </a:pPr>
            <a:r>
              <a:rPr lang="id-ID" sz="2000" i="1" noProof="1" smtClean="0"/>
              <a:t>Monthly</a:t>
            </a:r>
            <a:r>
              <a:rPr lang="id-ID" sz="2000" noProof="1" smtClean="0"/>
              <a:t>	ditulis penuh atau 2 digit terakhir, kolon, dan angka bulan, misal 1985:12</a:t>
            </a:r>
            <a:endParaRPr lang="id-ID" sz="2000" i="1" noProof="1" smtClean="0"/>
          </a:p>
          <a:p>
            <a:pPr lvl="1" eaLnBrk="1" hangingPunct="1">
              <a:lnSpc>
                <a:spcPct val="80000"/>
              </a:lnSpc>
            </a:pPr>
            <a:r>
              <a:rPr lang="id-ID" sz="2000" i="1" noProof="1" smtClean="0"/>
              <a:t>Weekly</a:t>
            </a:r>
            <a:r>
              <a:rPr lang="id-ID" sz="2000" noProof="1" smtClean="0"/>
              <a:t> 	ditulis dengan format bulan: hari: tahun, misal 5:06:2003</a:t>
            </a:r>
            <a:endParaRPr lang="id-ID" sz="2000" i="1" noProof="1" smtClean="0"/>
          </a:p>
          <a:p>
            <a:pPr lvl="1" eaLnBrk="1" hangingPunct="1">
              <a:lnSpc>
                <a:spcPct val="80000"/>
              </a:lnSpc>
            </a:pPr>
            <a:r>
              <a:rPr lang="id-ID" sz="2000" i="1" noProof="1" smtClean="0"/>
              <a:t>Daily</a:t>
            </a:r>
            <a:r>
              <a:rPr lang="id-ID" sz="2000" noProof="1" smtClean="0"/>
              <a:t>	sama dengan weekly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2000" noProof="1" smtClean="0"/>
          </a:p>
          <a:p>
            <a:pPr eaLnBrk="1" hangingPunct="1">
              <a:lnSpc>
                <a:spcPct val="80000"/>
              </a:lnSpc>
            </a:pPr>
            <a:r>
              <a:rPr lang="id-ID" sz="2400" noProof="1" smtClean="0"/>
              <a:t>Kemudian klik OK, dan muncul tampilan </a:t>
            </a:r>
            <a:r>
              <a:rPr lang="id-ID" sz="2400" i="1" noProof="1" smtClean="0"/>
              <a:t>workfile</a:t>
            </a:r>
            <a:r>
              <a:rPr lang="id-ID" sz="2400" noProof="1" smtClean="0"/>
              <a:t> yang berisi series </a:t>
            </a:r>
            <a:r>
              <a:rPr lang="id-ID" sz="2400" i="1" noProof="1" smtClean="0"/>
              <a:t>c</a:t>
            </a:r>
            <a:r>
              <a:rPr lang="id-ID" sz="2400" noProof="1" smtClean="0"/>
              <a:t> dan </a:t>
            </a:r>
            <a:r>
              <a:rPr lang="id-ID" sz="2400" i="1" noProof="1" smtClean="0"/>
              <a:t>resid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2400" i="1" noProof="1" smtClean="0"/>
          </a:p>
          <a:p>
            <a:pPr eaLnBrk="1" hangingPunct="1">
              <a:lnSpc>
                <a:spcPct val="80000"/>
              </a:lnSpc>
            </a:pPr>
            <a:r>
              <a:rPr lang="id-ID" sz="2400" noProof="1" smtClean="0"/>
              <a:t>Kemudian pilih quick/empty group</a:t>
            </a:r>
            <a:r>
              <a:rPr lang="en-US" sz="2400" smtClean="0"/>
              <a:t> </a:t>
            </a:r>
            <a:r>
              <a:rPr lang="en-US" sz="2400" noProof="1" smtClean="0"/>
              <a:t>(edit series) untuk memasukkan data baru. Pada kolom pertama ketikkan nama variabel yang akan dimasukkan. Lakukan hal yang sama untuk semua variabel. Setelah selesai kembali ke tampilan workfile. 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228600"/>
            <a:ext cx="5029200" cy="636588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id-ID" sz="2400" noProof="1" smtClean="0">
                <a:solidFill>
                  <a:schemeClr val="tx1"/>
                </a:solidFill>
              </a:rPr>
              <a:t>Memasukkan data baru - lanjutan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2E92-481D-4103-8662-357611EDE02F}" type="slidenum">
              <a:rPr lang="id-ID" smtClean="0"/>
              <a:t>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a.i.r/ekonometrika/2011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5334000" cy="5410200"/>
          </a:xfrm>
        </p:spPr>
        <p:txBody>
          <a:bodyPr/>
          <a:lstStyle/>
          <a:p>
            <a:pPr marL="412750" indent="-412750" eaLnBrk="1" hangingPunct="1">
              <a:lnSpc>
                <a:spcPct val="90000"/>
              </a:lnSpc>
            </a:pPr>
            <a:r>
              <a:rPr lang="id-ID" sz="2400" noProof="1" smtClean="0"/>
              <a:t>menu utama </a:t>
            </a:r>
            <a:r>
              <a:rPr lang="id-ID" sz="2400" noProof="1" smtClean="0">
                <a:sym typeface="Wingdings" pitchFamily="2" charset="2"/>
              </a:rPr>
              <a:t> </a:t>
            </a:r>
          </a:p>
          <a:p>
            <a:pPr marL="828675" lvl="1" indent="-37147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000" noProof="1" smtClean="0"/>
              <a:t>OBJECT</a:t>
            </a:r>
          </a:p>
          <a:p>
            <a:pPr marL="828675" lvl="1" indent="-37147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000" noProof="1" smtClean="0"/>
              <a:t>NEW OBJECT</a:t>
            </a:r>
          </a:p>
          <a:p>
            <a:pPr marL="828675" lvl="1" indent="-37147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000" noProof="1" smtClean="0"/>
              <a:t>SERIES</a:t>
            </a:r>
          </a:p>
          <a:p>
            <a:pPr marL="828675" lvl="1" indent="-37147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000" noProof="1" smtClean="0"/>
              <a:t> OK</a:t>
            </a:r>
          </a:p>
          <a:p>
            <a:pPr marL="412750" indent="-412750" eaLnBrk="1" hangingPunct="1">
              <a:lnSpc>
                <a:spcPct val="90000"/>
              </a:lnSpc>
            </a:pPr>
            <a:r>
              <a:rPr lang="id-ID" sz="2400" noProof="1" smtClean="0"/>
              <a:t>Name for object bisa diisi dengan dua cara</a:t>
            </a:r>
          </a:p>
          <a:p>
            <a:pPr marL="828675" lvl="1" indent="-371475" eaLnBrk="1" hangingPunct="1">
              <a:lnSpc>
                <a:spcPct val="90000"/>
              </a:lnSpc>
            </a:pPr>
            <a:r>
              <a:rPr lang="id-ID" sz="2000" noProof="1" smtClean="0"/>
              <a:t>Dapat diabaikan. Tapi series data yang akan dimasukkan belum mempunyai nama. Penamaan dilakukan  melalui </a:t>
            </a:r>
            <a:r>
              <a:rPr lang="id-ID" sz="2000" i="1" noProof="1" smtClean="0"/>
              <a:t>workfile</a:t>
            </a:r>
            <a:r>
              <a:rPr lang="id-ID" sz="2000" noProof="1" smtClean="0"/>
              <a:t> data, klik </a:t>
            </a:r>
          </a:p>
          <a:p>
            <a:pPr marL="1244600" lvl="2" indent="-330200" eaLnBrk="1" hangingPunct="1">
              <a:lnSpc>
                <a:spcPct val="90000"/>
              </a:lnSpc>
              <a:buFontTx/>
              <a:buNone/>
            </a:pPr>
            <a:r>
              <a:rPr lang="id-ID" sz="1800" noProof="1" smtClean="0"/>
              <a:t>NAME</a:t>
            </a:r>
          </a:p>
          <a:p>
            <a:pPr marL="1244600" lvl="2" indent="-330200" eaLnBrk="1" hangingPunct="1">
              <a:lnSpc>
                <a:spcPct val="90000"/>
              </a:lnSpc>
              <a:buFontTx/>
              <a:buNone/>
            </a:pPr>
            <a:r>
              <a:rPr lang="id-ID" sz="1800" noProof="1" smtClean="0"/>
              <a:t>Y 			(nama variabel)</a:t>
            </a:r>
          </a:p>
          <a:p>
            <a:pPr marL="828675" lvl="1" indent="-371475" eaLnBrk="1" hangingPunct="1">
              <a:lnSpc>
                <a:spcPct val="90000"/>
              </a:lnSpc>
            </a:pPr>
            <a:r>
              <a:rPr lang="id-ID" sz="2000" noProof="1" smtClean="0"/>
              <a:t>Tuliskan nama variabel pada kotak dialog </a:t>
            </a:r>
            <a:r>
              <a:rPr lang="id-ID" sz="2000" i="1" noProof="1" smtClean="0"/>
              <a:t>Name for object</a:t>
            </a:r>
            <a:r>
              <a:rPr lang="id-ID" sz="2000" noProof="1" smtClean="0"/>
              <a:t>, kemudian klik OK 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5486400" cy="560388"/>
          </a:xfrm>
        </p:spPr>
        <p:txBody>
          <a:bodyPr/>
          <a:lstStyle/>
          <a:p>
            <a:pPr eaLnBrk="1" hangingPunct="1"/>
            <a:r>
              <a:rPr lang="id-ID" sz="2800" noProof="1" smtClean="0">
                <a:solidFill>
                  <a:schemeClr val="tx1"/>
                </a:solidFill>
              </a:rPr>
              <a:t>Cara lain memasukkan data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685800"/>
            <a:ext cx="3200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2E92-481D-4103-8662-357611EDE02F}" type="slidenum">
              <a:rPr lang="id-ID" smtClean="0"/>
              <a:t>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a.i.r/ekonometrika/2011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3962400" cy="4906963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id-ID" noProof="1" smtClean="0"/>
              <a:t>Dari menu utama 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noProof="1" smtClean="0"/>
              <a:t>QUICK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noProof="1" smtClean="0"/>
              <a:t>EMPTY GROUP (EDIT SERIES). 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noProof="1" smtClean="0"/>
              <a:t>OBS      (untuk penamaan klik kotak yang sejajar dengan obs)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noProof="1" smtClean="0"/>
              <a:t>X2         (nama variabel) 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noProof="1" smtClean="0"/>
              <a:t>ENTER.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277813"/>
            <a:ext cx="4953000" cy="6365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2800" noProof="1" smtClean="0">
                <a:solidFill>
                  <a:schemeClr val="tx1"/>
                </a:solidFill>
              </a:rPr>
              <a:t>Memasukkan data - lanjutan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2490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419600" y="1219200"/>
          <a:ext cx="4495800" cy="4419600"/>
        </p:xfrm>
        <a:graphic>
          <a:graphicData uri="http://schemas.openxmlformats.org/presentationml/2006/ole">
            <p:oleObj spid="_x0000_s1026" name="Bitmap Image" r:id="rId3" imgW="4676190" imgH="3476190" progId="Paint.Picture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2E92-481D-4103-8662-357611EDE02F}" type="slidenum">
              <a:rPr lang="id-ID" smtClean="0"/>
              <a:t>7</a:t>
            </a:fld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a.i.r/ekonometrika/2011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d-ID" noProof="1" smtClean="0"/>
              <a:t>Edit data: dari group klik </a:t>
            </a:r>
            <a:r>
              <a:rPr lang="id-ID" i="1" noProof="1" smtClean="0"/>
              <a:t>edit +/-</a:t>
            </a:r>
            <a:r>
              <a:rPr lang="id-ID" noProof="1" smtClean="0"/>
              <a:t> dan arahkan pointer pada data yang akan di edit</a:t>
            </a:r>
          </a:p>
          <a:p>
            <a:pPr eaLnBrk="1" hangingPunct="1">
              <a:lnSpc>
                <a:spcPct val="90000"/>
              </a:lnSpc>
            </a:pPr>
            <a:r>
              <a:rPr lang="id-ID" noProof="1" smtClean="0"/>
              <a:t>Menyisipkan data: </a:t>
            </a:r>
          </a:p>
          <a:p>
            <a:pPr lvl="1" eaLnBrk="1" hangingPunct="1">
              <a:lnSpc>
                <a:spcPct val="90000"/>
              </a:lnSpc>
            </a:pPr>
            <a:r>
              <a:rPr lang="id-ID" noProof="1" smtClean="0"/>
              <a:t>dari workfile, klik </a:t>
            </a:r>
            <a:r>
              <a:rPr lang="id-ID" i="1" noProof="1" smtClean="0"/>
              <a:t>procs/change workfile</a:t>
            </a:r>
            <a:r>
              <a:rPr lang="id-ID" noProof="1" smtClean="0"/>
              <a:t> </a:t>
            </a:r>
            <a:r>
              <a:rPr lang="id-ID" i="1" noProof="1" smtClean="0"/>
              <a:t>range </a:t>
            </a:r>
            <a:r>
              <a:rPr lang="id-ID" noProof="1" smtClean="0"/>
              <a:t>sehingga muncul tampilan </a:t>
            </a:r>
            <a:r>
              <a:rPr lang="id-ID" i="1" noProof="1" smtClean="0"/>
              <a:t>workfile range</a:t>
            </a:r>
            <a:r>
              <a:rPr lang="id-ID" noProof="1" smtClean="0"/>
              <a:t> untuk merubah range, klik OK.</a:t>
            </a:r>
          </a:p>
          <a:p>
            <a:pPr lvl="1" eaLnBrk="1" hangingPunct="1">
              <a:lnSpc>
                <a:spcPct val="90000"/>
              </a:lnSpc>
            </a:pPr>
            <a:r>
              <a:rPr lang="id-ID" noProof="1" smtClean="0"/>
              <a:t>Dari group, klik </a:t>
            </a:r>
            <a:r>
              <a:rPr lang="id-ID" i="1" noProof="1" smtClean="0"/>
              <a:t>insdel</a:t>
            </a:r>
            <a:r>
              <a:rPr lang="id-ID" noProof="1" smtClean="0"/>
              <a:t> maka akan muncul tampilan insert-delete observation. Isikan angka yang akan di insert.</a:t>
            </a:r>
          </a:p>
          <a:p>
            <a:pPr eaLnBrk="1" hangingPunct="1">
              <a:lnSpc>
                <a:spcPct val="90000"/>
              </a:lnSpc>
            </a:pPr>
            <a:r>
              <a:rPr lang="id-ID" noProof="1" smtClean="0"/>
              <a:t>Menghapus data: berkebalikan dengan menyisipkan data</a:t>
            </a:r>
          </a:p>
          <a:p>
            <a:pPr eaLnBrk="1" hangingPunct="1">
              <a:lnSpc>
                <a:spcPct val="90000"/>
              </a:lnSpc>
            </a:pPr>
            <a:r>
              <a:rPr lang="id-ID" noProof="1" smtClean="0"/>
              <a:t>Menambah variabel: dari group, klik </a:t>
            </a:r>
            <a:r>
              <a:rPr lang="id-ID" i="1" noProof="1" smtClean="0"/>
              <a:t>edit+/-</a:t>
            </a:r>
            <a:r>
              <a:rPr lang="id-ID" noProof="1" smtClean="0"/>
              <a:t> dan ketik variabel yang akan ditambahkan.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277813"/>
            <a:ext cx="5257800" cy="484187"/>
          </a:xfrm>
        </p:spPr>
        <p:txBody>
          <a:bodyPr/>
          <a:lstStyle/>
          <a:p>
            <a:pPr algn="r" eaLnBrk="1" hangingPunct="1"/>
            <a:r>
              <a:rPr lang="id-ID" sz="2400" noProof="1" smtClean="0">
                <a:solidFill>
                  <a:schemeClr val="tx1"/>
                </a:solidFill>
              </a:rPr>
              <a:t>Memasukkan data baru - lanjutan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2E92-481D-4103-8662-357611EDE02F}" type="slidenum">
              <a:rPr lang="id-ID" smtClean="0"/>
              <a:t>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a.i.r/ekonometrika/2011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id-ID" noProof="1" smtClean="0"/>
              <a:t>Menghapus variabel: dari workfile, highlight-lah variabel yang akan dihapus dan klik </a:t>
            </a:r>
            <a:r>
              <a:rPr lang="id-ID" i="1" noProof="1" smtClean="0"/>
              <a:t>delete</a:t>
            </a:r>
            <a:r>
              <a:rPr lang="id-ID" noProof="1" smtClean="0"/>
              <a:t>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id-ID" noProof="1" smtClean="0"/>
              <a:t>Transformasi data: digunakan bila kita ingin membuat data dengan suatu rumus tertentu. Dari workfile, klik </a:t>
            </a:r>
            <a:r>
              <a:rPr lang="id-ID" i="1" noProof="1" smtClean="0"/>
              <a:t>genr</a:t>
            </a:r>
            <a:r>
              <a:rPr lang="id-ID" noProof="1" smtClean="0"/>
              <a:t>, dan isikan nama variabel baru yang inginkan berserta rumusnya. Misal: lnY=log(Y)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id-ID" noProof="1" smtClean="0"/>
              <a:t>Mengubah sample – ada 4 cara: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id-ID" noProof="1" smtClean="0"/>
              <a:t>dari Menu Utama: Klik PROCS / SAMPLE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id-ID" noProof="1" smtClean="0"/>
              <a:t>dari Menu Utama: klik QUICK / SAMPLE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id-ID" noProof="1" smtClean="0"/>
              <a:t>dari workfile: klik PROCS / SAMPLE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id-ID" noProof="1" smtClean="0"/>
              <a:t>dari workfile: klik SAMPLE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228600"/>
            <a:ext cx="5029200" cy="7127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2400" noProof="1" smtClean="0">
                <a:solidFill>
                  <a:schemeClr val="tx1"/>
                </a:solidFill>
              </a:rPr>
              <a:t>Memasukkan data baru - lanjutan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2E92-481D-4103-8662-357611EDE02F}" type="slidenum">
              <a:rPr lang="id-ID" smtClean="0"/>
              <a:t>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a.i.r/ekonometrika/2011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602</Words>
  <Application>Microsoft Office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Concourse</vt:lpstr>
      <vt:lpstr>Bitmap Image</vt:lpstr>
      <vt:lpstr>PENGENALAN EVIEWS</vt:lpstr>
      <vt:lpstr>Slide 2</vt:lpstr>
      <vt:lpstr>Memasukkan data baru</vt:lpstr>
      <vt:lpstr>Memasukkan data baru - lanjutan</vt:lpstr>
      <vt:lpstr>Memasukkan data baru - lanjutan</vt:lpstr>
      <vt:lpstr>Cara lain memasukkan data</vt:lpstr>
      <vt:lpstr>Memasukkan data - lanjutan</vt:lpstr>
      <vt:lpstr>Memasukkan data baru - lanjutan</vt:lpstr>
      <vt:lpstr>Memasukkan data baru - lanjutan</vt:lpstr>
      <vt:lpstr>Memasukkan data dengan impor</vt:lpstr>
      <vt:lpstr>Operasi Persamaan Matematika</vt:lpstr>
      <vt:lpstr>Regresi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EVIEWS</dc:title>
  <dc:creator>sony vaio</dc:creator>
  <cp:lastModifiedBy>sony vaio</cp:lastModifiedBy>
  <cp:revision>1</cp:revision>
  <dcterms:created xsi:type="dcterms:W3CDTF">2011-08-23T04:25:45Z</dcterms:created>
  <dcterms:modified xsi:type="dcterms:W3CDTF">2011-08-23T04:27:44Z</dcterms:modified>
</cp:coreProperties>
</file>