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7" r:id="rId4"/>
    <p:sldId id="258" r:id="rId5"/>
    <p:sldId id="259" r:id="rId6"/>
    <p:sldId id="260" r:id="rId7"/>
    <p:sldId id="268" r:id="rId8"/>
    <p:sldId id="262" r:id="rId9"/>
    <p:sldId id="269" r:id="rId10"/>
    <p:sldId id="270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52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42548-7C62-4D76-A0F0-B05CF6B12DCC}" type="datetimeFigureOut">
              <a:rPr lang="id-ID" smtClean="0"/>
              <a:t>23/08/2011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D2A46-F238-452D-A0B2-D4514DDF0A1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004974-BECA-42EE-A88E-01F9E970EB72}" type="datetime1">
              <a:rPr lang="id-ID" smtClean="0"/>
              <a:t>23/08/2011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d-ID" smtClean="0"/>
              <a:t>a.i.r/elastisitas/2011</a:t>
            </a:r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B1C6D1-B14C-42CD-BC9B-2B8BD9216B5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20AC4-AA70-4983-81D5-0AEF74BC52CA}" type="datetime1">
              <a:rPr lang="id-ID" smtClean="0"/>
              <a:t>23/08/2011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a.i.r/elastisitas/2011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1C6D1-B14C-42CD-BC9B-2B8BD9216B5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F5453-2982-45EB-8861-C43500300D87}" type="datetime1">
              <a:rPr lang="id-ID" smtClean="0"/>
              <a:t>23/08/2011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a.i.r/elastisitas/2011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1C6D1-B14C-42CD-BC9B-2B8BD9216B5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FB726-2840-4551-840C-129CA92BA275}" type="datetime1">
              <a:rPr lang="id-ID" smtClean="0"/>
              <a:t>23/08/2011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a.i.r/elastisitas/2011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1C6D1-B14C-42CD-BC9B-2B8BD9216B59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197DF-4DA7-4580-81A3-9B40E44EA6F0}" type="datetime1">
              <a:rPr lang="id-ID" smtClean="0"/>
              <a:t>23/08/2011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a.i.r/elastisitas/2011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1C6D1-B14C-42CD-BC9B-2B8BD9216B59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972B2-0120-4F07-9352-67A88C0582FD}" type="datetime1">
              <a:rPr lang="id-ID" smtClean="0"/>
              <a:t>23/08/2011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a.i.r/elastisitas/2011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1C6D1-B14C-42CD-BC9B-2B8BD9216B59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FB89C-0FAD-422D-9FC7-DCEF0B45AF43}" type="datetime1">
              <a:rPr lang="id-ID" smtClean="0"/>
              <a:t>23/08/2011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a.i.r/elastisitas/2011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1C6D1-B14C-42CD-BC9B-2B8BD9216B5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4AC86-EF12-4281-955E-D404E4704B5C}" type="datetime1">
              <a:rPr lang="id-ID" smtClean="0"/>
              <a:t>23/08/2011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a.i.r/elastisitas/2011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1C6D1-B14C-42CD-BC9B-2B8BD9216B59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D2159-1E1A-449C-923C-47B21AE86915}" type="datetime1">
              <a:rPr lang="id-ID" smtClean="0"/>
              <a:t>23/08/2011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a.i.r/elastisitas/2011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1C6D1-B14C-42CD-BC9B-2B8BD9216B5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C4E940-7577-46DB-8DCD-36C2603C8F1C}" type="datetime1">
              <a:rPr lang="id-ID" smtClean="0"/>
              <a:t>23/08/2011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a.i.r/elastisitas/2011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1C6D1-B14C-42CD-BC9B-2B8BD9216B5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F12EAD-6BDC-476A-8808-C8CB5170C59D}" type="datetime1">
              <a:rPr lang="id-ID" smtClean="0"/>
              <a:t>23/08/2011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d-ID" smtClean="0"/>
              <a:t>a.i.r/elastisitas/2011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B1C6D1-B14C-42CD-BC9B-2B8BD9216B59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A578AC-DEA8-4785-A7CC-61152023A6C5}" type="datetime1">
              <a:rPr lang="id-ID" smtClean="0"/>
              <a:t>23/08/2011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id-ID" smtClean="0"/>
              <a:t>a.i.r/elastisitas/2011</a:t>
            </a:r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B1C6D1-B14C-42CD-BC9B-2B8BD9216B5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Elastisitas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Contoh elastisitas harga untuk permintaan daging </a:t>
            </a:r>
            <a:r>
              <a:rPr lang="pt-BR" dirty="0" smtClean="0"/>
              <a:t>sapi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600199"/>
          <a:ext cx="8610601" cy="4267200"/>
        </p:xfrm>
        <a:graphic>
          <a:graphicData uri="http://schemas.openxmlformats.org/drawingml/2006/table">
            <a:tbl>
              <a:tblPr/>
              <a:tblGrid>
                <a:gridCol w="1116860"/>
                <a:gridCol w="1089031"/>
                <a:gridCol w="1089031"/>
                <a:gridCol w="1089031"/>
                <a:gridCol w="1524642"/>
                <a:gridCol w="1437520"/>
                <a:gridCol w="1264486"/>
              </a:tblGrid>
              <a:tr h="940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Px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Qx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d(Q</a:t>
                      </a:r>
                      <a:r>
                        <a:rPr lang="id-ID" sz="2400" baseline="-250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x</a:t>
                      </a: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)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d(P</a:t>
                      </a:r>
                      <a:r>
                        <a:rPr lang="id-ID" sz="2400" baseline="-250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x</a:t>
                      </a: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)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1/2(Q</a:t>
                      </a:r>
                      <a:r>
                        <a:rPr lang="id-ID" sz="2400" baseline="-250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x1</a:t>
                      </a: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+Q</a:t>
                      </a:r>
                      <a:r>
                        <a:rPr lang="id-ID" sz="2400" baseline="-250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x2</a:t>
                      </a: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)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1/2(P</a:t>
                      </a:r>
                      <a:r>
                        <a:rPr lang="id-ID" sz="2400" baseline="-250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x1</a:t>
                      </a: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+P</a:t>
                      </a:r>
                      <a:r>
                        <a:rPr lang="id-ID" sz="2400" baseline="-250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x2</a:t>
                      </a: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)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El. harga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1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2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Arial Unicode MS"/>
                          <a:cs typeface="Arial"/>
                        </a:rPr>
                        <a:t>3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Arial Unicode MS"/>
                          <a:cs typeface="Arial"/>
                        </a:rPr>
                        <a:t>4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Arial Unicode MS"/>
                          <a:cs typeface="Arial"/>
                        </a:rPr>
                        <a:t>5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Arial Unicode MS"/>
                          <a:cs typeface="Arial"/>
                        </a:rPr>
                        <a:t>6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Arial Unicode MS"/>
                          <a:cs typeface="Arial"/>
                        </a:rPr>
                        <a:t>7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10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531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solidFill>
                          <a:srgbClr val="0000FF"/>
                        </a:solidFill>
                        <a:latin typeface="Trebuchet MS"/>
                        <a:ea typeface="Arial Unicode MS"/>
                        <a:cs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solidFill>
                          <a:srgbClr val="0000FF"/>
                        </a:solidFill>
                        <a:latin typeface="Trebuchet MS"/>
                        <a:ea typeface="Arial Unicode MS"/>
                        <a:cs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solidFill>
                          <a:srgbClr val="0000FF"/>
                        </a:solidFill>
                        <a:latin typeface="Trebuchet MS"/>
                        <a:ea typeface="Arial Unicode MS"/>
                        <a:cs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solidFill>
                          <a:srgbClr val="0000FF"/>
                        </a:solidFill>
                        <a:latin typeface="Trebuchet MS"/>
                        <a:ea typeface="Arial Unicode MS"/>
                        <a:cs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>
                        <a:solidFill>
                          <a:srgbClr val="0000FF"/>
                        </a:solidFill>
                        <a:latin typeface="Trebuchet MS"/>
                        <a:ea typeface="Arial Unicode MS"/>
                        <a:cs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752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20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431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-100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10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481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15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-0.31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52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30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331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-100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10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381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25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-0.66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52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40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231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-100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10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281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35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-1.25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52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50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131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-100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10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181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45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-2.49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52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60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31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-100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10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81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55</a:t>
                      </a:r>
                      <a:endParaRPr lang="id-ID" sz="360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  <a:cs typeface="Arial"/>
                        </a:rPr>
                        <a:t>-6.79</a:t>
                      </a:r>
                      <a:endParaRPr lang="id-ID" sz="3600" dirty="0">
                        <a:latin typeface="Times New Roman"/>
                        <a:ea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6D1-B14C-42CD-BC9B-2B8BD9216B59}" type="slidenum">
              <a:rPr lang="id-ID" smtClean="0"/>
              <a:t>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a.i.r/elastisitas/2011</a:t>
            </a:r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9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>
              <a:buFont typeface="Monotype Sorts" pitchFamily="2" charset="2"/>
              <a:buChar char="n"/>
            </a:pPr>
            <a:r>
              <a:rPr lang="en-US" sz="3600" dirty="0"/>
              <a:t> </a:t>
            </a:r>
            <a:r>
              <a:rPr lang="en-US" sz="3600" dirty="0" err="1"/>
              <a:t>elastisitas</a:t>
            </a:r>
            <a:r>
              <a:rPr lang="en-US" sz="3600" dirty="0"/>
              <a:t> </a:t>
            </a:r>
            <a:r>
              <a:rPr lang="en-US" sz="3600" dirty="0" err="1"/>
              <a:t>silang</a:t>
            </a:r>
            <a:endParaRPr lang="en-US" sz="3600" dirty="0"/>
          </a:p>
          <a:p>
            <a:pPr lvl="1"/>
            <a:r>
              <a:rPr lang="en-US" sz="3600" dirty="0" err="1"/>
              <a:t>Substitusi</a:t>
            </a:r>
            <a:endParaRPr lang="en-US" sz="3600" dirty="0"/>
          </a:p>
          <a:p>
            <a:pPr lvl="1"/>
            <a:r>
              <a:rPr lang="en-US" sz="3600" dirty="0" err="1"/>
              <a:t>komplementer</a:t>
            </a:r>
            <a:endParaRPr lang="en-US" sz="3600" dirty="0"/>
          </a:p>
          <a:p>
            <a:pPr algn="l">
              <a:buFont typeface="Monotype Sorts" pitchFamily="2" charset="2"/>
              <a:buChar char="n"/>
            </a:pPr>
            <a:r>
              <a:rPr lang="en-US" sz="3600" dirty="0"/>
              <a:t> </a:t>
            </a:r>
            <a:r>
              <a:rPr lang="en-US" sz="3600" dirty="0" err="1"/>
              <a:t>elastisitas</a:t>
            </a:r>
            <a:r>
              <a:rPr lang="en-US" sz="3600" dirty="0"/>
              <a:t> </a:t>
            </a:r>
            <a:r>
              <a:rPr lang="en-US" sz="3600" dirty="0" err="1"/>
              <a:t>pendapatan</a:t>
            </a:r>
            <a:endParaRPr lang="en-US" sz="3600" dirty="0"/>
          </a:p>
          <a:p>
            <a:pPr lvl="1"/>
            <a:r>
              <a:rPr lang="en-US" sz="3600" dirty="0" err="1"/>
              <a:t>Barang</a:t>
            </a:r>
            <a:r>
              <a:rPr lang="en-US" sz="3600" dirty="0"/>
              <a:t> normal</a:t>
            </a:r>
          </a:p>
          <a:p>
            <a:pPr lvl="1"/>
            <a:r>
              <a:rPr lang="en-US" sz="3600" dirty="0" err="1"/>
              <a:t>Barang</a:t>
            </a:r>
            <a:r>
              <a:rPr lang="en-US" sz="3600" dirty="0"/>
              <a:t> </a:t>
            </a:r>
            <a:r>
              <a:rPr lang="en-US" sz="3600" dirty="0" err="1"/>
              <a:t>mewah</a:t>
            </a:r>
            <a:endParaRPr lang="en-US" sz="3600" dirty="0"/>
          </a:p>
          <a:p>
            <a:pPr lvl="1"/>
            <a:r>
              <a:rPr lang="en-US" sz="3600" dirty="0" err="1"/>
              <a:t>Barang</a:t>
            </a:r>
            <a:r>
              <a:rPr lang="en-US" sz="3600" dirty="0"/>
              <a:t> inferior</a:t>
            </a:r>
            <a:endParaRPr lang="en-US" sz="3600" noProof="1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Elastisitas yang lain</a:t>
            </a:r>
            <a:endParaRPr lang="en-US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6D1-B14C-42CD-BC9B-2B8BD9216B59}" type="slidenum">
              <a:rPr lang="id-ID" smtClean="0"/>
              <a:t>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a.i.r/elastisitas/2011</a:t>
            </a:r>
            <a:endParaRPr lang="id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Elastisitas penawaran</a:t>
            </a:r>
          </a:p>
        </p:txBody>
      </p:sp>
      <p:pic>
        <p:nvPicPr>
          <p:cNvPr id="398339" name="Picture 3" descr="e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4900" y="2362200"/>
            <a:ext cx="6934200" cy="12954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6D1-B14C-42CD-BC9B-2B8BD9216B59}" type="slidenum">
              <a:rPr lang="id-ID" smtClean="0"/>
              <a:t>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a.i.r/elastisitas/2011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8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8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Perfectly inelastic supply</a:t>
            </a:r>
          </a:p>
        </p:txBody>
      </p:sp>
      <p:pic>
        <p:nvPicPr>
          <p:cNvPr id="399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8825" y="2362200"/>
            <a:ext cx="508635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6D1-B14C-42CD-BC9B-2B8BD9216B59}" type="slidenum">
              <a:rPr lang="id-ID" smtClean="0"/>
              <a:t>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a.i.r/elastisitas/2011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Perfectly elastic supply</a:t>
            </a:r>
          </a:p>
        </p:txBody>
      </p:sp>
      <p:pic>
        <p:nvPicPr>
          <p:cNvPr id="400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625" y="2362200"/>
            <a:ext cx="523875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6D1-B14C-42CD-BC9B-2B8BD9216B59}" type="slidenum">
              <a:rPr lang="id-ID" smtClean="0"/>
              <a:t>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a.i.r/elastisitas/2011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0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0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0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0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3128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400"/>
              <a:t>Ukuran respon perubahan variabel dependen akibat perubahan variabel independen</a:t>
            </a:r>
          </a:p>
          <a:p>
            <a:endParaRPr lang="en-US" sz="4400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1300"/>
            <a:ext cx="9144000" cy="668338"/>
          </a:xfrm>
        </p:spPr>
        <p:txBody>
          <a:bodyPr>
            <a:normAutofit fontScale="90000"/>
          </a:bodyPr>
          <a:lstStyle/>
          <a:p>
            <a:r>
              <a:rPr lang="en-US" sz="5400"/>
              <a:t>Elastisitas</a:t>
            </a:r>
          </a:p>
        </p:txBody>
      </p:sp>
      <p:sp>
        <p:nvSpPr>
          <p:cNvPr id="377860" name="Text Box 4"/>
          <p:cNvSpPr txBox="1">
            <a:spLocks noChangeArrowheads="1"/>
          </p:cNvSpPr>
          <p:nvPr/>
        </p:nvSpPr>
        <p:spPr bwMode="auto">
          <a:xfrm>
            <a:off x="533400" y="55626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Price elasticity of demand =</a:t>
            </a:r>
            <a:endParaRPr lang="en-US"/>
          </a:p>
        </p:txBody>
      </p:sp>
      <p:pic>
        <p:nvPicPr>
          <p:cNvPr id="377861" name="Picture 5" descr="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5334000"/>
            <a:ext cx="3962400" cy="990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6D1-B14C-42CD-BC9B-2B8BD9216B59}" type="slidenum">
              <a:rPr lang="id-ID" smtClean="0"/>
              <a:t>2</a:t>
            </a:fld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a.i.r/elastisitas/2011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 build="p" autoUpdateAnimBg="0"/>
      <p:bldP spid="37786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Elastisitas Harga Permintaan</a:t>
            </a:r>
            <a:endParaRPr lang="id-ID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752600"/>
            <a:ext cx="7848601" cy="999657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276599"/>
            <a:ext cx="1600200" cy="1149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3200400"/>
            <a:ext cx="166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4800600"/>
            <a:ext cx="20440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6D1-B14C-42CD-BC9B-2B8BD9216B59}" type="slidenum">
              <a:rPr lang="id-ID" smtClean="0"/>
              <a:t>3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a.i.r/elastisitas/2011</a:t>
            </a:r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3" name="Rectangle 3"/>
          <p:cNvSpPr>
            <a:spLocks noGrp="1" noChangeArrowheads="1"/>
          </p:cNvSpPr>
          <p:nvPr>
            <p:ph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800"/>
              <a:t>Permintaan dikatakan:</a:t>
            </a:r>
          </a:p>
          <a:p>
            <a:pPr lvl="1"/>
            <a:r>
              <a:rPr lang="en-US" sz="4400"/>
              <a:t>elastic ketika Ed &gt; 1,</a:t>
            </a:r>
          </a:p>
          <a:p>
            <a:pPr lvl="1"/>
            <a:r>
              <a:rPr lang="en-US" sz="4400"/>
              <a:t>unit elastic ketika Ed = 1</a:t>
            </a:r>
          </a:p>
          <a:p>
            <a:pPr lvl="1"/>
            <a:r>
              <a:rPr lang="en-US" sz="4400"/>
              <a:t>inelastic ketika Ed &lt; 1.</a:t>
            </a:r>
          </a:p>
          <a:p>
            <a:pPr lvl="1"/>
            <a:endParaRPr lang="en-US" sz="4400"/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Elastisitas harga permintaan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6D1-B14C-42CD-BC9B-2B8BD9216B59}" type="slidenum">
              <a:rPr lang="id-ID" smtClean="0"/>
              <a:t>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a.i.r/elastisitas/2011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Elastisitas permintaan elastis sempurna</a:t>
            </a:r>
          </a:p>
        </p:txBody>
      </p:sp>
      <p:pic>
        <p:nvPicPr>
          <p:cNvPr id="3799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590800"/>
            <a:ext cx="454342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6D1-B14C-42CD-BC9B-2B8BD9216B59}" type="slidenum">
              <a:rPr lang="id-ID" smtClean="0"/>
              <a:t>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a.i.r/elastisitas/2011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Elastisitas permintaan inelastis sempurna</a:t>
            </a:r>
          </a:p>
        </p:txBody>
      </p:sp>
      <p:pic>
        <p:nvPicPr>
          <p:cNvPr id="3809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667000"/>
            <a:ext cx="483870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6D1-B14C-42CD-BC9B-2B8BD9216B59}" type="slidenum">
              <a:rPr lang="id-ID" smtClean="0"/>
              <a:t>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a.i.r/elastisitas/2011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566672"/>
          </a:xfrm>
        </p:spPr>
        <p:txBody>
          <a:bodyPr/>
          <a:lstStyle/>
          <a:p>
            <a:r>
              <a:rPr lang="fi-FI" dirty="0" smtClean="0"/>
              <a:t>Elastisitas busur menunjukkan koefisien elastisitas harga permintaan antara 2 titik pada suatu kurva permintaan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Elastisitas Busur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(Arc Elasiticity)</a:t>
            </a:r>
            <a:endParaRPr lang="id-ID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505200"/>
            <a:ext cx="322466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3733800"/>
            <a:ext cx="2833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6D1-B14C-42CD-BC9B-2B8BD9216B59}" type="slidenum">
              <a:rPr lang="id-ID" smtClean="0"/>
              <a:t>7</a:t>
            </a:fld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a.i.r/elastisitas/2011</a:t>
            </a:r>
            <a:endParaRPr 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16000" y="812800"/>
            <a:ext cx="7772400" cy="17287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err="1"/>
              <a:t>Misal</a:t>
            </a:r>
            <a:r>
              <a:rPr lang="en-US" sz="3200" dirty="0"/>
              <a:t> </a:t>
            </a:r>
            <a:r>
              <a:rPr lang="en-US" sz="3200" dirty="0" err="1"/>
              <a:t>jumlah</a:t>
            </a:r>
            <a:r>
              <a:rPr lang="en-US" sz="3200" dirty="0"/>
              <a:t> yang </a:t>
            </a:r>
            <a:r>
              <a:rPr lang="en-US" sz="3200" dirty="0" err="1"/>
              <a:t>diminta</a:t>
            </a:r>
            <a:r>
              <a:rPr lang="en-US" sz="3200" dirty="0"/>
              <a:t> </a:t>
            </a:r>
            <a:r>
              <a:rPr lang="en-US" sz="3200" dirty="0" err="1"/>
              <a:t>turun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60 </a:t>
            </a:r>
            <a:r>
              <a:rPr lang="en-US" sz="3200" dirty="0" err="1"/>
              <a:t>menjadi</a:t>
            </a:r>
            <a:r>
              <a:rPr lang="en-US" sz="3200" dirty="0"/>
              <a:t> 40 </a:t>
            </a:r>
            <a:r>
              <a:rPr lang="en-US" sz="3200" dirty="0" err="1"/>
              <a:t>ketika</a:t>
            </a:r>
            <a:r>
              <a:rPr lang="en-US" sz="3200" dirty="0"/>
              <a:t> </a:t>
            </a:r>
            <a:r>
              <a:rPr lang="en-US" sz="3200" dirty="0" err="1"/>
              <a:t>harga</a:t>
            </a:r>
            <a:r>
              <a:rPr lang="en-US" sz="3200" dirty="0"/>
              <a:t> </a:t>
            </a:r>
            <a:r>
              <a:rPr lang="en-US" sz="3200" dirty="0" err="1"/>
              <a:t>naik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$3 </a:t>
            </a:r>
            <a:r>
              <a:rPr lang="en-US" sz="3200" dirty="0" err="1"/>
              <a:t>ke</a:t>
            </a:r>
            <a:r>
              <a:rPr lang="en-US" sz="3200" dirty="0"/>
              <a:t> $5 </a:t>
            </a:r>
            <a:r>
              <a:rPr lang="en-US" sz="3200" dirty="0" err="1"/>
              <a:t>maka</a:t>
            </a:r>
            <a:r>
              <a:rPr lang="en-US" sz="3200" dirty="0"/>
              <a:t> arc </a:t>
            </a:r>
            <a:r>
              <a:rPr lang="en-US" sz="3200" dirty="0" err="1"/>
              <a:t>elastisitas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endParaRPr lang="en-US" sz="3200" dirty="0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600" dirty="0" err="1"/>
              <a:t>Contoh</a:t>
            </a:r>
            <a:r>
              <a:rPr lang="en-US" sz="3600" dirty="0"/>
              <a:t> </a:t>
            </a:r>
          </a:p>
        </p:txBody>
      </p:sp>
      <p:pic>
        <p:nvPicPr>
          <p:cNvPr id="386052" name="Picture 4" descr="e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800" y="2628900"/>
            <a:ext cx="7353300" cy="3638550"/>
          </a:xfrm>
          <a:prstGeom prst="rect">
            <a:avLst/>
          </a:prstGeom>
          <a:noFill/>
        </p:spPr>
      </p:pic>
      <p:sp>
        <p:nvSpPr>
          <p:cNvPr id="386053" name="Text Box 5"/>
          <p:cNvSpPr txBox="1">
            <a:spLocks noChangeArrowheads="1"/>
          </p:cNvSpPr>
          <p:nvPr/>
        </p:nvSpPr>
        <p:spPr bwMode="auto">
          <a:xfrm>
            <a:off x="1371600" y="61722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this interval, demand is inelastic (since elasticity &lt; 1).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6D1-B14C-42CD-BC9B-2B8BD9216B59}" type="slidenum">
              <a:rPr lang="id-ID" smtClean="0"/>
              <a:t>8</a:t>
            </a:fld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a.i.r/elastisitas/2011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6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6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d-ID" dirty="0" smtClean="0"/>
              <a:t>Semakin dekat barang pengganti, semakin elastis permintaannya.</a:t>
            </a:r>
          </a:p>
          <a:p>
            <a:pPr lvl="0"/>
            <a:r>
              <a:rPr lang="id-ID" dirty="0" smtClean="0"/>
              <a:t>Semakin penting suatu barang untuk kelangsungan hidup, semakin rendah elastisitasnya.</a:t>
            </a:r>
          </a:p>
          <a:p>
            <a:pPr lvl="0"/>
            <a:r>
              <a:rPr lang="id-ID" dirty="0" smtClean="0"/>
              <a:t>Semakin besar prosentase pendapatan yang dibelanjakan untuk suatu barang, semakin elastis permintaan atas barang tersebut.</a:t>
            </a:r>
          </a:p>
          <a:p>
            <a:pPr lvl="0"/>
            <a:r>
              <a:rPr lang="id-ID" dirty="0" smtClean="0"/>
              <a:t>Semakin lama waktu untuk melakukan pertimbanganm permintaan terhadap barang tersebut semakin elastis. 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Faktor-faktor yang mempengaruhi elastisitas harga </a:t>
            </a:r>
            <a:r>
              <a:rPr lang="id-ID" dirty="0" smtClean="0"/>
              <a:t>permintaan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6D1-B14C-42CD-BC9B-2B8BD9216B59}" type="slidenum">
              <a:rPr lang="id-ID" smtClean="0"/>
              <a:t>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a.i.r/elastisitas/2011</a:t>
            </a:r>
            <a:endParaRPr lang="id-ID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285</Words>
  <Application>Microsoft Office PowerPoint</Application>
  <PresentationFormat>On-screen Show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Elastisitas</vt:lpstr>
      <vt:lpstr>Elastisitas</vt:lpstr>
      <vt:lpstr>Elastisitas Harga Permintaan</vt:lpstr>
      <vt:lpstr>Elastisitas harga permintaan</vt:lpstr>
      <vt:lpstr>Elastisitas permintaan elastis sempurna</vt:lpstr>
      <vt:lpstr>Elastisitas permintaan inelastis sempurna</vt:lpstr>
      <vt:lpstr>Elastisitas Busur (Arc Elasiticity)</vt:lpstr>
      <vt:lpstr>Contoh </vt:lpstr>
      <vt:lpstr>Faktor-faktor yang mempengaruhi elastisitas harga permintaan</vt:lpstr>
      <vt:lpstr>Contoh elastisitas harga untuk permintaan daging sapi</vt:lpstr>
      <vt:lpstr>Elastisitas yang lain</vt:lpstr>
      <vt:lpstr>Elastisitas penawaran</vt:lpstr>
      <vt:lpstr>Perfectly inelastic supply</vt:lpstr>
      <vt:lpstr>Perfectly elastic supply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Elastisitas</dc:title>
  <dc:creator>sony vaio</dc:creator>
  <cp:lastModifiedBy>sony vaio</cp:lastModifiedBy>
  <cp:revision>8</cp:revision>
  <dcterms:created xsi:type="dcterms:W3CDTF">2011-08-23T02:10:00Z</dcterms:created>
  <dcterms:modified xsi:type="dcterms:W3CDTF">2011-08-23T02:21:53Z</dcterms:modified>
</cp:coreProperties>
</file>