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46"/>
  </p:notesMasterIdLst>
  <p:sldIdLst>
    <p:sldId id="256" r:id="rId2"/>
    <p:sldId id="275" r:id="rId3"/>
    <p:sldId id="273" r:id="rId4"/>
    <p:sldId id="274" r:id="rId5"/>
    <p:sldId id="298" r:id="rId6"/>
    <p:sldId id="287" r:id="rId7"/>
    <p:sldId id="288" r:id="rId8"/>
    <p:sldId id="289" r:id="rId9"/>
    <p:sldId id="299" r:id="rId10"/>
    <p:sldId id="276" r:id="rId11"/>
    <p:sldId id="302" r:id="rId12"/>
    <p:sldId id="305" r:id="rId13"/>
    <p:sldId id="290" r:id="rId14"/>
    <p:sldId id="277" r:id="rId15"/>
    <p:sldId id="278" r:id="rId16"/>
    <p:sldId id="343" r:id="rId17"/>
    <p:sldId id="344" r:id="rId18"/>
    <p:sldId id="279" r:id="rId19"/>
    <p:sldId id="291" r:id="rId20"/>
    <p:sldId id="292" r:id="rId21"/>
    <p:sldId id="314" r:id="rId22"/>
    <p:sldId id="315" r:id="rId23"/>
    <p:sldId id="316" r:id="rId24"/>
    <p:sldId id="317" r:id="rId25"/>
    <p:sldId id="321" r:id="rId26"/>
    <p:sldId id="322" r:id="rId27"/>
    <p:sldId id="323" r:id="rId28"/>
    <p:sldId id="324" r:id="rId29"/>
    <p:sldId id="325" r:id="rId30"/>
    <p:sldId id="326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6" r:id="rId39"/>
    <p:sldId id="337" r:id="rId40"/>
    <p:sldId id="338" r:id="rId41"/>
    <p:sldId id="339" r:id="rId42"/>
    <p:sldId id="340" r:id="rId43"/>
    <p:sldId id="341" r:id="rId44"/>
    <p:sldId id="342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5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10" Type="http://schemas.openxmlformats.org/officeDocument/2006/relationships/image" Target="../media/image55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58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6992C9-602A-4F0B-B7B7-C7DD45C90F6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altLang="en-US" smtClean="0"/>
              <a:t>a.i.r/ekonometrika/2011</a:t>
            </a:r>
            <a:endParaRPr lang="en-US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5418ADE-FA8C-48E1-A88F-009F1668B7D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en-US" smtClean="0"/>
              <a:t>a.i.r/ekonometrika/2011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1B73C6-265F-4207-92D7-89E2EED6C3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en-US" smtClean="0"/>
              <a:t>a.i.r/ekonometrika/2011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CFDD28-F2BE-468D-9C6A-CBEB4DB5371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MEP/ika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6EC71F8-0FE8-4808-9B2C-9A6F08947E2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en-US" smtClean="0"/>
              <a:t>a.i.r/ekonometrika/2011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44597B-F21F-4B88-B4DC-C65A37E3902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en-US" smtClean="0"/>
              <a:t>a.i.r/ekonometrika/2011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57C933-501E-477A-BA76-5F71EF0FC81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en-US" smtClean="0"/>
              <a:t>a.i.r/ekonometrika/2011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2F0A27-0A3E-429E-BF64-35D71C79FD3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en-US" smtClean="0"/>
              <a:t>a.i.r/ekonometrika/2011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76F555-11A9-490D-B073-5973FBD7E08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en-US" smtClean="0"/>
              <a:t>a.i.r/ekonometrika/2011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1A05EE-BCF6-4404-8B8D-0A3CE39C747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en-US" smtClean="0"/>
              <a:t>a.i.r/ekonometrika/2011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2456F-12F4-45B9-88F4-9E3AE93BC5D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en-US" smtClean="0"/>
              <a:t>a.i.r/ekonometrika/2011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2AD729-5682-4A56-AA47-AEBA0436E7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en-US" smtClean="0"/>
              <a:t>a.i.r/ekonometrika/2011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DFEF437-B0D2-41F0-A65A-6FC0C1C56D4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en-US" smtClean="0"/>
              <a:t>a.i.r/ekonometrika/2011</a:t>
            </a:r>
            <a:endParaRPr lang="en-US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EBF6EE9-ABD4-4173-8853-7F6ECD7C98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3.bin"/><Relationship Id="rId12" Type="http://schemas.openxmlformats.org/officeDocument/2006/relationships/oleObject" Target="../embeddings/oleObject3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2.bin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1.bin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0.bin"/><Relationship Id="rId9" Type="http://schemas.openxmlformats.org/officeDocument/2006/relationships/oleObject" Target="../embeddings/oleObject35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Regresi</a:t>
            </a:r>
            <a:r>
              <a:rPr lang="en-US" dirty="0"/>
              <a:t> </a:t>
            </a:r>
            <a:r>
              <a:rPr lang="en-US" dirty="0" smtClean="0"/>
              <a:t>linier</a:t>
            </a:r>
            <a:r>
              <a:rPr lang="id-ID" dirty="0" smtClean="0"/>
              <a:t> dan berganda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noProof="1" smtClean="0"/>
              <a:t>Unika Soegijapranata</a:t>
            </a:r>
          </a:p>
          <a:p>
            <a:r>
              <a:rPr lang="id-ID" noProof="1" smtClean="0"/>
              <a:t>Gasal 2011/2012</a:t>
            </a:r>
            <a:endParaRPr lang="id-ID" noProof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lnSpcReduction="10000"/>
          </a:bodyPr>
          <a:lstStyle/>
          <a:p>
            <a:r>
              <a:rPr lang="id-ID" sz="2100" i="1"/>
              <a:t>population regression function = </a:t>
            </a:r>
            <a:r>
              <a:rPr lang="id-ID" sz="2100"/>
              <a:t>PRF</a:t>
            </a:r>
            <a:r>
              <a:rPr lang="en-US" sz="2100"/>
              <a:t> </a:t>
            </a:r>
          </a:p>
          <a:p>
            <a:pPr lvl="1">
              <a:buFont typeface="Wingdings" pitchFamily="2" charset="2"/>
              <a:buNone/>
            </a:pPr>
            <a:r>
              <a:rPr lang="en-US" sz="2200">
                <a:sym typeface="Wingdings" pitchFamily="2" charset="2"/>
              </a:rPr>
              <a:t> </a:t>
            </a:r>
            <a:r>
              <a:rPr lang="en-US" sz="2200"/>
              <a:t>E(Y</a:t>
            </a:r>
            <a:r>
              <a:rPr lang="en-US" sz="2200">
                <a:sym typeface="Symbol" pitchFamily="18" charset="2"/>
              </a:rPr>
              <a:t>X</a:t>
            </a:r>
            <a:r>
              <a:rPr lang="en-US" sz="2200" baseline="-25000">
                <a:sym typeface="Symbol" pitchFamily="18" charset="2"/>
              </a:rPr>
              <a:t>i</a:t>
            </a:r>
            <a:r>
              <a:rPr lang="en-US" sz="2200">
                <a:sym typeface="Symbol" pitchFamily="18" charset="2"/>
              </a:rPr>
              <a:t>)= </a:t>
            </a:r>
            <a:r>
              <a:rPr lang="en-US" sz="2200" baseline="-25000">
                <a:sym typeface="Symbol" pitchFamily="18" charset="2"/>
              </a:rPr>
              <a:t>o</a:t>
            </a:r>
            <a:r>
              <a:rPr lang="en-US" sz="2200">
                <a:sym typeface="Symbol" pitchFamily="18" charset="2"/>
              </a:rPr>
              <a:t> + </a:t>
            </a:r>
            <a:r>
              <a:rPr lang="en-US" sz="2200" baseline="-25000">
                <a:sym typeface="Symbol" pitchFamily="18" charset="2"/>
              </a:rPr>
              <a:t>1 </a:t>
            </a:r>
            <a:r>
              <a:rPr lang="en-US" sz="2200">
                <a:sym typeface="Symbol" pitchFamily="18" charset="2"/>
              </a:rPr>
              <a:t>X</a:t>
            </a:r>
            <a:r>
              <a:rPr lang="en-US" sz="2200" baseline="-25000">
                <a:sym typeface="Symbol" pitchFamily="18" charset="2"/>
              </a:rPr>
              <a:t>i </a:t>
            </a:r>
            <a:r>
              <a:rPr lang="en-US" sz="2200"/>
              <a:t>+ </a:t>
            </a:r>
            <a:r>
              <a:rPr lang="en-US" sz="2200">
                <a:sym typeface="Symbol" pitchFamily="18" charset="2"/>
              </a:rPr>
              <a:t></a:t>
            </a:r>
            <a:r>
              <a:rPr lang="en-US" sz="2200" baseline="-25000">
                <a:sym typeface="Symbol" pitchFamily="18" charset="2"/>
              </a:rPr>
              <a:t>i</a:t>
            </a:r>
            <a:endParaRPr lang="en-US" sz="2200" baseline="-25000"/>
          </a:p>
          <a:p>
            <a:r>
              <a:rPr lang="id-ID" sz="2100"/>
              <a:t>Dengan asumsi bahwa data </a:t>
            </a:r>
            <a:r>
              <a:rPr lang="id-ID" sz="2100" i="1"/>
              <a:t>X </a:t>
            </a:r>
            <a:r>
              <a:rPr lang="id-ID" sz="2100"/>
              <a:t>dan </a:t>
            </a:r>
            <a:r>
              <a:rPr lang="id-ID" sz="2100" i="1"/>
              <a:t>Y </a:t>
            </a:r>
            <a:r>
              <a:rPr lang="id-ID" sz="2100"/>
              <a:t>tersedia, maka nilai yang akan dicari adalah rata-rata pengharapan atau populasi (</a:t>
            </a:r>
            <a:r>
              <a:rPr lang="id-ID" sz="2100" i="1"/>
              <a:t>expected or population mean</a:t>
            </a:r>
            <a:r>
              <a:rPr lang="id-ID" sz="2100"/>
              <a:t>) atau nilai rata-rata populasi (</a:t>
            </a:r>
            <a:r>
              <a:rPr lang="id-ID" sz="2100" i="1"/>
              <a:t>population average value of Y</a:t>
            </a:r>
            <a:r>
              <a:rPr lang="id-ID" sz="2100"/>
              <a:t>) pada berbagai tingkat harga (</a:t>
            </a:r>
            <a:r>
              <a:rPr lang="id-ID" sz="2100" i="1"/>
              <a:t>X</a:t>
            </a:r>
            <a:r>
              <a:rPr lang="id-ID" sz="2100"/>
              <a:t>).</a:t>
            </a:r>
            <a:r>
              <a:rPr lang="en-US" sz="2100"/>
              <a:t> </a:t>
            </a:r>
          </a:p>
          <a:p>
            <a:r>
              <a:rPr lang="en-US" sz="2100"/>
              <a:t>E(Y</a:t>
            </a:r>
            <a:r>
              <a:rPr lang="en-US" sz="2100">
                <a:sym typeface="Symbol" pitchFamily="18" charset="2"/>
              </a:rPr>
              <a:t>X</a:t>
            </a:r>
            <a:r>
              <a:rPr lang="en-US" sz="2100" baseline="-25000">
                <a:sym typeface="Symbol" pitchFamily="18" charset="2"/>
              </a:rPr>
              <a:t>i</a:t>
            </a:r>
            <a:r>
              <a:rPr lang="en-US" sz="2100">
                <a:sym typeface="Symbol" pitchFamily="18" charset="2"/>
              </a:rPr>
              <a:t>)      ekspektasi rata-rata nilai Y pada berbagai X</a:t>
            </a:r>
            <a:r>
              <a:rPr lang="en-US" sz="2100" baseline="-25000">
                <a:sym typeface="Symbol" pitchFamily="18" charset="2"/>
              </a:rPr>
              <a:t>i</a:t>
            </a:r>
          </a:p>
          <a:p>
            <a:pPr lvl="1"/>
            <a:r>
              <a:rPr lang="en-US" sz="2200" baseline="-25000">
                <a:sym typeface="Symbol" pitchFamily="18" charset="2"/>
              </a:rPr>
              <a:t>      </a:t>
            </a:r>
            <a:r>
              <a:rPr lang="en-US" sz="2200">
                <a:sym typeface="Symbol" pitchFamily="18" charset="2"/>
              </a:rPr>
              <a:t></a:t>
            </a:r>
            <a:r>
              <a:rPr lang="en-US" sz="2200" baseline="-25000">
                <a:sym typeface="Symbol" pitchFamily="18" charset="2"/>
              </a:rPr>
              <a:t>o</a:t>
            </a:r>
            <a:r>
              <a:rPr lang="en-US" sz="2200">
                <a:sym typeface="Symbol" pitchFamily="18" charset="2"/>
              </a:rPr>
              <a:t> dan </a:t>
            </a:r>
            <a:r>
              <a:rPr lang="en-US" sz="2200" baseline="-25000">
                <a:sym typeface="Symbol" pitchFamily="18" charset="2"/>
              </a:rPr>
              <a:t>1   =  </a:t>
            </a:r>
            <a:r>
              <a:rPr lang="en-US" sz="2200">
                <a:sym typeface="Symbol" pitchFamily="18" charset="2"/>
              </a:rPr>
              <a:t>parameter regresi</a:t>
            </a:r>
            <a:endParaRPr lang="en-US" sz="2200"/>
          </a:p>
          <a:p>
            <a:pPr lvl="1"/>
            <a:r>
              <a:rPr lang="en-US" sz="2200"/>
              <a:t>    </a:t>
            </a:r>
            <a:r>
              <a:rPr lang="en-US" sz="2200">
                <a:sym typeface="Symbol" pitchFamily="18" charset="2"/>
              </a:rPr>
              <a:t></a:t>
            </a:r>
            <a:r>
              <a:rPr lang="en-US" sz="2200" baseline="-25000">
                <a:sym typeface="Symbol" pitchFamily="18" charset="2"/>
              </a:rPr>
              <a:t>I</a:t>
            </a:r>
            <a:r>
              <a:rPr lang="en-US" sz="2200"/>
              <a:t> = variabel pengganggu			</a:t>
            </a:r>
          </a:p>
          <a:p>
            <a:pPr lvl="1">
              <a:buFont typeface="Wingdings" pitchFamily="2" charset="2"/>
              <a:buNone/>
            </a:pPr>
            <a:endParaRPr lang="en-US" sz="2200" baseline="-25000"/>
          </a:p>
          <a:p>
            <a:r>
              <a:rPr lang="id-ID" sz="2100" i="1"/>
              <a:t>sample regression function = </a:t>
            </a:r>
            <a:r>
              <a:rPr lang="id-ID" sz="2100"/>
              <a:t>SRF</a:t>
            </a:r>
            <a:r>
              <a:rPr lang="en-US" sz="2100"/>
              <a:t>  </a:t>
            </a:r>
          </a:p>
          <a:p>
            <a:pPr lvl="1"/>
            <a:r>
              <a:rPr lang="en-US" sz="2200"/>
              <a:t> </a:t>
            </a:r>
            <a:r>
              <a:rPr lang="en-US" sz="2200">
                <a:cs typeface="Arial" pitchFamily="34" charset="0"/>
              </a:rPr>
              <a:t>Ŷ = </a:t>
            </a:r>
            <a:r>
              <a:rPr lang="en-US" sz="2200"/>
              <a:t>penaksir dari E(Y</a:t>
            </a:r>
            <a:r>
              <a:rPr lang="en-US" sz="2200">
                <a:sym typeface="Symbol" pitchFamily="18" charset="2"/>
              </a:rPr>
              <a:t>X</a:t>
            </a:r>
            <a:r>
              <a:rPr lang="en-US" sz="2200" baseline="-25000">
                <a:sym typeface="Symbol" pitchFamily="18" charset="2"/>
              </a:rPr>
              <a:t>i</a:t>
            </a:r>
            <a:r>
              <a:rPr lang="en-US" sz="2200">
                <a:sym typeface="Symbol" pitchFamily="18" charset="2"/>
              </a:rPr>
              <a:t>)</a:t>
            </a:r>
          </a:p>
          <a:p>
            <a:pPr lvl="1"/>
            <a:r>
              <a:rPr lang="en-US" sz="2200"/>
              <a:t>b</a:t>
            </a:r>
            <a:r>
              <a:rPr lang="en-US" sz="2200" baseline="-25000"/>
              <a:t>o</a:t>
            </a:r>
            <a:r>
              <a:rPr lang="en-US" sz="2200"/>
              <a:t> dan b</a:t>
            </a:r>
            <a:r>
              <a:rPr lang="en-US" sz="2200" baseline="-25000"/>
              <a:t>1   =  </a:t>
            </a:r>
            <a:r>
              <a:rPr lang="en-US" sz="2200"/>
              <a:t>penaksir dari </a:t>
            </a:r>
            <a:r>
              <a:rPr lang="en-US" sz="2200">
                <a:sym typeface="Symbol" pitchFamily="18" charset="2"/>
              </a:rPr>
              <a:t></a:t>
            </a:r>
            <a:r>
              <a:rPr lang="en-US" sz="2200" baseline="-25000">
                <a:sym typeface="Symbol" pitchFamily="18" charset="2"/>
              </a:rPr>
              <a:t>o</a:t>
            </a:r>
            <a:r>
              <a:rPr lang="en-US" sz="2200">
                <a:sym typeface="Symbol" pitchFamily="18" charset="2"/>
              </a:rPr>
              <a:t> dan </a:t>
            </a:r>
            <a:r>
              <a:rPr lang="en-US" sz="2200" baseline="-25000">
                <a:sym typeface="Symbol" pitchFamily="18" charset="2"/>
              </a:rPr>
              <a:t>1 </a:t>
            </a:r>
          </a:p>
          <a:p>
            <a:pPr lvl="1"/>
            <a:r>
              <a:rPr lang="en-US" sz="2200">
                <a:sym typeface="Symbol" pitchFamily="18" charset="2"/>
              </a:rPr>
              <a:t></a:t>
            </a:r>
            <a:r>
              <a:rPr lang="en-US" sz="2200" baseline="-25000">
                <a:latin typeface="b"/>
                <a:sym typeface="Symbol" pitchFamily="18" charset="2"/>
              </a:rPr>
              <a:t>i</a:t>
            </a:r>
            <a:r>
              <a:rPr lang="en-US" sz="2200">
                <a:sym typeface="Symbol" pitchFamily="18" charset="2"/>
              </a:rPr>
              <a:t> = variabel  pengganggu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a.i.r/ekonometrika/2011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4784-2EDA-49D5-BFBD-5563500E9803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5775"/>
          </a:xfrm>
        </p:spPr>
        <p:txBody>
          <a:bodyPr>
            <a:normAutofit fontScale="90000"/>
          </a:bodyPr>
          <a:lstStyle/>
          <a:p>
            <a:r>
              <a:rPr lang="en-US" sz="2400"/>
              <a:t>F</a:t>
            </a:r>
            <a:r>
              <a:rPr lang="en-US" sz="2400">
                <a:solidFill>
                  <a:srgbClr val="3158D5"/>
                </a:solidFill>
              </a:rPr>
              <a:t>ungsi Regresi Populasi dan Fungsi Regresi Sampel</a:t>
            </a:r>
            <a:r>
              <a:rPr lang="en-US" sz="2400"/>
              <a:t> </a:t>
            </a:r>
            <a:br>
              <a:rPr lang="en-US" sz="2400"/>
            </a:br>
            <a:r>
              <a:rPr lang="en-US" sz="2400">
                <a:sym typeface="Symbol" pitchFamily="18" charset="2"/>
              </a:rPr>
              <a:t>	   </a:t>
            </a: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5091113" y="4114800"/>
          <a:ext cx="2390775" cy="576263"/>
        </p:xfrm>
        <a:graphic>
          <a:graphicData uri="http://schemas.openxmlformats.org/presentationml/2006/ole">
            <p:oleObj spid="_x0000_s24580" name="Equation" r:id="rId3" imgW="1054080" imgH="2538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119563"/>
          </a:xfrm>
        </p:spPr>
        <p:txBody>
          <a:bodyPr/>
          <a:lstStyle/>
          <a:p>
            <a:r>
              <a:rPr lang="en-US"/>
              <a:t>y = dollars spent each week on food items.</a:t>
            </a:r>
          </a:p>
          <a:p>
            <a:r>
              <a:rPr lang="en-US"/>
              <a:t>x = consumer’s weekly income.</a:t>
            </a:r>
          </a:p>
          <a:p>
            <a:r>
              <a:rPr lang="en-US"/>
              <a:t>The relationship between x and the expected value of y , given x, might be </a:t>
            </a:r>
            <a:r>
              <a:rPr lang="en-US" b="1"/>
              <a:t>linear</a:t>
            </a:r>
            <a:r>
              <a:rPr lang="en-US"/>
              <a:t>:</a:t>
            </a:r>
          </a:p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a.i.r/ekonometrika/2011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F3A5-656D-4A7F-A37C-080BC62A8992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5775"/>
          </a:xfrm>
        </p:spPr>
        <p:txBody>
          <a:bodyPr/>
          <a:lstStyle/>
          <a:p>
            <a:r>
              <a:rPr lang="en-US" sz="2500" b="1"/>
              <a:t>Weekly Food Expenditures</a:t>
            </a:r>
            <a:endParaRPr lang="en-US" sz="250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4648200"/>
            <a:ext cx="2979738" cy="539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a.i.r/ekonometrika/2011</a:t>
            </a:r>
            <a:endParaRPr lang="en-US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E0ECF-C687-4EAB-AFD0-27B10F646F03}" type="slidenum">
              <a:rPr lang="en-US" altLang="en-US"/>
              <a:pPr/>
              <a:t>12</a:t>
            </a:fld>
            <a:endParaRPr lang="en-US" altLang="en-US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0163" y="971550"/>
            <a:ext cx="6542087" cy="4914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d-ID"/>
              <a:t>SRF digunakan sebagai pendekatan untuk mengestimasi PRF</a:t>
            </a:r>
            <a:r>
              <a:rPr lang="en-US"/>
              <a:t> </a:t>
            </a:r>
          </a:p>
          <a:p>
            <a:r>
              <a:rPr lang="id-ID"/>
              <a:t>Penggunaan SRF harus memperhatikan kenyataan bahwa dalam dunia nyata terdapat unsur ketidakpastian (tidak ada hubungan yang pasti).</a:t>
            </a:r>
            <a:r>
              <a:rPr lang="en-US"/>
              <a:t> </a:t>
            </a:r>
          </a:p>
          <a:p>
            <a:r>
              <a:rPr lang="id-ID"/>
              <a:t>Untuk mengakomodasi faktor ketidakpastian, maka ditambahkan dengan pengganggu atau faktor acak (</a:t>
            </a:r>
            <a:r>
              <a:rPr lang="id-ID">
                <a:sym typeface="Symbol" pitchFamily="18" charset="2"/>
              </a:rPr>
              <a:t></a:t>
            </a:r>
            <a:r>
              <a:rPr lang="en-US" baseline="-25000">
                <a:sym typeface="Symbol" pitchFamily="18" charset="2"/>
              </a:rPr>
              <a:t>i</a:t>
            </a:r>
            <a:r>
              <a:rPr lang="id-ID"/>
              <a:t>).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a.i.r/ekonometrika/2011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AFA8-10E6-4CCA-9580-E006CF3E6F79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PRF </a:t>
            </a:r>
            <a:r>
              <a:rPr lang="en-US">
                <a:sym typeface="Wingdings" pitchFamily="2" charset="2"/>
              </a:rPr>
              <a:t> SRF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/>
          </a:bodyPr>
          <a:lstStyle/>
          <a:p>
            <a:pPr marL="609600" indent="-609600">
              <a:buFontTx/>
              <a:buNone/>
            </a:pPr>
            <a:r>
              <a:rPr lang="en-US" sz="2600"/>
              <a:t>1.	Ketidaklengkapan teori </a:t>
            </a:r>
            <a:r>
              <a:rPr lang="id-ID" sz="2600"/>
              <a:t>(</a:t>
            </a:r>
            <a:r>
              <a:rPr lang="id-ID" sz="2600" i="1"/>
              <a:t>vagueness of theory</a:t>
            </a:r>
            <a:r>
              <a:rPr lang="id-ID" sz="2600"/>
              <a:t>).</a:t>
            </a:r>
            <a:endParaRPr lang="en-US" sz="2600"/>
          </a:p>
          <a:p>
            <a:pPr marL="609600" indent="-609600">
              <a:buFontTx/>
              <a:buNone/>
            </a:pPr>
            <a:r>
              <a:rPr lang="en-US" sz="2600"/>
              <a:t>2.	Ketidaktersediaan data </a:t>
            </a:r>
            <a:r>
              <a:rPr lang="id-ID" sz="2600"/>
              <a:t>(</a:t>
            </a:r>
            <a:r>
              <a:rPr lang="id-ID" sz="2600" i="1"/>
              <a:t>unavailability of data</a:t>
            </a:r>
            <a:r>
              <a:rPr lang="id-ID" sz="2600"/>
              <a:t>).</a:t>
            </a:r>
            <a:endParaRPr lang="en-US" sz="2600"/>
          </a:p>
          <a:p>
            <a:pPr marL="609600" indent="-609600">
              <a:buFontTx/>
              <a:buNone/>
            </a:pPr>
            <a:r>
              <a:rPr lang="en-US" sz="2600"/>
              <a:t>3.	Variabel pusat vs variabel pinggiran </a:t>
            </a:r>
            <a:r>
              <a:rPr lang="id-ID" sz="2600"/>
              <a:t>(</a:t>
            </a:r>
            <a:r>
              <a:rPr lang="id-ID" sz="2600" i="1"/>
              <a:t>core variable versus peripheral variable</a:t>
            </a:r>
            <a:r>
              <a:rPr lang="id-ID" sz="2600"/>
              <a:t>).</a:t>
            </a:r>
            <a:endParaRPr lang="en-US" sz="2600"/>
          </a:p>
          <a:p>
            <a:pPr marL="609600" indent="-609600">
              <a:buFontTx/>
              <a:buNone/>
            </a:pPr>
            <a:r>
              <a:rPr lang="en-US" sz="2600"/>
              <a:t>4.	Kesalahan manusiawi </a:t>
            </a:r>
            <a:r>
              <a:rPr lang="id-ID" sz="2600"/>
              <a:t>(</a:t>
            </a:r>
            <a:r>
              <a:rPr lang="id-ID" sz="2600" i="1"/>
              <a:t>intrinsic randomness in human behavior</a:t>
            </a:r>
            <a:r>
              <a:rPr lang="id-ID" sz="2600"/>
              <a:t>).</a:t>
            </a:r>
            <a:endParaRPr lang="en-US" sz="2600"/>
          </a:p>
          <a:p>
            <a:pPr marL="609600" indent="-609600">
              <a:buFontTx/>
              <a:buNone/>
            </a:pPr>
            <a:r>
              <a:rPr lang="en-US" sz="2600"/>
              <a:t>5.	Kurangnya variabel pengganti </a:t>
            </a:r>
            <a:r>
              <a:rPr lang="id-ID" sz="2600"/>
              <a:t>(</a:t>
            </a:r>
            <a:r>
              <a:rPr lang="id-ID" sz="2600" i="1"/>
              <a:t>poor proxy variables</a:t>
            </a:r>
            <a:r>
              <a:rPr lang="id-ID" sz="2600"/>
              <a:t>).</a:t>
            </a:r>
            <a:endParaRPr lang="en-US" sz="2600"/>
          </a:p>
          <a:p>
            <a:pPr marL="609600" indent="-609600">
              <a:buFontTx/>
              <a:buNone/>
            </a:pPr>
            <a:r>
              <a:rPr lang="en-US" sz="2600"/>
              <a:t>6.	Prinsip kesederhanaan </a:t>
            </a:r>
            <a:r>
              <a:rPr lang="id-ID" sz="2600"/>
              <a:t>(</a:t>
            </a:r>
            <a:r>
              <a:rPr lang="id-ID" sz="2600" i="1"/>
              <a:t>principle of parsimony</a:t>
            </a:r>
            <a:r>
              <a:rPr lang="id-ID" sz="2600"/>
              <a:t>).</a:t>
            </a:r>
            <a:r>
              <a:rPr lang="en-US" sz="2600"/>
              <a:t> </a:t>
            </a:r>
          </a:p>
          <a:p>
            <a:pPr marL="609600" indent="-609600">
              <a:buFontTx/>
              <a:buNone/>
            </a:pPr>
            <a:r>
              <a:rPr lang="en-US" sz="2600"/>
              <a:t>7.	Kesalahan bentuk fungsi </a:t>
            </a:r>
            <a:r>
              <a:rPr lang="id-ID" sz="2600"/>
              <a:t>(</a:t>
            </a:r>
            <a:r>
              <a:rPr lang="id-ID" sz="2600" i="1"/>
              <a:t>wrong functional form</a:t>
            </a:r>
            <a:r>
              <a:rPr lang="id-ID" sz="2600"/>
              <a:t>).</a:t>
            </a:r>
            <a:r>
              <a:rPr lang="en-US" sz="260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a.i.r/ekonometrika/2011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07E3-4AD0-4AB6-AEE2-0C50352CAC3C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5775"/>
          </a:xfrm>
        </p:spPr>
        <p:txBody>
          <a:bodyPr>
            <a:normAutofit fontScale="90000"/>
          </a:bodyPr>
          <a:lstStyle/>
          <a:p>
            <a:r>
              <a:rPr lang="en-US" sz="2900">
                <a:solidFill>
                  <a:srgbClr val="3158D5"/>
                </a:solidFill>
              </a:rPr>
              <a:t>Alasan penggunaan variabel pengganggu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/>
          <a:lstStyle/>
          <a:p>
            <a:r>
              <a:rPr lang="en-US"/>
              <a:t>Linier dalam Variabel</a:t>
            </a:r>
          </a:p>
          <a:p>
            <a:pPr>
              <a:buFont typeface="Wingdings" pitchFamily="2" charset="2"/>
              <a:buNone/>
            </a:pPr>
            <a:r>
              <a:rPr lang="en-US" sz="2100"/>
              <a:t>	Linier		E(Y</a:t>
            </a:r>
            <a:r>
              <a:rPr lang="en-US" sz="2100">
                <a:sym typeface="Symbol" pitchFamily="18" charset="2"/>
              </a:rPr>
              <a:t>X</a:t>
            </a:r>
            <a:r>
              <a:rPr lang="en-US" sz="2100" baseline="-25000">
                <a:sym typeface="Symbol" pitchFamily="18" charset="2"/>
              </a:rPr>
              <a:t>i</a:t>
            </a:r>
            <a:r>
              <a:rPr lang="en-US" sz="2100">
                <a:sym typeface="Symbol" pitchFamily="18" charset="2"/>
              </a:rPr>
              <a:t>)= </a:t>
            </a:r>
            <a:r>
              <a:rPr lang="en-US" sz="2100" baseline="-25000">
                <a:sym typeface="Symbol" pitchFamily="18" charset="2"/>
              </a:rPr>
              <a:t>o</a:t>
            </a:r>
            <a:r>
              <a:rPr lang="en-US" sz="2100">
                <a:sym typeface="Symbol" pitchFamily="18" charset="2"/>
              </a:rPr>
              <a:t> + </a:t>
            </a:r>
            <a:r>
              <a:rPr lang="en-US" sz="2100" baseline="-25000">
                <a:sym typeface="Symbol" pitchFamily="18" charset="2"/>
              </a:rPr>
              <a:t>1 </a:t>
            </a:r>
            <a:r>
              <a:rPr lang="en-US" sz="2100">
                <a:sym typeface="Symbol" pitchFamily="18" charset="2"/>
              </a:rPr>
              <a:t>X</a:t>
            </a:r>
            <a:r>
              <a:rPr lang="en-US" sz="2100" baseline="-25000">
                <a:sym typeface="Symbol" pitchFamily="18" charset="2"/>
              </a:rPr>
              <a:t>i </a:t>
            </a:r>
            <a:r>
              <a:rPr lang="en-US" sz="2100"/>
              <a:t>+ </a:t>
            </a:r>
            <a:r>
              <a:rPr lang="en-US" sz="2100">
                <a:sym typeface="Symbol" pitchFamily="18" charset="2"/>
              </a:rPr>
              <a:t></a:t>
            </a:r>
            <a:r>
              <a:rPr lang="en-US" sz="2100" baseline="-25000">
                <a:sym typeface="Symbol" pitchFamily="18" charset="2"/>
              </a:rPr>
              <a:t>i</a:t>
            </a:r>
            <a:r>
              <a:rPr lang="en-US" sz="2100"/>
              <a:t>   </a:t>
            </a:r>
            <a:br>
              <a:rPr lang="en-US" sz="2100"/>
            </a:br>
            <a:r>
              <a:rPr lang="en-US" sz="2100"/>
              <a:t>Non Linier  	E(Y</a:t>
            </a:r>
            <a:r>
              <a:rPr lang="en-US" sz="2100">
                <a:sym typeface="Symbol" pitchFamily="18" charset="2"/>
              </a:rPr>
              <a:t>Xi)= </a:t>
            </a:r>
            <a:r>
              <a:rPr lang="en-US" sz="2100" baseline="-25000">
                <a:sym typeface="Symbol" pitchFamily="18" charset="2"/>
              </a:rPr>
              <a:t>o</a:t>
            </a:r>
            <a:r>
              <a:rPr lang="en-US" sz="2100">
                <a:sym typeface="Symbol" pitchFamily="18" charset="2"/>
              </a:rPr>
              <a:t> + </a:t>
            </a:r>
            <a:r>
              <a:rPr lang="en-US" sz="2100" baseline="-25000">
                <a:sym typeface="Symbol" pitchFamily="18" charset="2"/>
              </a:rPr>
              <a:t>1</a:t>
            </a:r>
            <a:r>
              <a:rPr lang="en-US" sz="2100">
                <a:sym typeface="Symbol" pitchFamily="18" charset="2"/>
              </a:rPr>
              <a:t> X</a:t>
            </a:r>
            <a:r>
              <a:rPr lang="en-US" sz="2100" baseline="-25000">
                <a:sym typeface="Symbol" pitchFamily="18" charset="2"/>
              </a:rPr>
              <a:t>i</a:t>
            </a:r>
            <a:r>
              <a:rPr lang="en-US" sz="2100" baseline="30000">
                <a:sym typeface="Symbol" pitchFamily="18" charset="2"/>
              </a:rPr>
              <a:t>2</a:t>
            </a:r>
            <a:r>
              <a:rPr lang="en-US" sz="2100" baseline="-25000">
                <a:sym typeface="Symbol" pitchFamily="18" charset="2"/>
              </a:rPr>
              <a:t> </a:t>
            </a:r>
            <a:r>
              <a:rPr lang="en-US" sz="2100"/>
              <a:t>+ </a:t>
            </a:r>
            <a:r>
              <a:rPr lang="en-US" sz="2100">
                <a:sym typeface="Symbol" pitchFamily="18" charset="2"/>
              </a:rPr>
              <a:t></a:t>
            </a:r>
            <a:r>
              <a:rPr lang="en-US" sz="2100" baseline="-25000">
                <a:sym typeface="Symbol" pitchFamily="18" charset="2"/>
              </a:rPr>
              <a:t>i</a:t>
            </a:r>
            <a:r>
              <a:rPr lang="en-US" sz="2100" baseline="-25000"/>
              <a:t> </a:t>
            </a:r>
            <a:r>
              <a:rPr lang="en-US" sz="2100"/>
              <a:t>  </a:t>
            </a:r>
          </a:p>
          <a:p>
            <a:pPr>
              <a:buFont typeface="Wingdings" pitchFamily="2" charset="2"/>
              <a:buNone/>
            </a:pPr>
            <a:r>
              <a:rPr lang="en-US" sz="2100"/>
              <a:t>				E(Y</a:t>
            </a:r>
            <a:r>
              <a:rPr lang="en-US" sz="2100">
                <a:sym typeface="Symbol" pitchFamily="18" charset="2"/>
              </a:rPr>
              <a:t>Xi)= </a:t>
            </a:r>
            <a:r>
              <a:rPr lang="en-US" sz="2100" baseline="-25000">
                <a:sym typeface="Symbol" pitchFamily="18" charset="2"/>
              </a:rPr>
              <a:t>o</a:t>
            </a:r>
            <a:r>
              <a:rPr lang="en-US" sz="2100">
                <a:sym typeface="Symbol" pitchFamily="18" charset="2"/>
              </a:rPr>
              <a:t> + </a:t>
            </a:r>
            <a:r>
              <a:rPr lang="en-US" sz="2100" baseline="-25000">
                <a:sym typeface="Symbol" pitchFamily="18" charset="2"/>
              </a:rPr>
              <a:t>1</a:t>
            </a:r>
            <a:r>
              <a:rPr lang="en-US" sz="2100">
                <a:sym typeface="Symbol" pitchFamily="18" charset="2"/>
              </a:rPr>
              <a:t> (1/X</a:t>
            </a:r>
            <a:r>
              <a:rPr lang="en-US" sz="2100" baseline="-25000">
                <a:sym typeface="Symbol" pitchFamily="18" charset="2"/>
              </a:rPr>
              <a:t>i</a:t>
            </a:r>
            <a:r>
              <a:rPr lang="en-US" sz="2100">
                <a:sym typeface="Symbol" pitchFamily="18" charset="2"/>
              </a:rPr>
              <a:t>)</a:t>
            </a:r>
            <a:r>
              <a:rPr lang="en-US" sz="2100" baseline="-25000">
                <a:sym typeface="Symbol" pitchFamily="18" charset="2"/>
              </a:rPr>
              <a:t> </a:t>
            </a:r>
            <a:r>
              <a:rPr lang="en-US" sz="2100"/>
              <a:t>+ </a:t>
            </a:r>
            <a:r>
              <a:rPr lang="en-US" sz="2100">
                <a:sym typeface="Symbol" pitchFamily="18" charset="2"/>
              </a:rPr>
              <a:t></a:t>
            </a:r>
            <a:r>
              <a:rPr lang="en-US" sz="2100" baseline="-25000">
                <a:sym typeface="Symbol" pitchFamily="18" charset="2"/>
              </a:rPr>
              <a:t>i</a:t>
            </a:r>
            <a:r>
              <a:rPr lang="en-US" sz="2100" baseline="-25000"/>
              <a:t> </a:t>
            </a:r>
            <a:endParaRPr lang="en-US" sz="2100"/>
          </a:p>
          <a:p>
            <a:r>
              <a:rPr lang="en-US"/>
              <a:t>Linier dalam Parameter</a:t>
            </a:r>
          </a:p>
          <a:p>
            <a:pPr>
              <a:buFont typeface="Wingdings" pitchFamily="2" charset="2"/>
              <a:buNone/>
            </a:pPr>
            <a:endParaRPr lang="en-US">
              <a:solidFill>
                <a:srgbClr val="EE301C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n-US">
                <a:solidFill>
                  <a:srgbClr val="EE301C"/>
                </a:solidFill>
              </a:rPr>
              <a:t>    </a:t>
            </a:r>
          </a:p>
          <a:p>
            <a:pPr algn="ctr">
              <a:buFont typeface="Wingdings" pitchFamily="2" charset="2"/>
              <a:buNone/>
            </a:pPr>
            <a:r>
              <a:rPr lang="en-US" sz="2600">
                <a:solidFill>
                  <a:srgbClr val="EE301C"/>
                </a:solidFill>
              </a:rPr>
              <a:t>Dalam hal ini yang dimaksud linier adalah linier dalam parameter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a.i.r/ekonometrika/2011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A32F-7708-4F6A-A7F1-A3C35BC632A0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5775"/>
          </a:xfrm>
        </p:spPr>
        <p:txBody>
          <a:bodyPr/>
          <a:lstStyle/>
          <a:p>
            <a:r>
              <a:rPr lang="en-US" sz="2500">
                <a:solidFill>
                  <a:srgbClr val="3158D5"/>
                </a:solidFill>
              </a:rPr>
              <a:t>Pengertian Linier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286000" y="3581400"/>
            <a:ext cx="382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Verdana" pitchFamily="34" charset="0"/>
              </a:rPr>
              <a:t>E(Y</a:t>
            </a:r>
            <a:r>
              <a:rPr lang="en-US" sz="2400">
                <a:latin typeface="Verdana" pitchFamily="34" charset="0"/>
                <a:sym typeface="Symbol" pitchFamily="18" charset="2"/>
              </a:rPr>
              <a:t>X</a:t>
            </a:r>
            <a:r>
              <a:rPr lang="en-US" sz="2400" baseline="-25000">
                <a:latin typeface="Verdana" pitchFamily="34" charset="0"/>
                <a:sym typeface="Symbol" pitchFamily="18" charset="2"/>
              </a:rPr>
              <a:t>i</a:t>
            </a:r>
            <a:r>
              <a:rPr lang="en-US" sz="2400">
                <a:latin typeface="Verdana" pitchFamily="34" charset="0"/>
                <a:sym typeface="Symbol" pitchFamily="18" charset="2"/>
              </a:rPr>
              <a:t>)= </a:t>
            </a:r>
            <a:r>
              <a:rPr lang="en-US" sz="2400" baseline="-25000">
                <a:latin typeface="Verdana" pitchFamily="34" charset="0"/>
                <a:sym typeface="Symbol" pitchFamily="18" charset="2"/>
              </a:rPr>
              <a:t>o</a:t>
            </a:r>
            <a:r>
              <a:rPr lang="en-US" sz="2400">
                <a:latin typeface="Verdana" pitchFamily="34" charset="0"/>
                <a:sym typeface="Symbol" pitchFamily="18" charset="2"/>
              </a:rPr>
              <a:t> + </a:t>
            </a:r>
            <a:r>
              <a:rPr lang="en-US" sz="2400" baseline="-25000">
                <a:latin typeface="Verdana" pitchFamily="34" charset="0"/>
                <a:sym typeface="Symbol" pitchFamily="18" charset="2"/>
              </a:rPr>
              <a:t>1</a:t>
            </a:r>
            <a:r>
              <a:rPr lang="en-US" sz="2400" baseline="30000">
                <a:latin typeface="Verdana" pitchFamily="34" charset="0"/>
                <a:sym typeface="Symbol" pitchFamily="18" charset="2"/>
              </a:rPr>
              <a:t>2</a:t>
            </a:r>
            <a:r>
              <a:rPr lang="en-US" sz="2400" baseline="-25000">
                <a:latin typeface="Verdana" pitchFamily="34" charset="0"/>
                <a:sym typeface="Symbol" pitchFamily="18" charset="2"/>
              </a:rPr>
              <a:t> </a:t>
            </a:r>
            <a:r>
              <a:rPr lang="en-US" sz="2400">
                <a:latin typeface="Verdana" pitchFamily="34" charset="0"/>
                <a:sym typeface="Symbol" pitchFamily="18" charset="2"/>
              </a:rPr>
              <a:t>X</a:t>
            </a:r>
            <a:r>
              <a:rPr lang="en-US" sz="2400" baseline="-25000">
                <a:latin typeface="Verdana" pitchFamily="34" charset="0"/>
                <a:sym typeface="Symbol" pitchFamily="18" charset="2"/>
              </a:rPr>
              <a:t>i </a:t>
            </a:r>
            <a:r>
              <a:rPr lang="en-US" sz="2400">
                <a:latin typeface="Verdana" pitchFamily="34" charset="0"/>
              </a:rPr>
              <a:t>+ </a:t>
            </a:r>
            <a:r>
              <a:rPr lang="en-US" sz="2400">
                <a:latin typeface="Verdana" pitchFamily="34" charset="0"/>
                <a:sym typeface="Symbol" pitchFamily="18" charset="2"/>
              </a:rPr>
              <a:t></a:t>
            </a:r>
            <a:r>
              <a:rPr lang="en-US" sz="2400" baseline="-25000">
                <a:latin typeface="Verdana" pitchFamily="34" charset="0"/>
                <a:sym typeface="Symbol" pitchFamily="18" charset="2"/>
              </a:rPr>
              <a:t>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MEP/ika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D1FC-1EBD-4419-8575-32BF722E0B8D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543800" cy="563563"/>
          </a:xfrm>
          <a:solidFill>
            <a:schemeClr val="accent1"/>
          </a:solidFill>
        </p:spPr>
        <p:txBody>
          <a:bodyPr/>
          <a:lstStyle/>
          <a:p>
            <a:r>
              <a:rPr lang="en-US" sz="2200">
                <a:solidFill>
                  <a:schemeClr val="bg1"/>
                </a:solidFill>
              </a:rPr>
              <a:t>Metode Kuadrat Terkecil (Ordinary Least Square=OLS)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410200"/>
          </a:xfrm>
        </p:spPr>
        <p:txBody>
          <a:bodyPr>
            <a:normAutofit lnSpcReduction="10000"/>
          </a:bodyPr>
          <a:lstStyle/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sz="2100"/>
              <a:t>Asumsi OLS: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id-ID" sz="2100">
                <a:cs typeface="Arial" pitchFamily="34" charset="0"/>
              </a:rPr>
              <a:t>1.	Model regresi adalah linier dalam parameter.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id-ID" sz="2100">
                <a:cs typeface="Arial" pitchFamily="34" charset="0"/>
              </a:rPr>
              <a:t>2.	Nilai </a:t>
            </a:r>
            <a:r>
              <a:rPr lang="id-ID" sz="2100" i="1">
                <a:cs typeface="Arial" pitchFamily="34" charset="0"/>
              </a:rPr>
              <a:t>X</a:t>
            </a:r>
            <a:r>
              <a:rPr lang="id-ID" sz="2100">
                <a:cs typeface="Arial" pitchFamily="34" charset="0"/>
              </a:rPr>
              <a:t> adalah tetap di dalam sampel yang dilakukan secara berulang-ulang. Atau, </a:t>
            </a:r>
            <a:r>
              <a:rPr lang="id-ID" sz="2100" i="1">
                <a:cs typeface="Arial" pitchFamily="34" charset="0"/>
              </a:rPr>
              <a:t>X</a:t>
            </a:r>
            <a:r>
              <a:rPr lang="id-ID" sz="2100">
                <a:cs typeface="Arial" pitchFamily="34" charset="0"/>
              </a:rPr>
              <a:t> adalah non-stokastik (deterministik).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id-ID" sz="2100">
                <a:cs typeface="Arial" pitchFamily="34" charset="0"/>
              </a:rPr>
              <a:t>3.	Nilai rata-rata dari unsur faktor pengganggu adalah sama dengan nol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id-ID" sz="2100">
                <a:cs typeface="Arial" pitchFamily="34" charset="0"/>
              </a:rPr>
              <a:t>4.	Homokedastisitas 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id-ID" sz="2100">
                <a:cs typeface="Arial" pitchFamily="34" charset="0"/>
              </a:rPr>
              <a:t>5.	Tidak ada otokorelasi antar unsur pengganggu. 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id-ID" sz="2100">
                <a:cs typeface="Arial" pitchFamily="34" charset="0"/>
              </a:rPr>
              <a:t>6.	Nilai kovarian antara u</a:t>
            </a:r>
            <a:r>
              <a:rPr lang="id-ID" sz="2100" baseline="-25000">
                <a:cs typeface="Arial" pitchFamily="34" charset="0"/>
              </a:rPr>
              <a:t>i</a:t>
            </a:r>
            <a:r>
              <a:rPr lang="id-ID" sz="2100">
                <a:cs typeface="Arial" pitchFamily="34" charset="0"/>
              </a:rPr>
              <a:t> dan X</a:t>
            </a:r>
            <a:r>
              <a:rPr lang="id-ID" sz="2100" baseline="-25000">
                <a:cs typeface="Arial" pitchFamily="34" charset="0"/>
              </a:rPr>
              <a:t>i </a:t>
            </a:r>
            <a:r>
              <a:rPr lang="id-ID" sz="2100">
                <a:cs typeface="Arial" pitchFamily="34" charset="0"/>
              </a:rPr>
              <a:t>adalah nol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id-ID" sz="2100">
                <a:cs typeface="Arial" pitchFamily="34" charset="0"/>
              </a:rPr>
              <a:t>7.	Jumlah pengamatan </a:t>
            </a:r>
            <a:r>
              <a:rPr lang="id-ID" sz="2100" i="1">
                <a:cs typeface="Arial" pitchFamily="34" charset="0"/>
              </a:rPr>
              <a:t>n</a:t>
            </a:r>
            <a:r>
              <a:rPr lang="id-ID" sz="2100">
                <a:cs typeface="Arial" pitchFamily="34" charset="0"/>
              </a:rPr>
              <a:t> harus lebih besar daripada jumlah parameter yang diobservasi. 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id-ID" sz="2100">
                <a:cs typeface="Arial" pitchFamily="34" charset="0"/>
              </a:rPr>
              <a:t>8.	Nilai </a:t>
            </a:r>
            <a:r>
              <a:rPr lang="id-ID" sz="2100" i="1">
                <a:cs typeface="Arial" pitchFamily="34" charset="0"/>
              </a:rPr>
              <a:t>X </a:t>
            </a:r>
            <a:r>
              <a:rPr lang="id-ID" sz="2100">
                <a:cs typeface="Arial" pitchFamily="34" charset="0"/>
              </a:rPr>
              <a:t>adalah bervariasi (</a:t>
            </a:r>
            <a:r>
              <a:rPr lang="id-ID" sz="2100" i="1">
                <a:cs typeface="Arial" pitchFamily="34" charset="0"/>
              </a:rPr>
              <a:t>variability</a:t>
            </a:r>
            <a:r>
              <a:rPr lang="id-ID" sz="2100">
                <a:cs typeface="Arial" pitchFamily="34" charset="0"/>
              </a:rPr>
              <a:t>).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id-ID" sz="2100">
                <a:cs typeface="Arial" pitchFamily="34" charset="0"/>
              </a:rPr>
              <a:t>9.	Spesifikasi model regresi harus benar, sehingga tidak terjadi </a:t>
            </a:r>
            <a:r>
              <a:rPr lang="id-ID" sz="2100" i="1">
                <a:cs typeface="Arial" pitchFamily="34" charset="0"/>
              </a:rPr>
              <a:t>specification bias or error.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id-ID" sz="2100">
                <a:cs typeface="Arial" pitchFamily="34" charset="0"/>
              </a:rPr>
              <a:t>10.	Tidak ada multikolinieritas sempurna  antar variabel penjelas.</a:t>
            </a:r>
            <a:endParaRPr lang="en-US" sz="2100">
              <a:cs typeface="Arial" pitchFamily="34" charset="0"/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endParaRPr lang="en-US" sz="2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MEP/ika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A671-124E-4154-BC53-D99B6E0E0B1D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7772400" cy="533400"/>
          </a:xfrm>
          <a:solidFill>
            <a:schemeClr val="accent1"/>
          </a:solidFill>
        </p:spPr>
        <p:txBody>
          <a:bodyPr/>
          <a:lstStyle/>
          <a:p>
            <a:r>
              <a:rPr lang="en-US" sz="2600" dirty="0" err="1">
                <a:solidFill>
                  <a:schemeClr val="bg1"/>
                </a:solidFill>
              </a:rPr>
              <a:t>Ciri-ciri</a:t>
            </a:r>
            <a:r>
              <a:rPr lang="en-US" sz="2600" dirty="0">
                <a:solidFill>
                  <a:schemeClr val="bg1"/>
                </a:solidFill>
              </a:rPr>
              <a:t> estimator OLS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d-ID" sz="2600" b="1">
                <a:cs typeface="Times New Roman" pitchFamily="18" charset="0"/>
              </a:rPr>
              <a:t>Teorema Gauss-Markov </a:t>
            </a:r>
            <a:r>
              <a:rPr lang="id-ID" sz="2600"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d-ID" sz="2600">
                <a:cs typeface="Times New Roman" pitchFamily="18" charset="0"/>
              </a:rPr>
              <a:t>	Teorema ini menyatakan bahwa apabila semua asumsi linier klasik dipenuhi, maka akan diketemukan model penaksir yang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d-ID" sz="2600">
                <a:cs typeface="Times New Roman" pitchFamily="18" charset="0"/>
              </a:rPr>
              <a:t> 		(i)   t</a:t>
            </a:r>
            <a:r>
              <a:rPr lang="en-US" sz="2600"/>
              <a:t>idak bias (unbiased),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600"/>
              <a:t>		(ii)  linier (linear) dan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d-ID" sz="2600">
                <a:cs typeface="Times New Roman" pitchFamily="18" charset="0"/>
              </a:rPr>
              <a:t>		(iii) penaksir terbaik (efisien)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d-ID" sz="2600">
                <a:cs typeface="Times New Roman" pitchFamily="18" charset="0"/>
              </a:rPr>
              <a:t>    atau (</a:t>
            </a:r>
            <a:r>
              <a:rPr lang="id-ID" sz="2600" i="1">
                <a:cs typeface="Times New Roman" pitchFamily="18" charset="0"/>
              </a:rPr>
              <a:t>best linear unbiased estimator = </a:t>
            </a:r>
            <a:r>
              <a:rPr lang="id-ID" sz="2600">
                <a:cs typeface="Times New Roman" pitchFamily="18" charset="0"/>
              </a:rPr>
              <a:t>BLUE) [Gujarati, 2003: 79]</a:t>
            </a:r>
            <a:r>
              <a:rPr lang="en-US" sz="260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d-ID" sz="2600">
                <a:cs typeface="Times New Roman" pitchFamily="18" charset="0"/>
              </a:rPr>
              <a:t>adalah regresi linier yang hanya melibatkan dua variabel, satu variabel tak bebas serta satu variabel bebas</a:t>
            </a:r>
            <a:r>
              <a:rPr lang="en-US" sz="2600"/>
              <a:t> </a:t>
            </a:r>
          </a:p>
          <a:p>
            <a:pPr>
              <a:buFont typeface="Wingdings" pitchFamily="2" charset="2"/>
              <a:buNone/>
            </a:pPr>
            <a:endParaRPr lang="en-US" sz="260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a.i.r/ekonometrika/2011</a:t>
            </a: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4E5B-C71B-4E22-ADCC-28BD7A425544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1975"/>
          </a:xfrm>
        </p:spPr>
        <p:txBody>
          <a:bodyPr/>
          <a:lstStyle/>
          <a:p>
            <a:r>
              <a:rPr lang="en-US" sz="2900"/>
              <a:t>Regresi Linier Bersyarat Sederhana</a:t>
            </a: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1752600" y="3810000"/>
          <a:ext cx="2590800" cy="485775"/>
        </p:xfrm>
        <a:graphic>
          <a:graphicData uri="http://schemas.openxmlformats.org/presentationml/2006/ole">
            <p:oleObj spid="_x0000_s27652" name="Bitmap Image" r:id="rId3" imgW="1409897" imgH="257007" progId="Paint.Picture">
              <p:embed/>
            </p:oleObj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1752600" y="4572000"/>
          <a:ext cx="2514600" cy="471488"/>
        </p:xfrm>
        <a:graphic>
          <a:graphicData uri="http://schemas.openxmlformats.org/presentationml/2006/ole">
            <p:oleObj spid="_x0000_s27653" name="Bitmap Image" r:id="rId4" imgW="1219370" imgH="228571" progId="Paint.Picture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a.i.r/ekonometrika/2011</a:t>
            </a:r>
            <a:endParaRPr lang="en-US" alt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E085-FDF4-40A8-AA40-27F493A36917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5775"/>
          </a:xfrm>
        </p:spPr>
        <p:txBody>
          <a:bodyPr>
            <a:normAutofit fontScale="90000"/>
          </a:bodyPr>
          <a:lstStyle/>
          <a:p>
            <a:r>
              <a:rPr lang="en-US" sz="3300"/>
              <a:t>Regresi Linier Bersyarat Sederhana-cont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grpSp>
        <p:nvGrpSpPr>
          <p:cNvPr id="44051" name="Group 19"/>
          <p:cNvGrpSpPr>
            <a:grpSpLocks/>
          </p:cNvGrpSpPr>
          <p:nvPr/>
        </p:nvGrpSpPr>
        <p:grpSpPr bwMode="auto">
          <a:xfrm>
            <a:off x="838200" y="1066800"/>
            <a:ext cx="5562600" cy="1211263"/>
            <a:chOff x="528" y="672"/>
            <a:chExt cx="3504" cy="763"/>
          </a:xfrm>
        </p:grpSpPr>
        <p:graphicFrame>
          <p:nvGraphicFramePr>
            <p:cNvPr id="44036" name="Object 4"/>
            <p:cNvGraphicFramePr>
              <a:graphicFrameLocks noChangeAspect="1"/>
            </p:cNvGraphicFramePr>
            <p:nvPr/>
          </p:nvGraphicFramePr>
          <p:xfrm>
            <a:off x="528" y="720"/>
            <a:ext cx="1392" cy="276"/>
          </p:xfrm>
          <a:graphic>
            <a:graphicData uri="http://schemas.openxmlformats.org/presentationml/2006/ole">
              <p:oleObj spid="_x0000_s44036" name="Equation" r:id="rId3" imgW="1155700" imgH="228600" progId="Equation.DSMT4">
                <p:embed/>
              </p:oleObj>
            </a:graphicData>
          </a:graphic>
        </p:graphicFrame>
        <p:sp>
          <p:nvSpPr>
            <p:cNvPr id="44038" name="Text Box 6"/>
            <p:cNvSpPr txBox="1">
              <a:spLocks noChangeArrowheads="1"/>
            </p:cNvSpPr>
            <p:nvPr/>
          </p:nvSpPr>
          <p:spPr bwMode="auto">
            <a:xfrm>
              <a:off x="2198" y="695"/>
              <a:ext cx="2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ym typeface="Wingdings" pitchFamily="2" charset="2"/>
                </a:rPr>
                <a:t></a:t>
              </a:r>
              <a:endParaRPr lang="en-US"/>
            </a:p>
          </p:txBody>
        </p:sp>
        <p:graphicFrame>
          <p:nvGraphicFramePr>
            <p:cNvPr id="44039" name="Object 7"/>
            <p:cNvGraphicFramePr>
              <a:graphicFrameLocks noChangeAspect="1"/>
            </p:cNvGraphicFramePr>
            <p:nvPr/>
          </p:nvGraphicFramePr>
          <p:xfrm>
            <a:off x="2640" y="672"/>
            <a:ext cx="1392" cy="290"/>
          </p:xfrm>
          <a:graphic>
            <a:graphicData uri="http://schemas.openxmlformats.org/presentationml/2006/ole">
              <p:oleObj spid="_x0000_s44039" name="Equation" r:id="rId4" imgW="1091726" imgH="228501" progId="Equation.DSMT4">
                <p:embed/>
              </p:oleObj>
            </a:graphicData>
          </a:graphic>
        </p:graphicFrame>
        <p:graphicFrame>
          <p:nvGraphicFramePr>
            <p:cNvPr id="44041" name="Object 9"/>
            <p:cNvGraphicFramePr>
              <a:graphicFrameLocks noChangeAspect="1"/>
            </p:cNvGraphicFramePr>
            <p:nvPr/>
          </p:nvGraphicFramePr>
          <p:xfrm>
            <a:off x="576" y="1152"/>
            <a:ext cx="816" cy="283"/>
          </p:xfrm>
          <a:graphic>
            <a:graphicData uri="http://schemas.openxmlformats.org/presentationml/2006/ole">
              <p:oleObj spid="_x0000_s44041" name="Equation" r:id="rId5" imgW="685800" imgH="241300" progId="Equation.DSMT4">
                <p:embed/>
              </p:oleObj>
            </a:graphicData>
          </a:graphic>
        </p:graphicFrame>
        <p:graphicFrame>
          <p:nvGraphicFramePr>
            <p:cNvPr id="44043" name="Object 11"/>
            <p:cNvGraphicFramePr>
              <a:graphicFrameLocks noChangeAspect="1"/>
            </p:cNvGraphicFramePr>
            <p:nvPr/>
          </p:nvGraphicFramePr>
          <p:xfrm>
            <a:off x="1968" y="1200"/>
            <a:ext cx="1152" cy="232"/>
          </p:xfrm>
          <a:graphic>
            <a:graphicData uri="http://schemas.openxmlformats.org/presentationml/2006/ole">
              <p:oleObj spid="_x0000_s44043" name="Equation" r:id="rId6" imgW="1130300" imgH="228600" progId="Equation.DSMT4">
                <p:embed/>
              </p:oleObj>
            </a:graphicData>
          </a:graphic>
        </p:graphicFrame>
        <p:sp>
          <p:nvSpPr>
            <p:cNvPr id="44047" name="Rectangle 15"/>
            <p:cNvSpPr>
              <a:spLocks noChangeArrowheads="1"/>
            </p:cNvSpPr>
            <p:nvPr/>
          </p:nvSpPr>
          <p:spPr bwMode="auto">
            <a:xfrm>
              <a:off x="1584" y="1200"/>
              <a:ext cx="2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ym typeface="Wingdings" pitchFamily="2" charset="2"/>
                </a:rPr>
                <a:t></a:t>
              </a:r>
            </a:p>
          </p:txBody>
        </p:sp>
      </p:grp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365125" y="2398713"/>
            <a:ext cx="83978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d-ID"/>
              <a:t>Dengan menggunakan metode estimasi yang biasa dipakai dalam ekonometrika, yaitu OLS, pemilihan  dan  dapat dilakukan dengan memilih nilai jumlah kuadrat </a:t>
            </a:r>
            <a:r>
              <a:rPr lang="id-ID" i="1"/>
              <a:t>residual</a:t>
            </a:r>
            <a:r>
              <a:rPr lang="id-ID"/>
              <a:t> (</a:t>
            </a:r>
            <a:r>
              <a:rPr lang="id-ID" i="1"/>
              <a:t>residual sum of squared=</a:t>
            </a:r>
            <a:r>
              <a:rPr lang="id-ID"/>
              <a:t>RSS),  yang paling kecil. Minimisasi</a:t>
            </a:r>
            <a:r>
              <a:rPr lang="en-US"/>
              <a:t> </a:t>
            </a:r>
            <a:r>
              <a:rPr lang="en-US">
                <a:sym typeface="Wingdings" pitchFamily="2" charset="2"/>
              </a:rPr>
              <a:t></a:t>
            </a:r>
            <a:endParaRPr lang="en-US"/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44049" name="Object 17"/>
          <p:cNvGraphicFramePr>
            <a:graphicFrameLocks noChangeAspect="1"/>
          </p:cNvGraphicFramePr>
          <p:nvPr/>
        </p:nvGraphicFramePr>
        <p:xfrm>
          <a:off x="1600200" y="3733800"/>
          <a:ext cx="6096000" cy="709613"/>
        </p:xfrm>
        <a:graphic>
          <a:graphicData uri="http://schemas.openxmlformats.org/presentationml/2006/ole">
            <p:oleObj spid="_x0000_s44049" name="Equation" r:id="rId7" imgW="2616200" imgH="3048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100"/>
              <a:t>Korelasi: mengukur kekuatan hubungan antara dua variabel. </a:t>
            </a:r>
          </a:p>
          <a:p>
            <a:pPr marL="609600" indent="-609600">
              <a:lnSpc>
                <a:spcPct val="90000"/>
              </a:lnSpc>
            </a:pPr>
            <a:r>
              <a:rPr lang="id-ID" sz="2100"/>
              <a:t>Tingkat hubungan antara dua variabel disebut pula dengan korelasi sederhana (</a:t>
            </a:r>
            <a:r>
              <a:rPr lang="id-ID" sz="2100" i="1"/>
              <a:t>simple correlation</a:t>
            </a:r>
            <a:r>
              <a:rPr lang="id-ID" sz="2100"/>
              <a:t>), sementara tingkat hubungan antara tiga variabel atau lebih disebut dengan korelasi berganda (</a:t>
            </a:r>
            <a:r>
              <a:rPr lang="id-ID" sz="2100" i="1"/>
              <a:t>multiple correlation</a:t>
            </a:r>
            <a:r>
              <a:rPr lang="id-ID" sz="2100"/>
              <a:t>).</a:t>
            </a:r>
            <a:r>
              <a:rPr lang="en-US" sz="2100"/>
              <a:t> </a:t>
            </a:r>
          </a:p>
          <a:p>
            <a:pPr marL="609600" indent="-609600">
              <a:lnSpc>
                <a:spcPct val="90000"/>
              </a:lnSpc>
            </a:pPr>
            <a:r>
              <a:rPr lang="id-ID" sz="2100"/>
              <a:t>korelasi dapat dibedakan menjadi dua, yaitu korelasi linier (</a:t>
            </a:r>
            <a:r>
              <a:rPr lang="id-ID" sz="2100" i="1"/>
              <a:t>linear correlation</a:t>
            </a:r>
            <a:r>
              <a:rPr lang="id-ID" sz="2100"/>
              <a:t>) dan korelasi non-linier (</a:t>
            </a:r>
            <a:r>
              <a:rPr lang="id-ID" sz="2100" i="1"/>
              <a:t>nonlinear correlation</a:t>
            </a:r>
            <a:r>
              <a:rPr lang="id-ID" sz="2100"/>
              <a:t>). Suatu korelasi dikatakan linier apabila hubungan dari semua titik dari </a:t>
            </a:r>
            <a:r>
              <a:rPr lang="id-ID" sz="2100" i="1"/>
              <a:t>X </a:t>
            </a:r>
            <a:r>
              <a:rPr lang="id-ID" sz="2100"/>
              <a:t>dan </a:t>
            </a:r>
            <a:r>
              <a:rPr lang="id-ID" sz="2100" i="1"/>
              <a:t>Y </a:t>
            </a:r>
            <a:r>
              <a:rPr lang="id-ID" sz="2100"/>
              <a:t>dalam suatu </a:t>
            </a:r>
            <a:r>
              <a:rPr lang="id-ID" sz="2100" i="1"/>
              <a:t>scatter diagram</a:t>
            </a:r>
            <a:r>
              <a:rPr lang="id-ID" sz="2100"/>
              <a:t> mendekati suatu garis (lurus). Sedangkan suatu korelasi dikatakan non-linier apabila semua titik dari </a:t>
            </a:r>
            <a:r>
              <a:rPr lang="id-ID" sz="2100" i="1"/>
              <a:t>X </a:t>
            </a:r>
            <a:r>
              <a:rPr lang="id-ID" sz="2100"/>
              <a:t>dan </a:t>
            </a:r>
            <a:r>
              <a:rPr lang="id-ID" sz="2100" i="1"/>
              <a:t>Y</a:t>
            </a:r>
            <a:r>
              <a:rPr lang="id-ID" sz="2100"/>
              <a:t> dalam suatu </a:t>
            </a:r>
            <a:r>
              <a:rPr lang="id-ID" sz="2100" i="1"/>
              <a:t>scatter diagram </a:t>
            </a:r>
            <a:r>
              <a:rPr lang="id-ID" sz="2100"/>
              <a:t>mendekati kurva. Baik korelasi linier maupun non-linier dapat bersifat positif, negatif maupun tidak terdapat korelasi.</a:t>
            </a:r>
            <a:endParaRPr lang="en-US" sz="21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a.i.r/ekonometrika/2011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223C7-E466-4272-ADE9-EF7503FDADF8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5775"/>
          </a:xfrm>
        </p:spPr>
        <p:txBody>
          <a:bodyPr>
            <a:normAutofit fontScale="90000"/>
          </a:bodyPr>
          <a:lstStyle/>
          <a:p>
            <a:r>
              <a:rPr lang="en-US" sz="3400">
                <a:latin typeface="Arial" pitchFamily="34" charset="0"/>
              </a:rPr>
              <a:t>Pengertian Korelasi</a:t>
            </a:r>
            <a:endParaRPr lang="en-US" sz="3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a.i.r/ekonometrika/2011</a:t>
            </a:r>
            <a:endParaRPr lang="en-US" alt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CD08-0B76-4915-B0BB-E9373E53D1B2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09575"/>
          </a:xfrm>
        </p:spPr>
        <p:txBody>
          <a:bodyPr>
            <a:normAutofit fontScale="90000"/>
          </a:bodyPr>
          <a:lstStyle/>
          <a:p>
            <a:r>
              <a:rPr lang="en-US" sz="2900"/>
              <a:t>Regresi Linier Bersyarat Sederhana-cont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441325" y="950913"/>
            <a:ext cx="605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/>
              <a:t>Dengan optimasi kondisi order pertama sama dengan nol</a:t>
            </a:r>
            <a:r>
              <a:rPr lang="en-US"/>
              <a:t> 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grpSp>
        <p:nvGrpSpPr>
          <p:cNvPr id="45076" name="Group 20"/>
          <p:cNvGrpSpPr>
            <a:grpSpLocks/>
          </p:cNvGrpSpPr>
          <p:nvPr/>
        </p:nvGrpSpPr>
        <p:grpSpPr bwMode="auto">
          <a:xfrm>
            <a:off x="762000" y="1524000"/>
            <a:ext cx="5715000" cy="4425950"/>
            <a:chOff x="480" y="960"/>
            <a:chExt cx="3600" cy="2788"/>
          </a:xfrm>
        </p:grpSpPr>
        <p:graphicFrame>
          <p:nvGraphicFramePr>
            <p:cNvPr id="45061" name="Object 5"/>
            <p:cNvGraphicFramePr>
              <a:graphicFrameLocks noChangeAspect="1"/>
            </p:cNvGraphicFramePr>
            <p:nvPr/>
          </p:nvGraphicFramePr>
          <p:xfrm>
            <a:off x="480" y="960"/>
            <a:ext cx="1248" cy="236"/>
          </p:xfrm>
          <a:graphic>
            <a:graphicData uri="http://schemas.openxmlformats.org/presentationml/2006/ole">
              <p:oleObj spid="_x0000_s45061" name="Equation" r:id="rId3" imgW="1358310" imgH="253890" progId="Equation.DSMT4">
                <p:embed/>
              </p:oleObj>
            </a:graphicData>
          </a:graphic>
        </p:graphicFrame>
        <p:graphicFrame>
          <p:nvGraphicFramePr>
            <p:cNvPr id="45063" name="Object 7"/>
            <p:cNvGraphicFramePr>
              <a:graphicFrameLocks noChangeAspect="1"/>
            </p:cNvGraphicFramePr>
            <p:nvPr/>
          </p:nvGraphicFramePr>
          <p:xfrm>
            <a:off x="528" y="1344"/>
            <a:ext cx="1584" cy="223"/>
          </p:xfrm>
          <a:graphic>
            <a:graphicData uri="http://schemas.openxmlformats.org/presentationml/2006/ole">
              <p:oleObj spid="_x0000_s45063" name="Equation" r:id="rId4" imgW="1828800" imgH="254000" progId="Equation.DSMT4">
                <p:embed/>
              </p:oleObj>
            </a:graphicData>
          </a:graphic>
        </p:graphicFrame>
        <p:graphicFrame>
          <p:nvGraphicFramePr>
            <p:cNvPr id="45065" name="Object 9"/>
            <p:cNvGraphicFramePr>
              <a:graphicFrameLocks noChangeAspect="1"/>
            </p:cNvGraphicFramePr>
            <p:nvPr/>
          </p:nvGraphicFramePr>
          <p:xfrm>
            <a:off x="528" y="1680"/>
            <a:ext cx="912" cy="259"/>
          </p:xfrm>
          <a:graphic>
            <a:graphicData uri="http://schemas.openxmlformats.org/presentationml/2006/ole">
              <p:oleObj spid="_x0000_s45065" name="Equation" r:id="rId5" imgW="838200" imgH="241300" progId="Equation.DSMT4">
                <p:embed/>
              </p:oleObj>
            </a:graphicData>
          </a:graphic>
        </p:graphicFrame>
        <p:graphicFrame>
          <p:nvGraphicFramePr>
            <p:cNvPr id="45067" name="Object 11"/>
            <p:cNvGraphicFramePr>
              <a:graphicFrameLocks noChangeAspect="1"/>
            </p:cNvGraphicFramePr>
            <p:nvPr/>
          </p:nvGraphicFramePr>
          <p:xfrm>
            <a:off x="2064" y="1584"/>
            <a:ext cx="2016" cy="502"/>
          </p:xfrm>
          <a:graphic>
            <a:graphicData uri="http://schemas.openxmlformats.org/presentationml/2006/ole">
              <p:oleObj spid="_x0000_s45067" name="Equation" r:id="rId6" imgW="2032000" imgH="508000" progId="Equation.DSMT4">
                <p:embed/>
              </p:oleObj>
            </a:graphicData>
          </a:graphic>
        </p:graphicFrame>
        <p:sp>
          <p:nvSpPr>
            <p:cNvPr id="45069" name="Text Box 13"/>
            <p:cNvSpPr txBox="1">
              <a:spLocks noChangeArrowheads="1"/>
            </p:cNvSpPr>
            <p:nvPr/>
          </p:nvSpPr>
          <p:spPr bwMode="auto">
            <a:xfrm>
              <a:off x="1680" y="1728"/>
              <a:ext cx="2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ym typeface="Wingdings" pitchFamily="2" charset="2"/>
                </a:rPr>
                <a:t></a:t>
              </a:r>
              <a:endParaRPr lang="en-US"/>
            </a:p>
          </p:txBody>
        </p:sp>
        <p:graphicFrame>
          <p:nvGraphicFramePr>
            <p:cNvPr id="45070" name="Object 14"/>
            <p:cNvGraphicFramePr>
              <a:graphicFrameLocks noChangeAspect="1"/>
            </p:cNvGraphicFramePr>
            <p:nvPr/>
          </p:nvGraphicFramePr>
          <p:xfrm>
            <a:off x="528" y="2160"/>
            <a:ext cx="1392" cy="402"/>
          </p:xfrm>
          <a:graphic>
            <a:graphicData uri="http://schemas.openxmlformats.org/presentationml/2006/ole">
              <p:oleObj spid="_x0000_s45070" name="Equation" r:id="rId7" imgW="1713756" imgH="495085" progId="Equation.DSMT4">
                <p:embed/>
              </p:oleObj>
            </a:graphicData>
          </a:graphic>
        </p:graphicFrame>
        <p:graphicFrame>
          <p:nvGraphicFramePr>
            <p:cNvPr id="45072" name="Object 16"/>
            <p:cNvGraphicFramePr>
              <a:graphicFrameLocks noChangeAspect="1"/>
            </p:cNvGraphicFramePr>
            <p:nvPr/>
          </p:nvGraphicFramePr>
          <p:xfrm>
            <a:off x="720" y="2736"/>
            <a:ext cx="1248" cy="438"/>
          </p:xfrm>
          <a:graphic>
            <a:graphicData uri="http://schemas.openxmlformats.org/presentationml/2006/ole">
              <p:oleObj spid="_x0000_s45072" name="Equation" r:id="rId8" imgW="1409088" imgH="495085" progId="Equation.DSMT4">
                <p:embed/>
              </p:oleObj>
            </a:graphicData>
          </a:graphic>
        </p:graphicFrame>
        <p:graphicFrame>
          <p:nvGraphicFramePr>
            <p:cNvPr id="45074" name="Object 18"/>
            <p:cNvGraphicFramePr>
              <a:graphicFrameLocks noChangeAspect="1"/>
            </p:cNvGraphicFramePr>
            <p:nvPr/>
          </p:nvGraphicFramePr>
          <p:xfrm>
            <a:off x="768" y="3264"/>
            <a:ext cx="624" cy="484"/>
          </p:xfrm>
          <a:graphic>
            <a:graphicData uri="http://schemas.openxmlformats.org/presentationml/2006/ole">
              <p:oleObj spid="_x0000_s45074" name="Equation" r:id="rId9" imgW="634725" imgH="495085" progId="Equation.DSMT4">
                <p:embed/>
              </p:oleObj>
            </a:graphicData>
          </a:graphic>
        </p:graphicFrame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MEP/ika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75A4-0FBD-4325-93A3-CB1C996F461F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43800" cy="731838"/>
          </a:xfrm>
          <a:solidFill>
            <a:schemeClr val="accent1"/>
          </a:solidFill>
        </p:spPr>
        <p:txBody>
          <a:bodyPr/>
          <a:lstStyle/>
          <a:p>
            <a:r>
              <a:rPr lang="en-US" sz="3000">
                <a:solidFill>
                  <a:schemeClr val="bg1"/>
                </a:solidFill>
              </a:rPr>
              <a:t>Regresi Linier Bersyarat Berganda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2600">
                <a:cs typeface="Arial" pitchFamily="34" charset="0"/>
              </a:rPr>
              <a:t>regresi linier yang hanya melibatkan lebih dari dua variabel, satu variabel tak bebas serta dua atau lebih  variabel bebas (</a:t>
            </a:r>
            <a:r>
              <a:rPr lang="id-ID" sz="2600" i="1">
                <a:cs typeface="Arial" pitchFamily="34" charset="0"/>
              </a:rPr>
              <a:t>X</a:t>
            </a:r>
            <a:r>
              <a:rPr lang="id-ID" sz="2600">
                <a:cs typeface="Arial" pitchFamily="34" charset="0"/>
              </a:rPr>
              <a:t>), misal X</a:t>
            </a:r>
            <a:r>
              <a:rPr lang="id-ID" sz="2600" baseline="-25000">
                <a:cs typeface="Arial" pitchFamily="34" charset="0"/>
              </a:rPr>
              <a:t>2</a:t>
            </a:r>
            <a:r>
              <a:rPr lang="id-ID" sz="2600">
                <a:cs typeface="Arial" pitchFamily="34" charset="0"/>
              </a:rPr>
              <a:t> dan X</a:t>
            </a:r>
            <a:r>
              <a:rPr lang="id-ID" sz="2600" baseline="-25000">
                <a:cs typeface="Arial" pitchFamily="34" charset="0"/>
              </a:rPr>
              <a:t>3</a:t>
            </a:r>
            <a:r>
              <a:rPr lang="id-ID">
                <a:cs typeface="Arial" pitchFamily="34" charset="0"/>
              </a:rPr>
              <a:t> </a:t>
            </a: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73380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d-ID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05000" y="3657600"/>
            <a:ext cx="4572000" cy="1946275"/>
            <a:chOff x="1008" y="2640"/>
            <a:chExt cx="2880" cy="1226"/>
          </a:xfrm>
        </p:grpSpPr>
        <p:graphicFrame>
          <p:nvGraphicFramePr>
            <p:cNvPr id="18437" name="Object 5"/>
            <p:cNvGraphicFramePr>
              <a:graphicFrameLocks noChangeAspect="1"/>
            </p:cNvGraphicFramePr>
            <p:nvPr/>
          </p:nvGraphicFramePr>
          <p:xfrm>
            <a:off x="1008" y="2640"/>
            <a:ext cx="2880" cy="371"/>
          </p:xfrm>
          <a:graphic>
            <a:graphicData uri="http://schemas.openxmlformats.org/presentationml/2006/ole">
              <p:oleObj spid="_x0000_s74754" name="Equation" r:id="rId3" imgW="1676400" imgH="228600" progId="Equation.DSMT4">
                <p:embed/>
              </p:oleObj>
            </a:graphicData>
          </a:graphic>
        </p:graphicFrame>
        <p:graphicFrame>
          <p:nvGraphicFramePr>
            <p:cNvPr id="18438" name="Object 6"/>
            <p:cNvGraphicFramePr>
              <a:graphicFrameLocks noChangeAspect="1"/>
            </p:cNvGraphicFramePr>
            <p:nvPr/>
          </p:nvGraphicFramePr>
          <p:xfrm>
            <a:off x="1008" y="3072"/>
            <a:ext cx="2496" cy="325"/>
          </p:xfrm>
          <a:graphic>
            <a:graphicData uri="http://schemas.openxmlformats.org/presentationml/2006/ole">
              <p:oleObj spid="_x0000_s74755" name="Bitmap Image" r:id="rId4" imgW="1752381" imgH="228571" progId="Paint.Picture">
                <p:embed/>
              </p:oleObj>
            </a:graphicData>
          </a:graphic>
        </p:graphicFrame>
        <p:graphicFrame>
          <p:nvGraphicFramePr>
            <p:cNvPr id="18439" name="Object 7"/>
            <p:cNvGraphicFramePr>
              <a:graphicFrameLocks noChangeAspect="1"/>
            </p:cNvGraphicFramePr>
            <p:nvPr/>
          </p:nvGraphicFramePr>
          <p:xfrm>
            <a:off x="1248" y="3552"/>
            <a:ext cx="1056" cy="314"/>
          </p:xfrm>
          <a:graphic>
            <a:graphicData uri="http://schemas.openxmlformats.org/presentationml/2006/ole">
              <p:oleObj spid="_x0000_s74756" name="Bitmap Image" r:id="rId5" imgW="733333" imgH="219222" progId="Paint.Picture">
                <p:embed/>
              </p:oleObj>
            </a:graphicData>
          </a:graphic>
        </p:graphicFrame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MEP/ika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0A72-A0FF-498A-AE86-79C7BB32FC46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" y="157163"/>
            <a:ext cx="4191000" cy="34448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1800">
                <a:solidFill>
                  <a:schemeClr val="tx1"/>
                </a:solidFill>
              </a:rPr>
              <a:t>Two Explanatory Variables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62000"/>
            <a:ext cx="65436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533400" y="2743200"/>
            <a:ext cx="213995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The General Model</a:t>
            </a: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394075"/>
            <a:ext cx="72199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MEP/ika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67AA-1EE8-4C2F-8D55-C4C3C53CC5B1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543800" cy="655638"/>
          </a:xfrm>
          <a:solidFill>
            <a:schemeClr val="bg1"/>
          </a:solidFill>
        </p:spPr>
        <p:txBody>
          <a:bodyPr/>
          <a:lstStyle/>
          <a:p>
            <a:r>
              <a:rPr lang="en-US" sz="3500" dirty="0"/>
              <a:t>Statistical Properties of e</a:t>
            </a:r>
            <a:r>
              <a:rPr lang="en-US" sz="3500" baseline="-25000" dirty="0"/>
              <a:t>t</a:t>
            </a:r>
            <a:endParaRPr lang="en-US" sz="3500" dirty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09800"/>
            <a:ext cx="57880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MEP/ika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CF2B3-56DC-4019-B664-5EA3393205DF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7543800" cy="655638"/>
          </a:xfrm>
          <a:solidFill>
            <a:schemeClr val="bg1"/>
          </a:solidFill>
        </p:spPr>
        <p:txBody>
          <a:bodyPr/>
          <a:lstStyle/>
          <a:p>
            <a:r>
              <a:rPr lang="en-US" sz="3500"/>
              <a:t>Statistical Properties of yt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9675" y="1857375"/>
            <a:ext cx="6723063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MEP/ika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C756-2678-4F05-973A-967755E03355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43800" cy="5524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3100">
                <a:solidFill>
                  <a:srgbClr val="3158D5"/>
                </a:solidFill>
              </a:rPr>
              <a:t>t- statistik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772400" cy="49530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id-ID" sz="2100">
                <a:cs typeface="Arial" pitchFamily="34" charset="0"/>
              </a:rPr>
              <a:t>untuk menguji hipotesis yang melihat signifikansi pengaruh variabel independen terhadap variabel dependen </a:t>
            </a:r>
          </a:p>
          <a:p>
            <a:pPr marL="0" indent="0" algn="just">
              <a:lnSpc>
                <a:spcPct val="90000"/>
              </a:lnSpc>
            </a:pPr>
            <a:endParaRPr lang="id-ID" sz="2100" i="1">
              <a:cs typeface="Arial" pitchFamily="34" charset="0"/>
            </a:endParaRPr>
          </a:p>
          <a:p>
            <a:pPr marL="0" indent="0" algn="just">
              <a:lnSpc>
                <a:spcPct val="90000"/>
              </a:lnSpc>
            </a:pPr>
            <a:r>
              <a:rPr lang="id-ID" sz="2100" i="1">
                <a:cs typeface="Arial" pitchFamily="34" charset="0"/>
              </a:rPr>
              <a:t>t </a:t>
            </a:r>
            <a:r>
              <a:rPr lang="id-ID" sz="2100">
                <a:cs typeface="Arial" pitchFamily="34" charset="0"/>
              </a:rPr>
              <a:t>statistik = </a:t>
            </a:r>
          </a:p>
          <a:p>
            <a:pPr marL="0" indent="0" algn="just">
              <a:lnSpc>
                <a:spcPct val="90000"/>
              </a:lnSpc>
            </a:pPr>
            <a:endParaRPr lang="id-ID" sz="2100">
              <a:cs typeface="Arial" pitchFamily="34" charset="0"/>
            </a:endParaRPr>
          </a:p>
          <a:p>
            <a:pPr marL="0" indent="0" algn="just">
              <a:lnSpc>
                <a:spcPct val="90000"/>
              </a:lnSpc>
            </a:pPr>
            <a:r>
              <a:rPr lang="en-US" sz="2100">
                <a:cs typeface="Arial" pitchFamily="34" charset="0"/>
              </a:rPr>
              <a:t> </a:t>
            </a:r>
            <a:r>
              <a:rPr lang="id-ID" sz="2100">
                <a:cs typeface="Arial" pitchFamily="34" charset="0"/>
              </a:rPr>
              <a:t>3  hal yang harus diperhati</a:t>
            </a:r>
            <a:r>
              <a:rPr lang="en-US" sz="2100">
                <a:cs typeface="Arial" pitchFamily="34" charset="0"/>
              </a:rPr>
              <a:t>kan</a:t>
            </a:r>
          </a:p>
          <a:p>
            <a:pPr marL="1027113" lvl="1" indent="-455613" algn="just">
              <a:lnSpc>
                <a:spcPct val="90000"/>
              </a:lnSpc>
            </a:pPr>
            <a:r>
              <a:rPr lang="id-ID" sz="2100">
                <a:cs typeface="Times New Roman" pitchFamily="18" charset="0"/>
              </a:rPr>
              <a:t>Tingkat derajat kebebasan </a:t>
            </a:r>
            <a:endParaRPr lang="en-US" sz="2100">
              <a:cs typeface="Times New Roman" pitchFamily="18" charset="0"/>
            </a:endParaRPr>
          </a:p>
          <a:p>
            <a:pPr marL="1027113" lvl="1" indent="-455613" algn="just">
              <a:lnSpc>
                <a:spcPct val="90000"/>
              </a:lnSpc>
            </a:pPr>
            <a:r>
              <a:rPr lang="id-ID" sz="2100">
                <a:cs typeface="Times New Roman" pitchFamily="18" charset="0"/>
              </a:rPr>
              <a:t>Tingkat signifika</a:t>
            </a:r>
            <a:r>
              <a:rPr lang="en-US" sz="2100">
                <a:cs typeface="Times New Roman" pitchFamily="18" charset="0"/>
              </a:rPr>
              <a:t>nsi</a:t>
            </a:r>
          </a:p>
          <a:p>
            <a:pPr marL="1027113" lvl="1" indent="-455613" algn="just">
              <a:lnSpc>
                <a:spcPct val="90000"/>
              </a:lnSpc>
            </a:pPr>
            <a:r>
              <a:rPr lang="id-ID" sz="2100">
                <a:cs typeface="Arial" pitchFamily="34" charset="0"/>
              </a:rPr>
              <a:t>U</a:t>
            </a:r>
            <a:r>
              <a:rPr lang="id-ID" sz="2100">
                <a:cs typeface="Times New Roman" pitchFamily="18" charset="0"/>
              </a:rPr>
              <a:t>ji dua sisi ataukah satu sisi</a:t>
            </a:r>
            <a:r>
              <a:rPr lang="en-US" sz="2100">
                <a:cs typeface="Arial" pitchFamily="34" charset="0"/>
              </a:rPr>
              <a:t> </a:t>
            </a:r>
            <a:endParaRPr lang="id-ID" sz="2100">
              <a:cs typeface="Arial" pitchFamily="34" charset="0"/>
            </a:endParaRPr>
          </a:p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endParaRPr lang="en-US" sz="2100">
              <a:cs typeface="Arial" pitchFamily="34" charset="0"/>
            </a:endParaRPr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2895600" y="2133600"/>
          <a:ext cx="1143000" cy="990600"/>
        </p:xfrm>
        <a:graphic>
          <a:graphicData uri="http://schemas.openxmlformats.org/presentationml/2006/ole">
            <p:oleObj spid="_x0000_s75778" name="Bitmap Image" r:id="rId3" imgW="523810" imgH="457143" progId="Paint.Picture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MEP/ika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5A36-923F-45C7-98CF-733E7DE6C41D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7543800" cy="579438"/>
          </a:xfrm>
          <a:solidFill>
            <a:schemeClr val="accent1"/>
          </a:solidFill>
        </p:spPr>
        <p:txBody>
          <a:bodyPr/>
          <a:lstStyle/>
          <a:p>
            <a:r>
              <a:rPr lang="en-US" sz="2700">
                <a:solidFill>
                  <a:schemeClr val="bg1"/>
                </a:solidFill>
              </a:rPr>
              <a:t>Student - t Test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057400"/>
            <a:ext cx="6615113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MEP/ika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D56F-8172-4F25-9EE1-478168BCF936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7543800" cy="503238"/>
          </a:xfrm>
          <a:solidFill>
            <a:schemeClr val="accent1"/>
          </a:solidFill>
        </p:spPr>
        <p:txBody>
          <a:bodyPr/>
          <a:lstStyle/>
          <a:p>
            <a:r>
              <a:rPr lang="en-US" sz="2700">
                <a:solidFill>
                  <a:schemeClr val="bg1"/>
                </a:solidFill>
              </a:rPr>
              <a:t>One Tail Test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33600"/>
            <a:ext cx="6578600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MEP/ika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A656-1BBE-4FA1-A621-E3E976BABF98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543800" cy="503238"/>
          </a:xfrm>
          <a:solidFill>
            <a:schemeClr val="accent1"/>
          </a:solidFill>
        </p:spPr>
        <p:txBody>
          <a:bodyPr/>
          <a:lstStyle/>
          <a:p>
            <a:r>
              <a:rPr lang="en-US" sz="2700">
                <a:solidFill>
                  <a:schemeClr val="bg1"/>
                </a:solidFill>
              </a:rPr>
              <a:t>Two Tail Test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3650" y="1417638"/>
            <a:ext cx="6615113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MEP/ika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4A07-599F-4A56-BBB0-0746F3A9C571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543800" cy="49847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sz="2700">
                <a:solidFill>
                  <a:schemeClr val="bg1"/>
                </a:solidFill>
              </a:rPr>
              <a:t>Kelengkapan uji 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id-ID" sz="3600"/>
              <a:t>Tingkat derajat kebebasan (</a:t>
            </a:r>
            <a:r>
              <a:rPr lang="id-ID" sz="3600" i="1"/>
              <a:t>degree of freedom</a:t>
            </a:r>
            <a:r>
              <a:rPr lang="en-US" sz="3600"/>
              <a:t>) </a:t>
            </a:r>
            <a:r>
              <a:rPr lang="en-US" sz="3600">
                <a:sym typeface="Wingdings" pitchFamily="2" charset="2"/>
              </a:rPr>
              <a:t></a:t>
            </a:r>
            <a:r>
              <a:rPr lang="id-ID" sz="3600"/>
              <a:t> (n – k), </a:t>
            </a:r>
            <a:endParaRPr lang="en-US" sz="3600"/>
          </a:p>
          <a:p>
            <a:pPr marL="609600" indent="-609600">
              <a:lnSpc>
                <a:spcPct val="80000"/>
              </a:lnSpc>
            </a:pPr>
            <a:r>
              <a:rPr lang="id-ID" sz="3600"/>
              <a:t>Tingkat signifikansi (α) dapat dipilih pada kisaran  1 %; 5 % atau 10 %.</a:t>
            </a:r>
          </a:p>
          <a:p>
            <a:pPr marL="609600" indent="-609600">
              <a:lnSpc>
                <a:spcPct val="80000"/>
              </a:lnSpc>
            </a:pPr>
            <a:r>
              <a:rPr lang="id-ID" sz="3600"/>
              <a:t>Apakah menggunakan uji dua sisi ataukah satu sisi. </a:t>
            </a:r>
            <a:endParaRPr lang="en-US"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a.i.r/ekonometrika/2011</a:t>
            </a:r>
            <a:endParaRPr lang="en-US" altLang="en-US"/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5570-32E3-4866-BB1D-F74D354AE361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62000" y="685800"/>
            <a:ext cx="7315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rgbClr val="08080C"/>
                </a:solidFill>
                <a:latin typeface="Times New Roman" pitchFamily="18" charset="0"/>
              </a:rPr>
              <a:t> </a:t>
            </a:r>
            <a:r>
              <a:rPr lang="en-US" sz="2000">
                <a:solidFill>
                  <a:srgbClr val="F62502"/>
                </a:solidFill>
                <a:latin typeface="Times New Roman" pitchFamily="18" charset="0"/>
              </a:rPr>
              <a:t>SALAH SATU UKURAN KEERATAN HUBUNGAN YANG  </a:t>
            </a:r>
          </a:p>
          <a:p>
            <a:pPr algn="just"/>
            <a:r>
              <a:rPr lang="en-US" sz="2000">
                <a:solidFill>
                  <a:srgbClr val="F62502"/>
                </a:solidFill>
                <a:latin typeface="Times New Roman" pitchFamily="18" charset="0"/>
              </a:rPr>
              <a:t>  BANYAK DIGUNAKAN ADALAH </a:t>
            </a:r>
            <a:r>
              <a:rPr lang="en-US" sz="2000">
                <a:solidFill>
                  <a:srgbClr val="2C11B1"/>
                </a:solidFill>
                <a:latin typeface="Times New Roman" pitchFamily="18" charset="0"/>
              </a:rPr>
              <a:t>KOEFISIEN KORELASI PEARSON</a:t>
            </a:r>
            <a:endParaRPr lang="en-GB" sz="2000">
              <a:solidFill>
                <a:srgbClr val="2C11B1"/>
              </a:solidFill>
              <a:latin typeface="Times New Roman" pitchFamily="18" charset="0"/>
            </a:endParaRP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2133600" y="1905000"/>
          <a:ext cx="4414838" cy="2190750"/>
        </p:xfrm>
        <a:graphic>
          <a:graphicData uri="http://schemas.openxmlformats.org/presentationml/2006/ole">
            <p:oleObj spid="_x0000_s21507" name="Equation" r:id="rId3" imgW="1790640" imgH="888840" progId="Equation.3">
              <p:embed/>
            </p:oleObj>
          </a:graphicData>
        </a:graphic>
      </p:graphicFrame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1600200" y="4343400"/>
            <a:ext cx="4800600" cy="930275"/>
            <a:chOff x="1008" y="2928"/>
            <a:chExt cx="3024" cy="586"/>
          </a:xfrm>
        </p:grpSpPr>
        <p:sp>
          <p:nvSpPr>
            <p:cNvPr id="21509" name="Line 5"/>
            <p:cNvSpPr>
              <a:spLocks noChangeShapeType="1"/>
            </p:cNvSpPr>
            <p:nvPr/>
          </p:nvSpPr>
          <p:spPr bwMode="auto">
            <a:xfrm>
              <a:off x="1344" y="3216"/>
              <a:ext cx="2448" cy="0"/>
            </a:xfrm>
            <a:prstGeom prst="line">
              <a:avLst/>
            </a:prstGeom>
            <a:noFill/>
            <a:ln w="19050" cap="sq">
              <a:solidFill>
                <a:srgbClr val="008000"/>
              </a:solidFill>
              <a:miter lim="800000"/>
              <a:headEnd type="triangl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id-ID"/>
            </a:p>
          </p:txBody>
        </p:sp>
        <p:sp>
          <p:nvSpPr>
            <p:cNvPr id="21510" name="Line 6"/>
            <p:cNvSpPr>
              <a:spLocks noChangeShapeType="1"/>
            </p:cNvSpPr>
            <p:nvPr/>
          </p:nvSpPr>
          <p:spPr bwMode="auto">
            <a:xfrm>
              <a:off x="2640" y="3168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id-ID"/>
            </a:p>
          </p:txBody>
        </p:sp>
        <p:sp>
          <p:nvSpPr>
            <p:cNvPr id="21511" name="Line 7"/>
            <p:cNvSpPr>
              <a:spLocks noChangeShapeType="1"/>
            </p:cNvSpPr>
            <p:nvPr/>
          </p:nvSpPr>
          <p:spPr bwMode="auto">
            <a:xfrm>
              <a:off x="2256" y="3168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id-ID"/>
            </a:p>
          </p:txBody>
        </p:sp>
        <p:sp>
          <p:nvSpPr>
            <p:cNvPr id="21512" name="Line 8"/>
            <p:cNvSpPr>
              <a:spLocks noChangeShapeType="1"/>
            </p:cNvSpPr>
            <p:nvPr/>
          </p:nvSpPr>
          <p:spPr bwMode="auto">
            <a:xfrm>
              <a:off x="1776" y="3168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id-ID"/>
            </a:p>
          </p:txBody>
        </p:sp>
        <p:sp>
          <p:nvSpPr>
            <p:cNvPr id="21513" name="Line 9"/>
            <p:cNvSpPr>
              <a:spLocks noChangeShapeType="1"/>
            </p:cNvSpPr>
            <p:nvPr/>
          </p:nvSpPr>
          <p:spPr bwMode="auto">
            <a:xfrm>
              <a:off x="3408" y="3168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id-ID"/>
            </a:p>
          </p:txBody>
        </p:sp>
        <p:sp>
          <p:nvSpPr>
            <p:cNvPr id="21514" name="Line 10"/>
            <p:cNvSpPr>
              <a:spLocks noChangeShapeType="1"/>
            </p:cNvSpPr>
            <p:nvPr/>
          </p:nvSpPr>
          <p:spPr bwMode="auto">
            <a:xfrm>
              <a:off x="2976" y="3168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id-ID"/>
            </a:p>
          </p:txBody>
        </p:sp>
        <p:sp>
          <p:nvSpPr>
            <p:cNvPr id="21515" name="Text Box 11"/>
            <p:cNvSpPr txBox="1">
              <a:spLocks noChangeArrowheads="1"/>
            </p:cNvSpPr>
            <p:nvPr/>
          </p:nvSpPr>
          <p:spPr bwMode="auto">
            <a:xfrm>
              <a:off x="1008" y="2966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en-US" sz="2000">
                  <a:solidFill>
                    <a:srgbClr val="F62502"/>
                  </a:solidFill>
                  <a:latin typeface="Times New Roman" pitchFamily="18" charset="0"/>
                </a:rPr>
                <a:t>  </a:t>
              </a:r>
              <a:r>
                <a:rPr lang="en-US">
                  <a:solidFill>
                    <a:srgbClr val="008000"/>
                  </a:solidFill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21516" name="Text Box 12"/>
            <p:cNvSpPr txBox="1">
              <a:spLocks noChangeArrowheads="1"/>
            </p:cNvSpPr>
            <p:nvPr/>
          </p:nvSpPr>
          <p:spPr bwMode="auto">
            <a:xfrm>
              <a:off x="1920" y="2928"/>
              <a:ext cx="5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en-US" sz="2000">
                  <a:solidFill>
                    <a:srgbClr val="F62502"/>
                  </a:solidFill>
                  <a:latin typeface="Times New Roman" pitchFamily="18" charset="0"/>
                </a:rPr>
                <a:t>  </a:t>
              </a:r>
              <a:r>
                <a:rPr lang="en-US">
                  <a:solidFill>
                    <a:srgbClr val="008000"/>
                  </a:solidFill>
                  <a:latin typeface="Times New Roman" pitchFamily="18" charset="0"/>
                </a:rPr>
                <a:t>-0,25</a:t>
              </a:r>
            </a:p>
          </p:txBody>
        </p:sp>
        <p:sp>
          <p:nvSpPr>
            <p:cNvPr id="21517" name="Text Box 13"/>
            <p:cNvSpPr txBox="1">
              <a:spLocks noChangeArrowheads="1"/>
            </p:cNvSpPr>
            <p:nvPr/>
          </p:nvSpPr>
          <p:spPr bwMode="auto">
            <a:xfrm>
              <a:off x="2688" y="2928"/>
              <a:ext cx="5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en-US" sz="2000">
                  <a:solidFill>
                    <a:srgbClr val="F62502"/>
                  </a:solidFill>
                  <a:latin typeface="Times New Roman" pitchFamily="18" charset="0"/>
                </a:rPr>
                <a:t>  </a:t>
              </a:r>
              <a:r>
                <a:rPr lang="en-US">
                  <a:solidFill>
                    <a:srgbClr val="008000"/>
                  </a:solidFill>
                  <a:latin typeface="Times New Roman" pitchFamily="18" charset="0"/>
                </a:rPr>
                <a:t>0,25</a:t>
              </a:r>
            </a:p>
          </p:txBody>
        </p:sp>
        <p:sp>
          <p:nvSpPr>
            <p:cNvPr id="21518" name="Text Box 14"/>
            <p:cNvSpPr txBox="1">
              <a:spLocks noChangeArrowheads="1"/>
            </p:cNvSpPr>
            <p:nvPr/>
          </p:nvSpPr>
          <p:spPr bwMode="auto">
            <a:xfrm>
              <a:off x="3648" y="292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en-US" sz="2000">
                  <a:solidFill>
                    <a:srgbClr val="F62502"/>
                  </a:solidFill>
                  <a:latin typeface="Times New Roman" pitchFamily="18" charset="0"/>
                </a:rPr>
                <a:t>  </a:t>
              </a:r>
              <a:r>
                <a:rPr lang="en-US">
                  <a:solidFill>
                    <a:srgbClr val="0080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1519" name="Text Box 15"/>
            <p:cNvSpPr txBox="1">
              <a:spLocks noChangeArrowheads="1"/>
            </p:cNvSpPr>
            <p:nvPr/>
          </p:nvSpPr>
          <p:spPr bwMode="auto">
            <a:xfrm>
              <a:off x="1488" y="3254"/>
              <a:ext cx="5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en-US" sz="2000">
                  <a:solidFill>
                    <a:srgbClr val="F62502"/>
                  </a:solidFill>
                  <a:latin typeface="Times New Roman" pitchFamily="18" charset="0"/>
                </a:rPr>
                <a:t>  </a:t>
              </a:r>
              <a:r>
                <a:rPr lang="en-US">
                  <a:solidFill>
                    <a:srgbClr val="008000"/>
                  </a:solidFill>
                  <a:latin typeface="Times New Roman" pitchFamily="18" charset="0"/>
                </a:rPr>
                <a:t>-0,75</a:t>
              </a:r>
            </a:p>
          </p:txBody>
        </p:sp>
        <p:sp>
          <p:nvSpPr>
            <p:cNvPr id="21520" name="Text Box 16"/>
            <p:cNvSpPr txBox="1">
              <a:spLocks noChangeArrowheads="1"/>
            </p:cNvSpPr>
            <p:nvPr/>
          </p:nvSpPr>
          <p:spPr bwMode="auto">
            <a:xfrm>
              <a:off x="2448" y="3264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en-US" sz="2000">
                  <a:solidFill>
                    <a:srgbClr val="F62502"/>
                  </a:solidFill>
                  <a:latin typeface="Times New Roman" pitchFamily="18" charset="0"/>
                </a:rPr>
                <a:t>   </a:t>
              </a:r>
              <a:r>
                <a:rPr lang="en-US">
                  <a:solidFill>
                    <a:srgbClr val="0080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1521" name="Text Box 17"/>
            <p:cNvSpPr txBox="1">
              <a:spLocks noChangeArrowheads="1"/>
            </p:cNvSpPr>
            <p:nvPr/>
          </p:nvSpPr>
          <p:spPr bwMode="auto">
            <a:xfrm>
              <a:off x="3120" y="3216"/>
              <a:ext cx="6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en-US" sz="2000">
                  <a:solidFill>
                    <a:srgbClr val="F62502"/>
                  </a:solidFill>
                  <a:latin typeface="Times New Roman" pitchFamily="18" charset="0"/>
                </a:rPr>
                <a:t>   </a:t>
              </a:r>
              <a:r>
                <a:rPr lang="en-US">
                  <a:solidFill>
                    <a:srgbClr val="008000"/>
                  </a:solidFill>
                  <a:latin typeface="Times New Roman" pitchFamily="18" charset="0"/>
                </a:rPr>
                <a:t>0,75</a:t>
              </a:r>
            </a:p>
          </p:txBody>
        </p:sp>
      </p:grpSp>
      <p:graphicFrame>
        <p:nvGraphicFramePr>
          <p:cNvPr id="21522" name="Object 18"/>
          <p:cNvGraphicFramePr>
            <a:graphicFrameLocks noChangeAspect="1"/>
          </p:cNvGraphicFramePr>
          <p:nvPr/>
        </p:nvGraphicFramePr>
        <p:xfrm>
          <a:off x="3276600" y="5334000"/>
          <a:ext cx="1376363" cy="376238"/>
        </p:xfrm>
        <a:graphic>
          <a:graphicData uri="http://schemas.openxmlformats.org/presentationml/2006/ole">
            <p:oleObj spid="_x0000_s21522" name="Equation" r:id="rId4" imgW="558720" imgH="152280" progId="Equation.3">
              <p:embed/>
            </p:oleObj>
          </a:graphicData>
        </a:graphic>
      </p:graphicFrame>
      <p:sp>
        <p:nvSpPr>
          <p:cNvPr id="21523" name="Line 19"/>
          <p:cNvSpPr>
            <a:spLocks noChangeShapeType="1"/>
          </p:cNvSpPr>
          <p:nvPr/>
        </p:nvSpPr>
        <p:spPr bwMode="auto">
          <a:xfrm flipH="1">
            <a:off x="2133600" y="6019800"/>
            <a:ext cx="1676400" cy="0"/>
          </a:xfrm>
          <a:prstGeom prst="line">
            <a:avLst/>
          </a:prstGeom>
          <a:noFill/>
          <a:ln w="19050" cap="sq">
            <a:solidFill>
              <a:srgbClr val="008000"/>
            </a:solidFill>
            <a:miter lim="800000"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id-ID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>
            <a:off x="4343400" y="6019800"/>
            <a:ext cx="1524000" cy="0"/>
          </a:xfrm>
          <a:prstGeom prst="line">
            <a:avLst/>
          </a:prstGeom>
          <a:noFill/>
          <a:ln w="19050" cap="sq">
            <a:solidFill>
              <a:srgbClr val="008000"/>
            </a:solidFill>
            <a:miter lim="800000"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id-ID"/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990600" y="57912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>
                <a:solidFill>
                  <a:srgbClr val="008000"/>
                </a:solidFill>
                <a:latin typeface="Times New Roman" pitchFamily="18" charset="0"/>
              </a:rPr>
              <a:t>ERAT</a:t>
            </a:r>
            <a:endParaRPr lang="en-GB" sz="20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2133600" y="60960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>
                <a:solidFill>
                  <a:srgbClr val="008000"/>
                </a:solidFill>
                <a:latin typeface="Times New Roman" pitchFamily="18" charset="0"/>
              </a:rPr>
              <a:t>negatif</a:t>
            </a:r>
            <a:endParaRPr lang="en-GB" sz="20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5943600" y="57912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>
                <a:solidFill>
                  <a:srgbClr val="008000"/>
                </a:solidFill>
                <a:latin typeface="Times New Roman" pitchFamily="18" charset="0"/>
              </a:rPr>
              <a:t>ERAT</a:t>
            </a:r>
            <a:endParaRPr lang="en-GB" sz="20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4724400" y="60960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>
                <a:solidFill>
                  <a:srgbClr val="008000"/>
                </a:solidFill>
                <a:latin typeface="Times New Roman" pitchFamily="18" charset="0"/>
              </a:rPr>
              <a:t>positif</a:t>
            </a:r>
            <a:endParaRPr lang="en-GB" sz="2000">
              <a:solidFill>
                <a:srgbClr val="008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23" grpId="0" animBg="1"/>
      <p:bldP spid="21524" grpId="0" animBg="1"/>
      <p:bldP spid="21525" grpId="0" autoUpdateAnimBg="0"/>
      <p:bldP spid="21526" grpId="0" autoUpdateAnimBg="0"/>
      <p:bldP spid="21527" grpId="0" autoUpdateAnimBg="0"/>
      <p:bldP spid="21528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MEP/ika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6CCF-ED07-450C-A4F0-929F6FA82879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46672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sz="3000">
                <a:solidFill>
                  <a:schemeClr val="bg1"/>
                </a:solidFill>
              </a:rPr>
              <a:t>Koefisien determinasi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21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d-ID" sz="2100"/>
              <a:t>Uji kebaikan-kesesuaian (</a:t>
            </a:r>
            <a:r>
              <a:rPr lang="id-ID" sz="2100" i="1"/>
              <a:t>goodness of fit</a:t>
            </a:r>
            <a:r>
              <a:rPr lang="id-ID" sz="2100"/>
              <a:t>) </a:t>
            </a:r>
            <a:endParaRPr lang="en-US" sz="2100"/>
          </a:p>
          <a:p>
            <a:pPr>
              <a:lnSpc>
                <a:spcPct val="90000"/>
              </a:lnSpc>
            </a:pPr>
            <a:r>
              <a:rPr lang="id-ID" sz="2100"/>
              <a:t>Tujuan dari uji </a:t>
            </a:r>
            <a:r>
              <a:rPr lang="id-ID" sz="2100" i="1"/>
              <a:t>goodness of fit </a:t>
            </a:r>
            <a:r>
              <a:rPr lang="id-ID" sz="2100"/>
              <a:t>adalah untuk mengetahui sejauh mana garis regresi sampel cocok dengan data. </a:t>
            </a:r>
            <a:endParaRPr lang="en-US" sz="210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914400" y="2438400"/>
          <a:ext cx="1219200" cy="450850"/>
        </p:xfrm>
        <a:graphic>
          <a:graphicData uri="http://schemas.openxmlformats.org/presentationml/2006/ole">
            <p:oleObj spid="_x0000_s76802" name="Equation" r:id="rId3" imgW="698197" imgH="253890" progId="Equation.DSMT4">
              <p:embed/>
            </p:oleObj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990600" y="3048000"/>
          <a:ext cx="838200" cy="381000"/>
        </p:xfrm>
        <a:graphic>
          <a:graphicData uri="http://schemas.openxmlformats.org/presentationml/2006/ole">
            <p:oleObj spid="_x0000_s76803" name="Equation" r:id="rId4" imgW="520474" imgH="241195" progId="Equation.DSMT4">
              <p:embed/>
            </p:oleObj>
          </a:graphicData>
        </a:graphic>
      </p:graphicFrame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889125" y="3008313"/>
            <a:ext cx="4619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 </a:t>
            </a:r>
            <a:r>
              <a:rPr lang="id-ID">
                <a:sym typeface="Wingdings" pitchFamily="2" charset="2"/>
              </a:rPr>
              <a:t>Variasi dalam dari nilai nilai rata-ratanya</a:t>
            </a:r>
            <a:r>
              <a:rPr lang="en-US">
                <a:sym typeface="Wingdings" pitchFamily="2" charset="2"/>
              </a:rPr>
              <a:t> 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3321" name="Object 9"/>
          <p:cNvGraphicFramePr>
            <a:graphicFrameLocks noChangeAspect="1"/>
          </p:cNvGraphicFramePr>
          <p:nvPr/>
        </p:nvGraphicFramePr>
        <p:xfrm>
          <a:off x="990600" y="3733800"/>
          <a:ext cx="914400" cy="449263"/>
        </p:xfrm>
        <a:graphic>
          <a:graphicData uri="http://schemas.openxmlformats.org/presentationml/2006/ole">
            <p:oleObj spid="_x0000_s76804" name="Equation" r:id="rId5" imgW="520474" imgH="253890" progId="Equation.DSMT4">
              <p:embed/>
            </p:oleObj>
          </a:graphicData>
        </a:graphic>
      </p:graphicFrame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981200" y="3657600"/>
            <a:ext cx="678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ym typeface="Wingdings" pitchFamily="2" charset="2"/>
              </a:rPr>
              <a:t> </a:t>
            </a:r>
            <a:r>
              <a:rPr lang="id-ID">
                <a:sym typeface="Wingdings" pitchFamily="2" charset="2"/>
              </a:rPr>
              <a:t>Variasi dalam  yang dijelaskan oleh </a:t>
            </a:r>
            <a:r>
              <a:rPr lang="id-ID" i="1">
                <a:sym typeface="Wingdings" pitchFamily="2" charset="2"/>
              </a:rPr>
              <a:t>X </a:t>
            </a:r>
            <a:r>
              <a:rPr lang="id-ID">
                <a:sym typeface="Wingdings" pitchFamily="2" charset="2"/>
              </a:rPr>
              <a:t> di sekitar nilai nilai rata-ratanya</a:t>
            </a:r>
            <a:endParaRPr lang="en-US">
              <a:sym typeface="Wingdings" pitchFamily="2" charset="2"/>
            </a:endParaRPr>
          </a:p>
        </p:txBody>
      </p:sp>
      <p:graphicFrame>
        <p:nvGraphicFramePr>
          <p:cNvPr id="13323" name="Object 11"/>
          <p:cNvGraphicFramePr>
            <a:graphicFrameLocks noChangeAspect="1"/>
          </p:cNvGraphicFramePr>
          <p:nvPr/>
        </p:nvGraphicFramePr>
        <p:xfrm>
          <a:off x="990600" y="4724400"/>
          <a:ext cx="838200" cy="404813"/>
        </p:xfrm>
        <a:graphic>
          <a:graphicData uri="http://schemas.openxmlformats.org/presentationml/2006/ole">
            <p:oleObj spid="_x0000_s76805" name="Equation" r:id="rId6" imgW="533169" imgH="253890" progId="Equation.DSMT4">
              <p:embed/>
            </p:oleObj>
          </a:graphicData>
        </a:graphic>
      </p:graphicFrame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1981200" y="4724400"/>
            <a:ext cx="5445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 </a:t>
            </a:r>
            <a:r>
              <a:rPr lang="id-ID">
                <a:sym typeface="Wingdings" pitchFamily="2" charset="2"/>
              </a:rPr>
              <a:t>Yang tidak dapat dijelaskan atau variasi </a:t>
            </a:r>
            <a:r>
              <a:rPr lang="id-ID" i="1">
                <a:sym typeface="Wingdings" pitchFamily="2" charset="2"/>
              </a:rPr>
              <a:t>residual</a:t>
            </a:r>
            <a:r>
              <a:rPr lang="en-US">
                <a:sym typeface="Wingdings" pitchFamily="2" charset="2"/>
              </a:rPr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MEP/ika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CDB24-6F1E-4651-B007-501A32EC766B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33400" y="2286000"/>
            <a:ext cx="82296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/>
            <a:r>
              <a:rPr lang="id-ID" sz="3200" b="1" i="1">
                <a:cs typeface="Arial" pitchFamily="34" charset="0"/>
              </a:rPr>
              <a:t>R</a:t>
            </a:r>
            <a:r>
              <a:rPr lang="id-ID" sz="3200" b="1" i="1" baseline="30000">
                <a:cs typeface="Arial" pitchFamily="34" charset="0"/>
              </a:rPr>
              <a:t>2</a:t>
            </a:r>
            <a:r>
              <a:rPr lang="id-ID" sz="3200" b="1">
                <a:cs typeface="Arial" pitchFamily="34" charset="0"/>
              </a:rPr>
              <a:t> </a:t>
            </a:r>
            <a:r>
              <a:rPr lang="id-ID" sz="3200">
                <a:cs typeface="Arial" pitchFamily="34" charset="0"/>
              </a:rPr>
              <a:t>mengukur proporsi atau prosentase dari variasi variabel </a:t>
            </a:r>
            <a:r>
              <a:rPr lang="id-ID" sz="3200" i="1">
                <a:cs typeface="Arial" pitchFamily="34" charset="0"/>
              </a:rPr>
              <a:t>Y</a:t>
            </a:r>
            <a:r>
              <a:rPr lang="id-ID" sz="3200">
                <a:cs typeface="Arial" pitchFamily="34" charset="0"/>
              </a:rPr>
              <a:t> mampu dijelaskan oleh variasi (himpunan) variabel </a:t>
            </a:r>
            <a:r>
              <a:rPr lang="id-ID" sz="3200" i="1">
                <a:cs typeface="Arial" pitchFamily="34" charset="0"/>
              </a:rPr>
              <a:t>X.</a:t>
            </a:r>
          </a:p>
          <a:p>
            <a:pPr marL="457200" indent="-457200" algn="just"/>
            <a:endParaRPr lang="id-ID" sz="3200" i="1">
              <a:cs typeface="Arial" pitchFamily="34" charset="0"/>
            </a:endParaRPr>
          </a:p>
          <a:p>
            <a:pPr marL="457200" indent="-457200" algn="just"/>
            <a:r>
              <a:rPr lang="id-ID" sz="3200">
                <a:cs typeface="Arial" pitchFamily="34" charset="0"/>
              </a:rPr>
              <a:t>Sifat dari R</a:t>
            </a:r>
            <a:r>
              <a:rPr lang="id-ID" sz="3200" baseline="30000">
                <a:cs typeface="Arial" pitchFamily="34" charset="0"/>
              </a:rPr>
              <a:t>2</a:t>
            </a:r>
            <a:r>
              <a:rPr lang="id-ID" sz="3200">
                <a:cs typeface="Arial" pitchFamily="34" charset="0"/>
              </a:rPr>
              <a:t>:</a:t>
            </a:r>
            <a:endParaRPr lang="id-ID" sz="3200">
              <a:cs typeface="Times New Roman" pitchFamily="18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id-ID" sz="3200">
                <a:cs typeface="Times New Roman" pitchFamily="18" charset="0"/>
              </a:rPr>
              <a:t>Nilai R</a:t>
            </a:r>
            <a:r>
              <a:rPr lang="id-ID" sz="3200" baseline="30000">
                <a:cs typeface="Times New Roman" pitchFamily="18" charset="0"/>
              </a:rPr>
              <a:t>2</a:t>
            </a:r>
            <a:r>
              <a:rPr lang="id-ID" sz="3200">
                <a:cs typeface="Times New Roman" pitchFamily="18" charset="0"/>
              </a:rPr>
              <a:t> merupakan besaran non negatif. </a:t>
            </a:r>
          </a:p>
          <a:p>
            <a:pPr marL="457200" indent="-457200" algn="just">
              <a:buFontTx/>
              <a:buAutoNum type="arabicPeriod"/>
            </a:pPr>
            <a:r>
              <a:rPr lang="id-ID" sz="3200">
                <a:cs typeface="Times New Roman" pitchFamily="18" charset="0"/>
              </a:rPr>
              <a:t>Nilai </a:t>
            </a:r>
            <a:r>
              <a:rPr lang="id-ID" sz="3200" i="1">
                <a:cs typeface="Times New Roman" pitchFamily="18" charset="0"/>
              </a:rPr>
              <a:t>R</a:t>
            </a:r>
            <a:r>
              <a:rPr lang="id-ID" sz="3200" i="1" baseline="30000">
                <a:cs typeface="Times New Roman" pitchFamily="18" charset="0"/>
              </a:rPr>
              <a:t>2</a:t>
            </a:r>
            <a:r>
              <a:rPr lang="id-ID" sz="3200">
                <a:cs typeface="Times New Roman" pitchFamily="18" charset="0"/>
              </a:rPr>
              <a:t> adalah terletak 0 ≤ </a:t>
            </a:r>
            <a:r>
              <a:rPr lang="id-ID" sz="3200" i="1">
                <a:cs typeface="Times New Roman" pitchFamily="18" charset="0"/>
              </a:rPr>
              <a:t>R</a:t>
            </a:r>
            <a:r>
              <a:rPr lang="id-ID" sz="3200" i="1" baseline="30000">
                <a:cs typeface="Times New Roman" pitchFamily="18" charset="0"/>
              </a:rPr>
              <a:t>2</a:t>
            </a:r>
            <a:r>
              <a:rPr lang="id-ID" sz="3200">
                <a:cs typeface="Times New Roman" pitchFamily="18" charset="0"/>
              </a:rPr>
              <a:t> ≤ 1</a:t>
            </a:r>
            <a:r>
              <a:rPr lang="en-US" sz="3200">
                <a:cs typeface="Times New Roman" pitchFamily="18" charset="0"/>
              </a:rPr>
              <a:t> </a:t>
            </a:r>
            <a:endParaRPr lang="id-ID" sz="3200">
              <a:cs typeface="Times New Roman" pitchFamily="18" charset="0"/>
            </a:endParaRPr>
          </a:p>
          <a:p>
            <a:pPr marL="457200" indent="-457200" eaLnBrk="0" hangingPunct="0"/>
            <a:endParaRPr lang="id-ID" sz="3200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2438400" y="762000"/>
          <a:ext cx="3429000" cy="1066800"/>
        </p:xfrm>
        <a:graphic>
          <a:graphicData uri="http://schemas.openxmlformats.org/presentationml/2006/ole">
            <p:oleObj spid="_x0000_s77826" name="Bitmap Image" r:id="rId3" imgW="1600000" imgH="504762" progId="Paint.Picture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MEP/ika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6E37-86B9-4086-84BD-F9DA6B70D907}" type="slidenum">
              <a:rPr lang="en-US" altLang="en-US"/>
              <a:pPr/>
              <a:t>32</a:t>
            </a:fld>
            <a:endParaRPr lang="en-US" altLang="en-US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4138" y="1425575"/>
            <a:ext cx="6435725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MEP/ika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7B2CE-3B2E-40DA-9E05-77C68931176D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543800" cy="427038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sz="2300" dirty="0">
                <a:solidFill>
                  <a:schemeClr val="bg1"/>
                </a:solidFill>
              </a:rPr>
              <a:t>Adjusted R-Squared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7138" y="1376363"/>
            <a:ext cx="6688137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MEP/ika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7633-3E99-4FA1-B416-23FB39A48F03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543800" cy="579438"/>
          </a:xfrm>
          <a:solidFill>
            <a:schemeClr val="accent1"/>
          </a:solidFill>
        </p:spPr>
        <p:txBody>
          <a:bodyPr/>
          <a:lstStyle/>
          <a:p>
            <a:r>
              <a:rPr lang="en-US" sz="2300">
                <a:solidFill>
                  <a:schemeClr val="bg1"/>
                </a:solidFill>
              </a:rPr>
              <a:t>Computer Output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2213" y="1587500"/>
            <a:ext cx="6759575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MEP/ika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A67C-2E67-440C-AAF1-E665AF9E4B6F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543800" cy="579438"/>
          </a:xfrm>
          <a:solidFill>
            <a:schemeClr val="accent1"/>
          </a:solidFill>
        </p:spPr>
        <p:txBody>
          <a:bodyPr/>
          <a:lstStyle/>
          <a:p>
            <a:r>
              <a:rPr lang="en-US" sz="2700">
                <a:solidFill>
                  <a:schemeClr val="bg1"/>
                </a:solidFill>
              </a:rPr>
              <a:t>Single Restriction F-Test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9675" y="1381125"/>
            <a:ext cx="6723063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MEP/ika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D5E8-9309-43AC-B0E5-7195E6EE8A55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543800" cy="427038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sz="2300">
                <a:solidFill>
                  <a:schemeClr val="bg1"/>
                </a:solidFill>
              </a:rPr>
              <a:t>Multiple Restriction F-Test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6188" y="1439863"/>
            <a:ext cx="6651625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MEP/ika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59587-8713-4566-97AB-1FCB0314ED8A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7543800" cy="503238"/>
          </a:xfrm>
          <a:solidFill>
            <a:schemeClr val="accent1"/>
          </a:solidFill>
        </p:spPr>
        <p:txBody>
          <a:bodyPr/>
          <a:lstStyle/>
          <a:p>
            <a:r>
              <a:rPr lang="en-US" sz="2700">
                <a:solidFill>
                  <a:schemeClr val="bg1"/>
                </a:solidFill>
              </a:rPr>
              <a:t>F-Tests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76400"/>
            <a:ext cx="6723063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MEP/ika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44E3-02E8-4652-919C-0C2FC3F87252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467600" cy="582613"/>
          </a:xfrm>
          <a:solidFill>
            <a:schemeClr val="accent1"/>
          </a:solidFill>
        </p:spPr>
        <p:txBody>
          <a:bodyPr/>
          <a:lstStyle/>
          <a:p>
            <a:r>
              <a:rPr lang="id-ID" sz="2000" b="0">
                <a:solidFill>
                  <a:schemeClr val="tx1"/>
                </a:solidFill>
              </a:rPr>
              <a:t>Memilih Model dan Bentuk Fungsi Model Empiris</a:t>
            </a:r>
            <a:r>
              <a:rPr lang="en-US" sz="20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id-ID" sz="2600"/>
              <a:t>model empirik yang baik dan mempunyai daya prediksi serta peramalan dalam sampel</a:t>
            </a:r>
            <a:endParaRPr lang="en-US" sz="2600"/>
          </a:p>
          <a:p>
            <a:pPr>
              <a:lnSpc>
                <a:spcPct val="90000"/>
              </a:lnSpc>
            </a:pPr>
            <a:r>
              <a:rPr lang="id-ID" sz="2600"/>
              <a:t>syarat-syarat dasar lain: </a:t>
            </a:r>
            <a:endParaRPr lang="en-US" sz="2600"/>
          </a:p>
          <a:p>
            <a:pPr lvl="1">
              <a:lnSpc>
                <a:spcPct val="90000"/>
              </a:lnSpc>
            </a:pPr>
            <a:r>
              <a:rPr lang="id-ID" sz="2200"/>
              <a:t>model itu dibuat sebagai suatu perpsepsi mengenai fenomena ekonomi aktual yang dihadapi dan didasarkan pada teori ekonomika yang sesuai, </a:t>
            </a:r>
            <a:endParaRPr lang="en-US" sz="2200"/>
          </a:p>
          <a:p>
            <a:pPr lvl="1">
              <a:lnSpc>
                <a:spcPct val="90000"/>
              </a:lnSpc>
            </a:pPr>
            <a:r>
              <a:rPr lang="id-ID" sz="2200"/>
              <a:t>lolos uji baku dan berbagai uji diagnosis asumsi klasik, </a:t>
            </a:r>
            <a:endParaRPr lang="en-US" sz="2200"/>
          </a:p>
          <a:p>
            <a:pPr lvl="1">
              <a:lnSpc>
                <a:spcPct val="90000"/>
              </a:lnSpc>
            </a:pPr>
            <a:r>
              <a:rPr lang="id-ID" sz="2200"/>
              <a:t>tidak menghadapi persoalan regresi lancung atau korelasi lancung dan residu regresi yang ditaksir adalah stasioner khususnya untuk analisis data runtun waktu</a:t>
            </a:r>
            <a:r>
              <a:rPr lang="en-US" sz="2200"/>
              <a:t> </a:t>
            </a:r>
          </a:p>
          <a:p>
            <a:pPr>
              <a:lnSpc>
                <a:spcPct val="90000"/>
              </a:lnSpc>
            </a:pPr>
            <a:r>
              <a:rPr lang="id-ID" sz="2600" i="1"/>
              <a:t>specification erro</a:t>
            </a:r>
            <a:r>
              <a:rPr lang="en-US" sz="2600"/>
              <a:t>r </a:t>
            </a:r>
            <a:r>
              <a:rPr lang="en-US" sz="2600">
                <a:sym typeface="Wingdings" pitchFamily="2" charset="2"/>
              </a:rPr>
              <a:t> </a:t>
            </a:r>
            <a:r>
              <a:rPr lang="id-ID" sz="2600">
                <a:sym typeface="Wingdings" pitchFamily="2" charset="2"/>
              </a:rPr>
              <a:t>variabel gangguan (</a:t>
            </a:r>
            <a:r>
              <a:rPr lang="id-ID" sz="2600" i="1">
                <a:sym typeface="Wingdings" pitchFamily="2" charset="2"/>
              </a:rPr>
              <a:t>disturbances</a:t>
            </a:r>
            <a:r>
              <a:rPr lang="id-ID" sz="2600">
                <a:sym typeface="Wingdings" pitchFamily="2" charset="2"/>
              </a:rPr>
              <a:t>), variabel penjelas (</a:t>
            </a:r>
            <a:r>
              <a:rPr lang="id-ID" sz="2600" i="1">
                <a:sym typeface="Wingdings" pitchFamily="2" charset="2"/>
              </a:rPr>
              <a:t>explanatory variable</a:t>
            </a:r>
            <a:r>
              <a:rPr lang="id-ID" sz="2600">
                <a:sym typeface="Wingdings" pitchFamily="2" charset="2"/>
              </a:rPr>
              <a:t>) dan parameter.</a:t>
            </a:r>
            <a:endParaRPr lang="en-US" sz="260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MEP/ika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80F1-8E6F-456C-B853-1FFAE74F1C61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43800" cy="463550"/>
          </a:xfrm>
          <a:solidFill>
            <a:schemeClr val="accent1"/>
          </a:solidFill>
        </p:spPr>
        <p:txBody>
          <a:bodyPr/>
          <a:lstStyle/>
          <a:p>
            <a:pPr marL="838200" indent="-838200"/>
            <a:r>
              <a:rPr lang="id-ID" sz="2200" b="0" noProof="1">
                <a:solidFill>
                  <a:schemeClr val="tx1"/>
                </a:solidFill>
              </a:rPr>
              <a:t>Memilih Model Empiris yang Baik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id-ID" sz="2600" noProof="1"/>
              <a:t>penentuan bentuk fungsi (</a:t>
            </a:r>
            <a:r>
              <a:rPr lang="id-ID" sz="2600" i="1" noProof="1"/>
              <a:t>functional form</a:t>
            </a:r>
            <a:r>
              <a:rPr lang="id-ID" sz="2600" noProof="1"/>
              <a:t>) dari model yang akan diestimasi </a:t>
            </a:r>
            <a:r>
              <a:rPr lang="id-ID" sz="2600" noProof="1">
                <a:sym typeface="Wingdings" pitchFamily="2" charset="2"/>
              </a:rPr>
              <a:t> </a:t>
            </a:r>
            <a:r>
              <a:rPr lang="id-ID" sz="2600" i="1" noProof="1"/>
              <a:t>  bentuk fungsi adalah linier atau log-linier</a:t>
            </a:r>
            <a:endParaRPr lang="id-ID" sz="2600" noProof="1"/>
          </a:p>
          <a:p>
            <a:pPr>
              <a:lnSpc>
                <a:spcPct val="90000"/>
              </a:lnSpc>
            </a:pPr>
            <a:r>
              <a:rPr lang="id-ID" sz="2600" noProof="1"/>
              <a:t>Kriteria pemilihan model empirik </a:t>
            </a:r>
          </a:p>
          <a:p>
            <a:pPr lvl="1">
              <a:lnSpc>
                <a:spcPct val="90000"/>
              </a:lnSpc>
            </a:pPr>
            <a:r>
              <a:rPr lang="id-ID" sz="2200" noProof="1"/>
              <a:t>Sederhana (</a:t>
            </a:r>
            <a:r>
              <a:rPr lang="id-ID" sz="2200" i="1" noProof="1"/>
              <a:t>parsimony</a:t>
            </a:r>
            <a:r>
              <a:rPr lang="id-ID" sz="2200" noProof="1"/>
              <a:t>) </a:t>
            </a:r>
          </a:p>
          <a:p>
            <a:pPr lvl="1">
              <a:lnSpc>
                <a:spcPct val="90000"/>
              </a:lnSpc>
            </a:pPr>
            <a:r>
              <a:rPr lang="id-ID" sz="2200" noProof="1"/>
              <a:t>Mempunyai adminisibilitas dengan data (</a:t>
            </a:r>
            <a:r>
              <a:rPr lang="id-ID" sz="2200" i="1" noProof="1"/>
              <a:t>data admissibility</a:t>
            </a:r>
            <a:r>
              <a:rPr lang="id-ID" sz="2200" noProof="1"/>
              <a:t>) </a:t>
            </a:r>
          </a:p>
          <a:p>
            <a:pPr lvl="1">
              <a:lnSpc>
                <a:spcPct val="90000"/>
              </a:lnSpc>
            </a:pPr>
            <a:r>
              <a:rPr lang="id-ID" sz="2200" noProof="1"/>
              <a:t>Koheren dengan data (</a:t>
            </a:r>
            <a:r>
              <a:rPr lang="id-ID" sz="2200" i="1" noProof="1"/>
              <a:t>data coherency</a:t>
            </a:r>
            <a:r>
              <a:rPr lang="id-ID" sz="2200" noProof="1"/>
              <a:t>) </a:t>
            </a:r>
          </a:p>
          <a:p>
            <a:pPr lvl="1">
              <a:lnSpc>
                <a:spcPct val="90000"/>
              </a:lnSpc>
            </a:pPr>
            <a:r>
              <a:rPr lang="id-ID" sz="2200" noProof="1"/>
              <a:t>Parameter yang diestimasi harus konstan (</a:t>
            </a:r>
            <a:r>
              <a:rPr lang="id-ID" sz="2200" i="1" noProof="1"/>
              <a:t>constant parameter</a:t>
            </a:r>
            <a:r>
              <a:rPr lang="id-ID" sz="2200" noProof="1"/>
              <a:t>) </a:t>
            </a:r>
          </a:p>
          <a:p>
            <a:pPr lvl="1">
              <a:lnSpc>
                <a:spcPct val="90000"/>
              </a:lnSpc>
            </a:pPr>
            <a:r>
              <a:rPr lang="id-ID" sz="2200" noProof="1"/>
              <a:t>Model konsisten dengan teori ekonomika yang dipilih atau teori pesaingnya (</a:t>
            </a:r>
            <a:r>
              <a:rPr lang="id-ID" sz="2200" i="1" noProof="1"/>
              <a:t>theoretical consistency</a:t>
            </a:r>
            <a:r>
              <a:rPr lang="id-ID" sz="2200" noProof="1"/>
              <a:t>) </a:t>
            </a:r>
          </a:p>
          <a:p>
            <a:pPr lvl="1">
              <a:lnSpc>
                <a:spcPct val="90000"/>
              </a:lnSpc>
            </a:pPr>
            <a:r>
              <a:rPr lang="id-ID" sz="2200" noProof="1"/>
              <a:t>Model mampu mengungguli (</a:t>
            </a:r>
            <a:r>
              <a:rPr lang="id-ID" sz="2200" i="1" noProof="1"/>
              <a:t>encompassing</a:t>
            </a:r>
            <a:r>
              <a:rPr lang="id-ID" sz="2200" noProof="1"/>
              <a:t>) model pesaingnya  </a:t>
            </a:r>
            <a:r>
              <a:rPr lang="id-ID" sz="2200" noProof="1">
                <a:sym typeface="Wingdings" pitchFamily="2" charset="2"/>
              </a:rPr>
              <a:t> diketahui via nested dan non nested test</a:t>
            </a:r>
            <a:endParaRPr lang="id-ID" sz="2200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a.i.r/ekonometrika/2011</a:t>
            </a:r>
            <a:endParaRPr lang="en-US" alt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FDC8-DA9E-4725-9AED-B401C120A452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62000" y="6858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>
                <a:solidFill>
                  <a:srgbClr val="F62502"/>
                </a:solidFill>
                <a:latin typeface="Times New Roman" pitchFamily="18" charset="0"/>
              </a:rPr>
              <a:t>AWAS !!</a:t>
            </a:r>
            <a:endParaRPr lang="en-GB" sz="2000">
              <a:solidFill>
                <a:srgbClr val="2C11B1"/>
              </a:solidFill>
              <a:latin typeface="Times New Roman" pitchFamily="18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057400" y="685800"/>
            <a:ext cx="647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GB" sz="2000">
                <a:solidFill>
                  <a:srgbClr val="08080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000">
                <a:solidFill>
                  <a:srgbClr val="08080C"/>
                </a:solidFill>
                <a:latin typeface="Times New Roman" pitchFamily="18" charset="0"/>
                <a:cs typeface="Times New Roman" pitchFamily="18" charset="0"/>
              </a:rPr>
              <a:t> jika r = 0 artinya tidak ada hubungan </a:t>
            </a:r>
            <a:r>
              <a:rPr lang="en-US" sz="2000">
                <a:solidFill>
                  <a:srgbClr val="F62502"/>
                </a:solidFill>
                <a:latin typeface="Times New Roman" pitchFamily="18" charset="0"/>
                <a:cs typeface="Times New Roman" pitchFamily="18" charset="0"/>
              </a:rPr>
              <a:t>linear</a:t>
            </a:r>
            <a:r>
              <a:rPr lang="en-US" sz="2000">
                <a:solidFill>
                  <a:srgbClr val="08080C"/>
                </a:solidFill>
                <a:latin typeface="Times New Roman" pitchFamily="18" charset="0"/>
                <a:cs typeface="Times New Roman" pitchFamily="18" charset="0"/>
              </a:rPr>
              <a:t> antara X dan Y</a:t>
            </a:r>
            <a:endParaRPr lang="en-GB" sz="2000">
              <a:solidFill>
                <a:srgbClr val="08080C"/>
              </a:solidFill>
              <a:latin typeface="Times New Roman" pitchFamily="18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057400" y="1143000"/>
            <a:ext cx="647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GB" sz="2000">
                <a:solidFill>
                  <a:srgbClr val="08080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000">
                <a:solidFill>
                  <a:srgbClr val="08080C"/>
                </a:solidFill>
                <a:latin typeface="Times New Roman" pitchFamily="18" charset="0"/>
                <a:cs typeface="Times New Roman" pitchFamily="18" charset="0"/>
              </a:rPr>
              <a:t> keeratan hubungan yang ditunjukkan adalah keeratan </a:t>
            </a:r>
          </a:p>
          <a:p>
            <a:pPr algn="just"/>
            <a:r>
              <a:rPr lang="en-US" sz="2000">
                <a:solidFill>
                  <a:srgbClr val="08080C"/>
                </a:solidFill>
                <a:latin typeface="Times New Roman" pitchFamily="18" charset="0"/>
                <a:cs typeface="Times New Roman" pitchFamily="18" charset="0"/>
              </a:rPr>
              <a:t>  hubungan linear</a:t>
            </a:r>
            <a:endParaRPr lang="en-GB" sz="2000">
              <a:solidFill>
                <a:srgbClr val="08080C"/>
              </a:solidFill>
              <a:latin typeface="Times New Roman" pitchFamily="18" charset="0"/>
            </a:endParaRPr>
          </a:p>
        </p:txBody>
      </p:sp>
      <p:pic>
        <p:nvPicPr>
          <p:cNvPr id="22533" name="Picture 5" descr="msotw9_temp0"/>
          <p:cNvPicPr>
            <a:picLocks noChangeAspect="1" noChangeArrowheads="1"/>
          </p:cNvPicPr>
          <p:nvPr/>
        </p:nvPicPr>
        <p:blipFill>
          <a:blip r:embed="rId2">
            <a:lum contrast="36000"/>
          </a:blip>
          <a:srcRect b="2914"/>
          <a:stretch>
            <a:fillRect/>
          </a:stretch>
        </p:blipFill>
        <p:spPr bwMode="auto">
          <a:xfrm>
            <a:off x="1943100" y="1981200"/>
            <a:ext cx="5448300" cy="4648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1" grpId="0" autoUpdateAnimBg="0"/>
      <p:bldP spid="22532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MEP/ika</a:t>
            </a:r>
          </a:p>
        </p:txBody>
      </p:sp>
      <p:sp>
        <p:nvSpPr>
          <p:cNvPr id="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714A-87EB-45AE-B2B7-07CB563BEB5F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620000" cy="490538"/>
          </a:xfrm>
          <a:solidFill>
            <a:schemeClr val="accent1"/>
          </a:solidFill>
        </p:spPr>
        <p:txBody>
          <a:bodyPr/>
          <a:lstStyle/>
          <a:p>
            <a:r>
              <a:rPr lang="id-ID" sz="2600" noProof="1">
                <a:solidFill>
                  <a:schemeClr val="tx1"/>
                </a:solidFill>
              </a:rPr>
              <a:t>Rumus Kriteria Statistika Seleksi Model 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020888" y="2005013"/>
            <a:ext cx="15430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d-ID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020888" y="2005013"/>
            <a:ext cx="15652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d-ID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020888" y="2005013"/>
            <a:ext cx="15430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d-ID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2020888" y="2005013"/>
            <a:ext cx="15652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d-ID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020888" y="2005013"/>
            <a:ext cx="15430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d-ID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2020888" y="2005013"/>
            <a:ext cx="15652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d-ID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2020888" y="2005013"/>
            <a:ext cx="15430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d-ID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2020888" y="2005013"/>
            <a:ext cx="15652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d-ID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2020888" y="2005013"/>
            <a:ext cx="15430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d-ID"/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2020888" y="2005013"/>
            <a:ext cx="15652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d-ID"/>
          </a:p>
        </p:txBody>
      </p:sp>
      <p:graphicFrame>
        <p:nvGraphicFramePr>
          <p:cNvPr id="24589" name="Group 13"/>
          <p:cNvGraphicFramePr>
            <a:graphicFrameLocks noGrp="1"/>
          </p:cNvGraphicFramePr>
          <p:nvPr>
            <p:ph idx="1"/>
          </p:nvPr>
        </p:nvGraphicFramePr>
        <p:xfrm>
          <a:off x="381000" y="838200"/>
          <a:ext cx="8229600" cy="4525963"/>
        </p:xfrm>
        <a:graphic>
          <a:graphicData uri="http://schemas.openxmlformats.org/drawingml/2006/table">
            <a:tbl>
              <a:tblPr/>
              <a:tblGrid>
                <a:gridCol w="1530350"/>
                <a:gridCol w="2489200"/>
                <a:gridCol w="1685925"/>
                <a:gridCol w="2524125"/>
              </a:tblGrid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Nama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Rumus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Nama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Rumus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1. AIC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6. SCHWARZ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2. FPE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7. SGMASQ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3. GCV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8. SHIBATA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4. HQ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9. PC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5. RICE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10. RVC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4627" name="Rectangle 5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4630" name="Rectangle 54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4633" name="Rectangle 5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4634" name="Rectangle 5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2057400" y="1295400"/>
            <a:ext cx="5715000" cy="3979863"/>
            <a:chOff x="1248" y="816"/>
            <a:chExt cx="3600" cy="2507"/>
          </a:xfrm>
        </p:grpSpPr>
        <p:graphicFrame>
          <p:nvGraphicFramePr>
            <p:cNvPr id="24637" name="Object 61"/>
            <p:cNvGraphicFramePr>
              <a:graphicFrameLocks noChangeAspect="1"/>
            </p:cNvGraphicFramePr>
            <p:nvPr/>
          </p:nvGraphicFramePr>
          <p:xfrm>
            <a:off x="1296" y="816"/>
            <a:ext cx="912" cy="423"/>
          </p:xfrm>
          <a:graphic>
            <a:graphicData uri="http://schemas.openxmlformats.org/presentationml/2006/ole">
              <p:oleObj spid="_x0000_s78850" name="Equation" r:id="rId3" imgW="927100" imgH="431800" progId="Equation.3">
                <p:embed/>
              </p:oleObj>
            </a:graphicData>
          </a:graphic>
        </p:graphicFrame>
        <p:graphicFrame>
          <p:nvGraphicFramePr>
            <p:cNvPr id="24638" name="Object 62"/>
            <p:cNvGraphicFramePr>
              <a:graphicFrameLocks noChangeAspect="1"/>
            </p:cNvGraphicFramePr>
            <p:nvPr/>
          </p:nvGraphicFramePr>
          <p:xfrm>
            <a:off x="1344" y="1344"/>
            <a:ext cx="768" cy="349"/>
          </p:xfrm>
          <a:graphic>
            <a:graphicData uri="http://schemas.openxmlformats.org/presentationml/2006/ole">
              <p:oleObj spid="_x0000_s78851" name="Equation" r:id="rId4" imgW="939392" imgH="431613" progId="Equation.3">
                <p:embed/>
              </p:oleObj>
            </a:graphicData>
          </a:graphic>
        </p:graphicFrame>
        <p:graphicFrame>
          <p:nvGraphicFramePr>
            <p:cNvPr id="24639" name="Object 63"/>
            <p:cNvGraphicFramePr>
              <a:graphicFrameLocks noChangeAspect="1"/>
            </p:cNvGraphicFramePr>
            <p:nvPr/>
          </p:nvGraphicFramePr>
          <p:xfrm>
            <a:off x="1296" y="1872"/>
            <a:ext cx="1008" cy="388"/>
          </p:xfrm>
          <a:graphic>
            <a:graphicData uri="http://schemas.openxmlformats.org/presentationml/2006/ole">
              <p:oleObj spid="_x0000_s78852" name="Equation" r:id="rId5" imgW="1282700" imgH="495300" progId="Equation.3">
                <p:embed/>
              </p:oleObj>
            </a:graphicData>
          </a:graphic>
        </p:graphicFrame>
        <p:graphicFrame>
          <p:nvGraphicFramePr>
            <p:cNvPr id="24640" name="Object 64"/>
            <p:cNvGraphicFramePr>
              <a:graphicFrameLocks noChangeAspect="1"/>
            </p:cNvGraphicFramePr>
            <p:nvPr/>
          </p:nvGraphicFramePr>
          <p:xfrm>
            <a:off x="1248" y="2352"/>
            <a:ext cx="1008" cy="394"/>
          </p:xfrm>
          <a:graphic>
            <a:graphicData uri="http://schemas.openxmlformats.org/presentationml/2006/ole">
              <p:oleObj spid="_x0000_s78853" name="Equation" r:id="rId6" imgW="1091726" imgH="431613" progId="Equation.3">
                <p:embed/>
              </p:oleObj>
            </a:graphicData>
          </a:graphic>
        </p:graphicFrame>
        <p:graphicFrame>
          <p:nvGraphicFramePr>
            <p:cNvPr id="24641" name="Object 65"/>
            <p:cNvGraphicFramePr>
              <a:graphicFrameLocks noChangeAspect="1"/>
            </p:cNvGraphicFramePr>
            <p:nvPr/>
          </p:nvGraphicFramePr>
          <p:xfrm>
            <a:off x="1344" y="2880"/>
            <a:ext cx="1008" cy="372"/>
          </p:xfrm>
          <a:graphic>
            <a:graphicData uri="http://schemas.openxmlformats.org/presentationml/2006/ole">
              <p:oleObj spid="_x0000_s78854" name="Equation" r:id="rId7" imgW="1345616" imgH="495085" progId="Equation.3">
                <p:embed/>
              </p:oleObj>
            </a:graphicData>
          </a:graphic>
        </p:graphicFrame>
        <p:graphicFrame>
          <p:nvGraphicFramePr>
            <p:cNvPr id="24642" name="Object 66"/>
            <p:cNvGraphicFramePr>
              <a:graphicFrameLocks noChangeAspect="1"/>
            </p:cNvGraphicFramePr>
            <p:nvPr/>
          </p:nvGraphicFramePr>
          <p:xfrm>
            <a:off x="3888" y="816"/>
            <a:ext cx="768" cy="376"/>
          </p:xfrm>
          <a:graphic>
            <a:graphicData uri="http://schemas.openxmlformats.org/presentationml/2006/ole">
              <p:oleObj spid="_x0000_s78855" name="Equation" r:id="rId8" imgW="876300" imgH="431800" progId="Equation.3">
                <p:embed/>
              </p:oleObj>
            </a:graphicData>
          </a:graphic>
        </p:graphicFrame>
        <p:graphicFrame>
          <p:nvGraphicFramePr>
            <p:cNvPr id="24643" name="Object 67"/>
            <p:cNvGraphicFramePr>
              <a:graphicFrameLocks noChangeAspect="1"/>
            </p:cNvGraphicFramePr>
            <p:nvPr/>
          </p:nvGraphicFramePr>
          <p:xfrm>
            <a:off x="3888" y="1344"/>
            <a:ext cx="912" cy="351"/>
          </p:xfrm>
          <a:graphic>
            <a:graphicData uri="http://schemas.openxmlformats.org/presentationml/2006/ole">
              <p:oleObj spid="_x0000_s78856" name="Equation" r:id="rId9" imgW="1282700" imgH="495300" progId="Equation.3">
                <p:embed/>
              </p:oleObj>
            </a:graphicData>
          </a:graphic>
        </p:graphicFrame>
        <p:graphicFrame>
          <p:nvGraphicFramePr>
            <p:cNvPr id="24644" name="Object 68"/>
            <p:cNvGraphicFramePr>
              <a:graphicFrameLocks noChangeAspect="1"/>
            </p:cNvGraphicFramePr>
            <p:nvPr/>
          </p:nvGraphicFramePr>
          <p:xfrm>
            <a:off x="3888" y="1824"/>
            <a:ext cx="816" cy="348"/>
          </p:xfrm>
          <a:graphic>
            <a:graphicData uri="http://schemas.openxmlformats.org/presentationml/2006/ole">
              <p:oleObj spid="_x0000_s78857" name="Equation" r:id="rId10" imgW="1002960" imgH="431640" progId="Equation.3">
                <p:embed/>
              </p:oleObj>
            </a:graphicData>
          </a:graphic>
        </p:graphicFrame>
        <p:graphicFrame>
          <p:nvGraphicFramePr>
            <p:cNvPr id="24645" name="Object 69"/>
            <p:cNvGraphicFramePr>
              <a:graphicFrameLocks noChangeAspect="1"/>
            </p:cNvGraphicFramePr>
            <p:nvPr/>
          </p:nvGraphicFramePr>
          <p:xfrm>
            <a:off x="3888" y="2352"/>
            <a:ext cx="960" cy="382"/>
          </p:xfrm>
          <a:graphic>
            <a:graphicData uri="http://schemas.openxmlformats.org/presentationml/2006/ole">
              <p:oleObj spid="_x0000_s78858" name="Equation" r:id="rId11" imgW="1079032" imgH="431613" progId="Equation.3">
                <p:embed/>
              </p:oleObj>
            </a:graphicData>
          </a:graphic>
        </p:graphicFrame>
        <p:graphicFrame>
          <p:nvGraphicFramePr>
            <p:cNvPr id="24646" name="Object 70"/>
            <p:cNvGraphicFramePr>
              <a:graphicFrameLocks noChangeAspect="1"/>
            </p:cNvGraphicFramePr>
            <p:nvPr/>
          </p:nvGraphicFramePr>
          <p:xfrm>
            <a:off x="3840" y="2928"/>
            <a:ext cx="864" cy="395"/>
          </p:xfrm>
          <a:graphic>
            <a:graphicData uri="http://schemas.openxmlformats.org/presentationml/2006/ole">
              <p:oleObj spid="_x0000_s78859" name="Equation" r:id="rId12" imgW="1002865" imgH="457002" progId="Equation.3">
                <p:embed/>
              </p:oleObj>
            </a:graphicData>
          </a:graphic>
        </p:graphicFrame>
      </p:grpSp>
      <p:sp>
        <p:nvSpPr>
          <p:cNvPr id="24647" name="Text Box 71"/>
          <p:cNvSpPr txBox="1">
            <a:spLocks noChangeArrowheads="1"/>
          </p:cNvSpPr>
          <p:nvPr/>
        </p:nvSpPr>
        <p:spPr bwMode="auto">
          <a:xfrm>
            <a:off x="112713" y="5486400"/>
            <a:ext cx="4621212" cy="11652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 sz="1400" noProof="1"/>
              <a:t>Keterangan:</a:t>
            </a:r>
          </a:p>
          <a:p>
            <a:r>
              <a:rPr lang="id-ID" sz="1400" noProof="1"/>
              <a:t>RSS= </a:t>
            </a:r>
            <a:r>
              <a:rPr lang="id-ID" sz="1400" i="1" noProof="1"/>
              <a:t>Residual sum of squares</a:t>
            </a:r>
            <a:endParaRPr lang="id-ID" sz="1400" noProof="1"/>
          </a:p>
          <a:p>
            <a:r>
              <a:rPr lang="id-ID" sz="1400" noProof="1"/>
              <a:t>T= Jumlah data/observasi</a:t>
            </a:r>
          </a:p>
          <a:p>
            <a:r>
              <a:rPr lang="id-ID" sz="1400" noProof="1"/>
              <a:t>k= Jumlah variabel penjelas ditambah dengan konstanta</a:t>
            </a:r>
          </a:p>
          <a:p>
            <a:r>
              <a:rPr lang="id-ID" sz="1400" noProof="1"/>
              <a:t>kj= Jumlah variabel penjelas tanpa konstanta</a:t>
            </a:r>
          </a:p>
        </p:txBody>
      </p:sp>
      <p:sp>
        <p:nvSpPr>
          <p:cNvPr id="24648" name="Text Box 72"/>
          <p:cNvSpPr txBox="1">
            <a:spLocks noChangeArrowheads="1"/>
          </p:cNvSpPr>
          <p:nvPr/>
        </p:nvSpPr>
        <p:spPr bwMode="auto">
          <a:xfrm>
            <a:off x="4937125" y="5522913"/>
            <a:ext cx="3902075" cy="9525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d-ID" sz="1400" noProof="1"/>
              <a:t>if dlm pemilihan model dengan pendekatan </a:t>
            </a:r>
            <a:r>
              <a:rPr lang="id-ID" sz="1400" i="1" noProof="1"/>
              <a:t>R</a:t>
            </a:r>
            <a:r>
              <a:rPr lang="id-ID" sz="1400" baseline="30000" noProof="1"/>
              <a:t>2</a:t>
            </a:r>
            <a:r>
              <a:rPr lang="id-ID" sz="1400" noProof="1"/>
              <a:t> dipilih yang maksimum, maka 10 kriteria </a:t>
            </a:r>
            <a:r>
              <a:rPr lang="id-ID" sz="1400" noProof="1">
                <a:sym typeface="Wingdings" pitchFamily="2" charset="2"/>
              </a:rPr>
              <a:t></a:t>
            </a:r>
            <a:r>
              <a:rPr lang="id-ID" sz="1400" noProof="1"/>
              <a:t> nilai paling kecil (minimum) di antara berbagai model yang diajukan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MEP/ika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CE6F-3AD4-421D-BC29-487FA057F41A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43800" cy="582613"/>
          </a:xfrm>
          <a:solidFill>
            <a:schemeClr val="accent1"/>
          </a:solidFill>
        </p:spPr>
        <p:txBody>
          <a:bodyPr/>
          <a:lstStyle/>
          <a:p>
            <a:pPr marL="838200" indent="-838200"/>
            <a:r>
              <a:rPr lang="id-ID" sz="2200" b="0">
                <a:solidFill>
                  <a:schemeClr val="tx1"/>
                </a:solidFill>
              </a:rPr>
              <a:t>Menentukan Bentuk Fungsi Model Empiris</a:t>
            </a:r>
            <a:endParaRPr lang="en-US" sz="2200" b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id-ID" sz="2600"/>
              <a:t>kesalahan spesifikasi yang sering muncul adalah apabila peneliti terserang sindrom </a:t>
            </a:r>
            <a:r>
              <a:rPr lang="id-ID" sz="2600" i="1"/>
              <a:t>R</a:t>
            </a:r>
            <a:r>
              <a:rPr lang="id-ID" sz="2600"/>
              <a:t>2 yang menganggap bahwa </a:t>
            </a:r>
            <a:r>
              <a:rPr lang="id-ID" sz="2600" i="1"/>
              <a:t>R</a:t>
            </a:r>
            <a:r>
              <a:rPr lang="id-ID" sz="2600"/>
              <a:t>2 merupakan besaran statistika penting dan harus memiliki nilai yang tinggi (mendekati satu)</a:t>
            </a:r>
            <a:endParaRPr lang="en-US" sz="2600"/>
          </a:p>
          <a:p>
            <a:r>
              <a:rPr lang="id-ID" sz="2600"/>
              <a:t>Dalam kasus di mana variabel tak bebasnya berbeda, katakanlah model A dengan variabel tak bebas dalam bentuk aras (</a:t>
            </a:r>
            <a:r>
              <a:rPr lang="id-ID" sz="2600" i="1"/>
              <a:t>level of</a:t>
            </a:r>
            <a:r>
              <a:rPr lang="id-ID" sz="2600"/>
              <a:t>) dan model B variabel tak bebasnya dinyatakan dalam logaritma, maka  dan  tidak dapat dibandingkan</a:t>
            </a:r>
            <a:r>
              <a:rPr lang="en-US" sz="2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MEP/ika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E7F1-DD71-4846-8E42-27ACDD59C254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543800" cy="582613"/>
          </a:xfrm>
          <a:solidFill>
            <a:schemeClr val="accent1"/>
          </a:solidFill>
        </p:spPr>
        <p:txBody>
          <a:bodyPr/>
          <a:lstStyle/>
          <a:p>
            <a:pPr marL="838200" indent="-838200"/>
            <a:r>
              <a:rPr lang="id-ID" sz="2000" b="0" noProof="1">
                <a:solidFill>
                  <a:schemeClr val="tx1"/>
                </a:solidFill>
              </a:rPr>
              <a:t>Uji MacKinnon, White dan Davidson (MWD Test)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d-ID" sz="2100" noProof="1"/>
              <a:t>Y</a:t>
            </a:r>
            <a:r>
              <a:rPr lang="id-ID" sz="2100" baseline="-25000" noProof="1"/>
              <a:t>t</a:t>
            </a:r>
            <a:r>
              <a:rPr lang="id-ID" sz="2100" noProof="1"/>
              <a:t> = a</a:t>
            </a:r>
            <a:r>
              <a:rPr lang="id-ID" sz="2100" baseline="-25000" noProof="1"/>
              <a:t>0</a:t>
            </a:r>
            <a:r>
              <a:rPr lang="id-ID" sz="2100" noProof="1"/>
              <a:t> + a</a:t>
            </a:r>
            <a:r>
              <a:rPr lang="id-ID" sz="2100" baseline="-25000" noProof="1"/>
              <a:t>1</a:t>
            </a:r>
            <a:r>
              <a:rPr lang="id-ID" sz="2100" noProof="1"/>
              <a:t>X</a:t>
            </a:r>
            <a:r>
              <a:rPr lang="id-ID" sz="2100" baseline="-25000" noProof="1"/>
              <a:t>t1</a:t>
            </a:r>
            <a:r>
              <a:rPr lang="id-ID" sz="2100" noProof="1"/>
              <a:t> + a</a:t>
            </a:r>
            <a:r>
              <a:rPr lang="id-ID" sz="2100" baseline="-25000" noProof="1"/>
              <a:t>2</a:t>
            </a:r>
            <a:r>
              <a:rPr lang="id-ID" sz="2100" noProof="1"/>
              <a:t>X</a:t>
            </a:r>
            <a:r>
              <a:rPr lang="id-ID" sz="2100" baseline="-25000" noProof="1"/>
              <a:t>t2</a:t>
            </a:r>
            <a:r>
              <a:rPr lang="id-ID" sz="2100" noProof="1"/>
              <a:t> + u</a:t>
            </a:r>
            <a:r>
              <a:rPr lang="id-ID" sz="2100" baseline="-25000" noProof="1"/>
              <a:t>t</a:t>
            </a:r>
          </a:p>
          <a:p>
            <a:pPr>
              <a:lnSpc>
                <a:spcPct val="80000"/>
              </a:lnSpc>
            </a:pPr>
            <a:r>
              <a:rPr lang="id-ID" sz="2100" noProof="1"/>
              <a:t>LY</a:t>
            </a:r>
            <a:r>
              <a:rPr lang="id-ID" sz="2100" baseline="-25000" noProof="1"/>
              <a:t>t </a:t>
            </a:r>
            <a:r>
              <a:rPr lang="id-ID" sz="2100" noProof="1"/>
              <a:t>= b</a:t>
            </a:r>
            <a:r>
              <a:rPr lang="id-ID" sz="2100" baseline="-25000" noProof="1"/>
              <a:t>0</a:t>
            </a:r>
            <a:r>
              <a:rPr lang="id-ID" sz="2100" noProof="1"/>
              <a:t> + b</a:t>
            </a:r>
            <a:r>
              <a:rPr lang="id-ID" sz="2100" baseline="-25000" noProof="1"/>
              <a:t>1</a:t>
            </a:r>
            <a:r>
              <a:rPr lang="id-ID" sz="2100" noProof="1"/>
              <a:t>LX</a:t>
            </a:r>
            <a:r>
              <a:rPr lang="id-ID" sz="2100" baseline="-25000" noProof="1"/>
              <a:t>t1</a:t>
            </a:r>
            <a:r>
              <a:rPr lang="id-ID" sz="2100" noProof="1"/>
              <a:t> + b</a:t>
            </a:r>
            <a:r>
              <a:rPr lang="id-ID" sz="2100" baseline="-25000" noProof="1"/>
              <a:t>2</a:t>
            </a:r>
            <a:r>
              <a:rPr lang="id-ID" sz="2100" noProof="1"/>
              <a:t>LX</a:t>
            </a:r>
            <a:r>
              <a:rPr lang="id-ID" sz="2100" baseline="-25000" noProof="1"/>
              <a:t>t2</a:t>
            </a:r>
            <a:r>
              <a:rPr lang="id-ID" sz="2100" noProof="1"/>
              <a:t> + v</a:t>
            </a:r>
            <a:r>
              <a:rPr lang="id-ID" sz="2100" baseline="-25000" noProof="1"/>
              <a:t>t</a:t>
            </a:r>
          </a:p>
          <a:p>
            <a:pPr>
              <a:lnSpc>
                <a:spcPct val="80000"/>
              </a:lnSpc>
            </a:pPr>
            <a:endParaRPr lang="en-US" sz="2100"/>
          </a:p>
          <a:p>
            <a:pPr>
              <a:lnSpc>
                <a:spcPct val="80000"/>
              </a:lnSpc>
            </a:pPr>
            <a:r>
              <a:rPr lang="en-US" sz="2100" noProof="1"/>
              <a:t>persamaan uji MWD 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 noProof="1"/>
              <a:t>Y</a:t>
            </a:r>
            <a:r>
              <a:rPr lang="en-US" sz="2000" baseline="-25000" noProof="1"/>
              <a:t>t </a:t>
            </a:r>
            <a:r>
              <a:rPr lang="en-US" sz="2000" noProof="1"/>
              <a:t>= a</a:t>
            </a:r>
            <a:r>
              <a:rPr lang="en-US" sz="2000" baseline="-25000" noProof="1"/>
              <a:t>0</a:t>
            </a:r>
            <a:r>
              <a:rPr lang="en-US" sz="2000" noProof="1"/>
              <a:t> + a</a:t>
            </a:r>
            <a:r>
              <a:rPr lang="en-US" sz="2000" baseline="-25000" noProof="1"/>
              <a:t>1</a:t>
            </a:r>
            <a:r>
              <a:rPr lang="en-US" sz="2000" noProof="1"/>
              <a:t>X</a:t>
            </a:r>
            <a:r>
              <a:rPr lang="en-US" sz="2000" baseline="-25000" noProof="1"/>
              <a:t>t1</a:t>
            </a:r>
            <a:r>
              <a:rPr lang="en-US" sz="2000" noProof="1"/>
              <a:t> + a</a:t>
            </a:r>
            <a:r>
              <a:rPr lang="en-US" sz="2000" baseline="-25000" noProof="1"/>
              <a:t>2</a:t>
            </a:r>
            <a:r>
              <a:rPr lang="en-US" sz="2000" noProof="1"/>
              <a:t>X</a:t>
            </a:r>
            <a:r>
              <a:rPr lang="en-US" sz="2000" baseline="-25000" noProof="1"/>
              <a:t>t2 </a:t>
            </a:r>
            <a:r>
              <a:rPr lang="en-US" sz="2000" noProof="1"/>
              <a:t>+ a</a:t>
            </a:r>
            <a:r>
              <a:rPr lang="en-US" sz="2000" baseline="-25000" noProof="1"/>
              <a:t>3</a:t>
            </a:r>
            <a:r>
              <a:rPr lang="en-US" sz="2000" noProof="1"/>
              <a:t>Z</a:t>
            </a:r>
            <a:r>
              <a:rPr lang="en-US" sz="2000" baseline="-25000" noProof="1"/>
              <a:t>1</a:t>
            </a:r>
            <a:r>
              <a:rPr lang="en-US" sz="2000" noProof="1"/>
              <a:t> + u</a:t>
            </a:r>
            <a:r>
              <a:rPr lang="en-US" sz="2000" baseline="-25000" noProof="1"/>
              <a:t>t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 noProof="1"/>
              <a:t>LY</a:t>
            </a:r>
            <a:r>
              <a:rPr lang="en-US" sz="2000" baseline="-25000" noProof="1"/>
              <a:t>t</a:t>
            </a:r>
            <a:r>
              <a:rPr lang="en-US" sz="2000" noProof="1"/>
              <a:t> = b</a:t>
            </a:r>
            <a:r>
              <a:rPr lang="en-US" sz="2000" baseline="-25000" noProof="1"/>
              <a:t>0</a:t>
            </a:r>
            <a:r>
              <a:rPr lang="en-US" sz="2000" noProof="1"/>
              <a:t> + b</a:t>
            </a:r>
            <a:r>
              <a:rPr lang="en-US" sz="2000" baseline="-25000" noProof="1"/>
              <a:t>1</a:t>
            </a:r>
            <a:r>
              <a:rPr lang="en-US" sz="2000" noProof="1"/>
              <a:t>LX</a:t>
            </a:r>
            <a:r>
              <a:rPr lang="en-US" sz="2000" baseline="-25000" noProof="1"/>
              <a:t>t1</a:t>
            </a:r>
            <a:r>
              <a:rPr lang="en-US" sz="2000" noProof="1"/>
              <a:t> + b</a:t>
            </a:r>
            <a:r>
              <a:rPr lang="en-US" sz="2000" baseline="-25000" noProof="1"/>
              <a:t>2</a:t>
            </a:r>
            <a:r>
              <a:rPr lang="en-US" sz="2000" noProof="1"/>
              <a:t>LX</a:t>
            </a:r>
            <a:r>
              <a:rPr lang="en-US" sz="2000" baseline="-25000" noProof="1"/>
              <a:t>t2</a:t>
            </a:r>
            <a:r>
              <a:rPr lang="en-US" sz="2000" noProof="1"/>
              <a:t> + b</a:t>
            </a:r>
            <a:r>
              <a:rPr lang="en-US" sz="2000" baseline="-25000" noProof="1"/>
              <a:t>3</a:t>
            </a:r>
            <a:r>
              <a:rPr lang="en-US" sz="2000" noProof="1"/>
              <a:t>Z</a:t>
            </a:r>
            <a:r>
              <a:rPr lang="en-US" sz="2000" baseline="-25000" noProof="1"/>
              <a:t>2</a:t>
            </a:r>
            <a:r>
              <a:rPr lang="en-US" sz="2000" noProof="1"/>
              <a:t> + v</a:t>
            </a:r>
            <a:r>
              <a:rPr lang="en-US" sz="2000" baseline="-25000" noProof="1"/>
              <a:t>t</a:t>
            </a:r>
          </a:p>
          <a:p>
            <a:pPr>
              <a:lnSpc>
                <a:spcPct val="80000"/>
              </a:lnSpc>
            </a:pPr>
            <a:endParaRPr lang="en-US" sz="2100"/>
          </a:p>
          <a:p>
            <a:pPr>
              <a:lnSpc>
                <a:spcPct val="80000"/>
              </a:lnSpc>
            </a:pPr>
            <a:r>
              <a:rPr lang="en-US" sz="2100" noProof="1"/>
              <a:t>Z</a:t>
            </a:r>
            <a:r>
              <a:rPr lang="en-US" sz="2100" baseline="-25000" noProof="1"/>
              <a:t>1</a:t>
            </a:r>
            <a:r>
              <a:rPr lang="en-US" sz="2100" noProof="1"/>
              <a:t> </a:t>
            </a:r>
            <a:r>
              <a:rPr lang="en-US" sz="2100" noProof="1">
                <a:sym typeface="Wingdings" pitchFamily="2" charset="2"/>
              </a:rPr>
              <a:t></a:t>
            </a:r>
            <a:r>
              <a:rPr lang="en-US" sz="2100" noProof="1"/>
              <a:t> nilai logaritma dari </a:t>
            </a:r>
            <a:r>
              <a:rPr lang="en-US" sz="2100" i="1" noProof="1"/>
              <a:t>fitted</a:t>
            </a:r>
            <a:r>
              <a:rPr lang="en-US" sz="2100" noProof="1"/>
              <a:t> persamaan dasar dikurangi dengan nilai </a:t>
            </a:r>
            <a:r>
              <a:rPr lang="en-US" sz="2100" i="1" noProof="1"/>
              <a:t>fitted</a:t>
            </a:r>
            <a:r>
              <a:rPr lang="en-US" sz="2100" noProof="1"/>
              <a:t> persamaan log </a:t>
            </a:r>
          </a:p>
          <a:p>
            <a:pPr>
              <a:lnSpc>
                <a:spcPct val="80000"/>
              </a:lnSpc>
            </a:pPr>
            <a:r>
              <a:rPr lang="en-US" sz="2100" noProof="1"/>
              <a:t>Z</a:t>
            </a:r>
            <a:r>
              <a:rPr lang="en-US" sz="2100" baseline="-25000" noProof="1"/>
              <a:t>2</a:t>
            </a:r>
            <a:r>
              <a:rPr lang="en-US" sz="2100" noProof="1"/>
              <a:t> </a:t>
            </a:r>
            <a:r>
              <a:rPr lang="en-US" sz="2100" noProof="1">
                <a:sym typeface="Wingdings" pitchFamily="2" charset="2"/>
              </a:rPr>
              <a:t></a:t>
            </a:r>
            <a:r>
              <a:rPr lang="en-US" sz="2100" noProof="1"/>
              <a:t> nilai antilog dari </a:t>
            </a:r>
            <a:r>
              <a:rPr lang="en-US" sz="2100" i="1" noProof="1"/>
              <a:t>fitted</a:t>
            </a:r>
            <a:r>
              <a:rPr lang="en-US" sz="2100" noProof="1"/>
              <a:t> persamaan log dikurangi dengan nilai </a:t>
            </a:r>
            <a:r>
              <a:rPr lang="en-US" sz="2100" i="1" noProof="1"/>
              <a:t>fitted</a:t>
            </a:r>
            <a:r>
              <a:rPr lang="en-US" sz="2100" noProof="1"/>
              <a:t> persamaan dasar</a:t>
            </a:r>
          </a:p>
          <a:p>
            <a:pPr>
              <a:lnSpc>
                <a:spcPct val="80000"/>
              </a:lnSpc>
            </a:pPr>
            <a:endParaRPr lang="en-US" sz="2100"/>
          </a:p>
          <a:p>
            <a:pPr>
              <a:lnSpc>
                <a:spcPct val="80000"/>
              </a:lnSpc>
            </a:pPr>
            <a:r>
              <a:rPr lang="en-US" sz="2100" noProof="1"/>
              <a:t>Bila Z</a:t>
            </a:r>
            <a:r>
              <a:rPr lang="en-US" sz="2100" baseline="-25000" noProof="1"/>
              <a:t>1</a:t>
            </a:r>
            <a:r>
              <a:rPr lang="en-US" sz="2100" noProof="1"/>
              <a:t> signifikan secara statistik, maka hipotesis nol yang menyatakan bahwa model yang benar adalah bentuk linear ditolak </a:t>
            </a:r>
          </a:p>
          <a:p>
            <a:pPr>
              <a:lnSpc>
                <a:spcPct val="80000"/>
              </a:lnSpc>
            </a:pPr>
            <a:r>
              <a:rPr lang="en-US" sz="2100" noProof="1"/>
              <a:t>bila Z</a:t>
            </a:r>
            <a:r>
              <a:rPr lang="en-US" sz="2100" baseline="-25000" noProof="1"/>
              <a:t>2</a:t>
            </a:r>
            <a:r>
              <a:rPr lang="en-US" sz="2100" noProof="1"/>
              <a:t> signifikan secara statistik, maka hipotesis alternatif yang menyatakan bahwa model yang benar adalah log-linear ditolak.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MEP/ika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1972-B3B5-48B7-96DE-6A3556483349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620000" cy="490538"/>
          </a:xfrm>
          <a:solidFill>
            <a:schemeClr val="accent1"/>
          </a:solidFill>
        </p:spPr>
        <p:txBody>
          <a:bodyPr/>
          <a:lstStyle/>
          <a:p>
            <a:pPr marL="838200" indent="-838200"/>
            <a:r>
              <a:rPr lang="id-ID" sz="2600" b="0" noProof="1">
                <a:solidFill>
                  <a:schemeClr val="tx1"/>
                </a:solidFill>
              </a:rPr>
              <a:t>Uji Bera dan McAleer (B-M Test)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id-ID" sz="2600" noProof="1"/>
              <a:t>didasarkan pada dua regresi pembantu (</a:t>
            </a:r>
            <a:r>
              <a:rPr lang="id-ID" sz="2600" i="1" noProof="1"/>
              <a:t>two auxiliary regressions</a:t>
            </a:r>
            <a:r>
              <a:rPr lang="id-ID" sz="2600" noProof="1"/>
              <a:t>) dan uji ini bisa dikatakan merupakan pengembangan dari uji MWD </a:t>
            </a:r>
          </a:p>
          <a:p>
            <a:pPr marL="609600" indent="-609600">
              <a:lnSpc>
                <a:spcPct val="90000"/>
              </a:lnSpc>
            </a:pPr>
            <a:r>
              <a:rPr lang="id-ID" sz="2600" noProof="1"/>
              <a:t>Estimasi persamaan dasar dan log kemudian nyatakan nilai prediksi atau </a:t>
            </a:r>
            <a:r>
              <a:rPr lang="id-ID" sz="2600" i="1" noProof="1"/>
              <a:t>fitted</a:t>
            </a:r>
            <a:r>
              <a:rPr lang="id-ID" sz="2600" noProof="1"/>
              <a:t> masing-masing dg F</a:t>
            </a:r>
            <a:r>
              <a:rPr lang="id-ID" sz="2100" baseline="-25000" noProof="1"/>
              <a:t>1</a:t>
            </a:r>
            <a:r>
              <a:rPr lang="id-ID" sz="2600" noProof="1"/>
              <a:t> dan F</a:t>
            </a:r>
            <a:r>
              <a:rPr lang="id-ID" sz="2100" baseline="-25000" noProof="1"/>
              <a:t>2</a:t>
            </a:r>
            <a:endParaRPr lang="en-US" sz="2100" baseline="-25000"/>
          </a:p>
          <a:p>
            <a:pPr marL="609600" indent="-609600">
              <a:lnSpc>
                <a:spcPct val="90000"/>
              </a:lnSpc>
            </a:pPr>
            <a:endParaRPr lang="en-US" sz="2100" baseline="-25000" noProof="1"/>
          </a:p>
          <a:p>
            <a:pPr marL="609600" indent="-609600">
              <a:lnSpc>
                <a:spcPct val="90000"/>
              </a:lnSpc>
            </a:pPr>
            <a:r>
              <a:rPr lang="en-US" sz="2600" noProof="1"/>
              <a:t>Estimasi:</a:t>
            </a:r>
          </a:p>
          <a:p>
            <a:pPr marL="990600" lvl="1" indent="-646113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200" noProof="1"/>
              <a:t>F</a:t>
            </a:r>
            <a:r>
              <a:rPr lang="en-US" sz="2200" baseline="-25000" noProof="1"/>
              <a:t>2</a:t>
            </a:r>
            <a:r>
              <a:rPr lang="en-US" sz="2200" noProof="1"/>
              <a:t>LY</a:t>
            </a:r>
            <a:r>
              <a:rPr lang="en-US" sz="2200" baseline="-25000" noProof="1"/>
              <a:t>t </a:t>
            </a:r>
            <a:r>
              <a:rPr lang="en-US" sz="2200" noProof="1"/>
              <a:t>= b</a:t>
            </a:r>
            <a:r>
              <a:rPr lang="en-US" sz="2200" baseline="-25000" noProof="1"/>
              <a:t>0</a:t>
            </a:r>
            <a:r>
              <a:rPr lang="en-US" sz="2200" noProof="1"/>
              <a:t> + b</a:t>
            </a:r>
            <a:r>
              <a:rPr lang="en-US" sz="2200" baseline="-25000" noProof="1"/>
              <a:t>1</a:t>
            </a:r>
            <a:r>
              <a:rPr lang="en-US" sz="2200" noProof="1"/>
              <a:t>X</a:t>
            </a:r>
            <a:r>
              <a:rPr lang="en-US" sz="2200" baseline="-25000" noProof="1"/>
              <a:t>t1</a:t>
            </a:r>
            <a:r>
              <a:rPr lang="en-US" sz="2200" noProof="1"/>
              <a:t> + b</a:t>
            </a:r>
            <a:r>
              <a:rPr lang="en-US" sz="2200" baseline="-25000" noProof="1"/>
              <a:t>2</a:t>
            </a:r>
            <a:r>
              <a:rPr lang="en-US" sz="2200" noProof="1"/>
              <a:t>X</a:t>
            </a:r>
            <a:r>
              <a:rPr lang="en-US" sz="2200" baseline="-25000" noProof="1"/>
              <a:t>t2 </a:t>
            </a:r>
            <a:r>
              <a:rPr lang="en-US" sz="2200" noProof="1"/>
              <a:t>+ v</a:t>
            </a:r>
            <a:r>
              <a:rPr lang="en-US" sz="2200" baseline="-25000" noProof="1"/>
              <a:t>t</a:t>
            </a:r>
          </a:p>
          <a:p>
            <a:pPr marL="990600" lvl="1" indent="-646113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200" noProof="1"/>
              <a:t>F</a:t>
            </a:r>
            <a:r>
              <a:rPr lang="en-US" sz="2200" baseline="-25000" noProof="1"/>
              <a:t>1</a:t>
            </a:r>
            <a:r>
              <a:rPr lang="en-US" sz="2200" noProof="1"/>
              <a:t>Y</a:t>
            </a:r>
            <a:r>
              <a:rPr lang="en-US" sz="2200" baseline="-25000" noProof="1"/>
              <a:t>t</a:t>
            </a:r>
            <a:r>
              <a:rPr lang="en-US" sz="2200" noProof="1"/>
              <a:t> = a</a:t>
            </a:r>
            <a:r>
              <a:rPr lang="en-US" sz="2200" baseline="-25000" noProof="1"/>
              <a:t>0</a:t>
            </a:r>
            <a:r>
              <a:rPr lang="en-US" sz="2200" noProof="1"/>
              <a:t> + a</a:t>
            </a:r>
            <a:r>
              <a:rPr lang="en-US" sz="2200" baseline="-25000" noProof="1"/>
              <a:t>1</a:t>
            </a:r>
            <a:r>
              <a:rPr lang="en-US" sz="2200" noProof="1"/>
              <a:t>LX</a:t>
            </a:r>
            <a:r>
              <a:rPr lang="en-US" sz="2200" baseline="-25000" noProof="1"/>
              <a:t>t1</a:t>
            </a:r>
            <a:r>
              <a:rPr lang="en-US" sz="2200" noProof="1"/>
              <a:t> + a</a:t>
            </a:r>
            <a:r>
              <a:rPr lang="en-US" sz="2200" baseline="-25000" noProof="1"/>
              <a:t>2</a:t>
            </a:r>
            <a:r>
              <a:rPr lang="en-US" sz="2200" noProof="1"/>
              <a:t>LX</a:t>
            </a:r>
            <a:r>
              <a:rPr lang="en-US" sz="2200" baseline="-25000" noProof="1"/>
              <a:t>t2</a:t>
            </a:r>
            <a:r>
              <a:rPr lang="en-US" sz="2200" noProof="1"/>
              <a:t>  + u</a:t>
            </a:r>
            <a:r>
              <a:rPr lang="en-US" sz="2200" baseline="-25000" noProof="1"/>
              <a:t>t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600"/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600" noProof="1"/>
              <a:t>di mana F</a:t>
            </a:r>
            <a:r>
              <a:rPr lang="en-US" sz="2100" baseline="-25000" noProof="1"/>
              <a:t>2</a:t>
            </a:r>
            <a:r>
              <a:rPr lang="en-US" sz="2600" noProof="1"/>
              <a:t>LYt = antilog (F</a:t>
            </a:r>
            <a:r>
              <a:rPr lang="en-US" sz="2100" baseline="-25000" noProof="1"/>
              <a:t>2</a:t>
            </a:r>
            <a:r>
              <a:rPr lang="en-US" sz="2600" noProof="1"/>
              <a:t>) dan F</a:t>
            </a:r>
            <a:r>
              <a:rPr lang="en-US" sz="2100" baseline="-25000" noProof="1"/>
              <a:t>1</a:t>
            </a:r>
            <a:r>
              <a:rPr lang="en-US" sz="2600" noProof="1"/>
              <a:t>Yt = log (F</a:t>
            </a:r>
            <a:r>
              <a:rPr lang="en-US" sz="2100" baseline="-25000" noProof="1"/>
              <a:t>1</a:t>
            </a:r>
            <a:r>
              <a:rPr lang="en-US" sz="2600" noProof="1"/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MEP/ika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7347-1E2E-4521-A13C-1D6243A9076D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463550"/>
          </a:xfrm>
          <a:solidFill>
            <a:schemeClr val="accent1"/>
          </a:solidFill>
        </p:spPr>
        <p:txBody>
          <a:bodyPr/>
          <a:lstStyle/>
          <a:p>
            <a:r>
              <a:rPr lang="id-ID" sz="2500" b="0" noProof="1">
                <a:solidFill>
                  <a:schemeClr val="tx1"/>
                </a:solidFill>
              </a:rPr>
              <a:t>Uji Bera dan McAleer (B-M Test)- lanjutan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d-ID" sz="2100" noProof="1"/>
              <a:t>Simpanlah nilai V</a:t>
            </a:r>
            <a:r>
              <a:rPr lang="id-ID" sz="2100" baseline="-25000" noProof="1"/>
              <a:t>t </a:t>
            </a:r>
            <a:r>
              <a:rPr lang="id-ID" sz="2100" noProof="1"/>
              <a:t>serta U</a:t>
            </a:r>
            <a:r>
              <a:rPr lang="id-ID" sz="2100" baseline="-25000" noProof="1"/>
              <a:t>t</a:t>
            </a:r>
            <a:r>
              <a:rPr lang="id-ID" sz="2100" noProof="1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d-ID" sz="2100" noProof="1"/>
          </a:p>
          <a:p>
            <a:pPr>
              <a:lnSpc>
                <a:spcPct val="90000"/>
              </a:lnSpc>
            </a:pPr>
            <a:r>
              <a:rPr lang="id-ID" sz="2100" noProof="1"/>
              <a:t>Lakukan regresi dengan memasukkan nilai </a:t>
            </a:r>
            <a:r>
              <a:rPr lang="id-ID" sz="2100" i="1" noProof="1"/>
              <a:t>residual</a:t>
            </a:r>
            <a:r>
              <a:rPr lang="id-ID" sz="2100" noProof="1"/>
              <a:t>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id-ID" sz="2000" noProof="1"/>
              <a:t>Y</a:t>
            </a:r>
            <a:r>
              <a:rPr lang="id-ID" sz="2000" baseline="-25000" noProof="1"/>
              <a:t>t </a:t>
            </a:r>
            <a:r>
              <a:rPr lang="id-ID" sz="2000" noProof="1"/>
              <a:t>= </a:t>
            </a:r>
            <a:r>
              <a:rPr lang="id-ID" sz="2000" noProof="1">
                <a:sym typeface="Symbol" pitchFamily="18" charset="2"/>
              </a:rPr>
              <a:t></a:t>
            </a:r>
            <a:r>
              <a:rPr lang="id-ID" sz="2000" baseline="-25000" noProof="1"/>
              <a:t>0</a:t>
            </a:r>
            <a:r>
              <a:rPr lang="id-ID" sz="2000" noProof="1"/>
              <a:t> + </a:t>
            </a:r>
            <a:r>
              <a:rPr lang="id-ID" sz="2000" noProof="1">
                <a:sym typeface="Symbol" pitchFamily="18" charset="2"/>
              </a:rPr>
              <a:t></a:t>
            </a:r>
            <a:r>
              <a:rPr lang="id-ID" sz="2000" noProof="1"/>
              <a:t> </a:t>
            </a:r>
            <a:r>
              <a:rPr lang="id-ID" sz="2000" baseline="-25000" noProof="1"/>
              <a:t>1</a:t>
            </a:r>
            <a:r>
              <a:rPr lang="id-ID" sz="2000" noProof="1"/>
              <a:t>X</a:t>
            </a:r>
            <a:r>
              <a:rPr lang="id-ID" sz="2000" baseline="-25000" noProof="1"/>
              <a:t>t1</a:t>
            </a:r>
            <a:r>
              <a:rPr lang="id-ID" sz="2000" noProof="1"/>
              <a:t> + </a:t>
            </a:r>
            <a:r>
              <a:rPr lang="id-ID" sz="2000" noProof="1">
                <a:sym typeface="Symbol" pitchFamily="18" charset="2"/>
              </a:rPr>
              <a:t></a:t>
            </a:r>
            <a:r>
              <a:rPr lang="id-ID" sz="2000" noProof="1"/>
              <a:t> </a:t>
            </a:r>
            <a:r>
              <a:rPr lang="id-ID" sz="2000" baseline="-25000" noProof="1"/>
              <a:t>2</a:t>
            </a:r>
            <a:r>
              <a:rPr lang="id-ID" sz="2000" noProof="1"/>
              <a:t>X</a:t>
            </a:r>
            <a:r>
              <a:rPr lang="id-ID" sz="2000" baseline="-25000" noProof="1"/>
              <a:t>t2 </a:t>
            </a:r>
            <a:r>
              <a:rPr lang="id-ID" sz="2000" noProof="1"/>
              <a:t>+ </a:t>
            </a:r>
            <a:r>
              <a:rPr lang="id-ID" sz="2000" noProof="1">
                <a:sym typeface="Symbol" pitchFamily="18" charset="2"/>
              </a:rPr>
              <a:t></a:t>
            </a:r>
            <a:r>
              <a:rPr lang="id-ID" sz="2000" noProof="1"/>
              <a:t> </a:t>
            </a:r>
            <a:r>
              <a:rPr lang="id-ID" sz="2000" baseline="-25000" noProof="1"/>
              <a:t>3</a:t>
            </a:r>
            <a:r>
              <a:rPr lang="id-ID" sz="2000" noProof="1"/>
              <a:t>u</a:t>
            </a:r>
            <a:r>
              <a:rPr lang="id-ID" sz="2000" baseline="-25000" noProof="1"/>
              <a:t>t</a:t>
            </a:r>
            <a:r>
              <a:rPr lang="id-ID" sz="2000" noProof="1"/>
              <a:t> + e</a:t>
            </a:r>
            <a:r>
              <a:rPr lang="id-ID" sz="2000" baseline="-25000" noProof="1"/>
              <a:t>t1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id-ID" sz="2000" noProof="1"/>
              <a:t>LY</a:t>
            </a:r>
            <a:r>
              <a:rPr lang="id-ID" sz="2000" baseline="-25000" noProof="1"/>
              <a:t>t</a:t>
            </a:r>
            <a:r>
              <a:rPr lang="id-ID" sz="2000" noProof="1"/>
              <a:t> = </a:t>
            </a:r>
            <a:r>
              <a:rPr lang="id-ID" sz="2000" noProof="1">
                <a:sym typeface="Symbol" pitchFamily="18" charset="2"/>
              </a:rPr>
              <a:t></a:t>
            </a:r>
            <a:r>
              <a:rPr lang="id-ID" sz="2000" baseline="-25000" noProof="1"/>
              <a:t>0</a:t>
            </a:r>
            <a:r>
              <a:rPr lang="id-ID" sz="2000" noProof="1"/>
              <a:t> + </a:t>
            </a:r>
            <a:r>
              <a:rPr lang="id-ID" sz="2000" noProof="1">
                <a:sym typeface="Symbol" pitchFamily="18" charset="2"/>
              </a:rPr>
              <a:t></a:t>
            </a:r>
            <a:r>
              <a:rPr lang="id-ID" sz="2000" noProof="1"/>
              <a:t> </a:t>
            </a:r>
            <a:r>
              <a:rPr lang="id-ID" sz="2000" baseline="-25000" noProof="1"/>
              <a:t>1</a:t>
            </a:r>
            <a:r>
              <a:rPr lang="id-ID" sz="2000" noProof="1"/>
              <a:t>LX</a:t>
            </a:r>
            <a:r>
              <a:rPr lang="id-ID" sz="2000" baseline="-25000" noProof="1"/>
              <a:t>t1</a:t>
            </a:r>
            <a:r>
              <a:rPr lang="id-ID" sz="2000" noProof="1"/>
              <a:t> + </a:t>
            </a:r>
            <a:r>
              <a:rPr lang="id-ID" sz="2000" noProof="1">
                <a:sym typeface="Symbol" pitchFamily="18" charset="2"/>
              </a:rPr>
              <a:t></a:t>
            </a:r>
            <a:r>
              <a:rPr lang="id-ID" sz="2000" noProof="1"/>
              <a:t> </a:t>
            </a:r>
            <a:r>
              <a:rPr lang="id-ID" sz="2000" baseline="-25000" noProof="1"/>
              <a:t>2</a:t>
            </a:r>
            <a:r>
              <a:rPr lang="id-ID" sz="2000" noProof="1"/>
              <a:t>LX</a:t>
            </a:r>
            <a:r>
              <a:rPr lang="id-ID" sz="2000" baseline="-25000" noProof="1"/>
              <a:t>t2</a:t>
            </a:r>
            <a:r>
              <a:rPr lang="id-ID" sz="2000" noProof="1"/>
              <a:t> + </a:t>
            </a:r>
            <a:r>
              <a:rPr lang="id-ID" sz="2000" noProof="1">
                <a:sym typeface="Symbol" pitchFamily="18" charset="2"/>
              </a:rPr>
              <a:t></a:t>
            </a:r>
            <a:r>
              <a:rPr lang="id-ID" sz="2000" baseline="-25000" noProof="1"/>
              <a:t>3</a:t>
            </a:r>
            <a:r>
              <a:rPr lang="id-ID" sz="2000" noProof="1"/>
              <a:t>v</a:t>
            </a:r>
            <a:r>
              <a:rPr lang="id-ID" sz="2000" baseline="-25000" noProof="1"/>
              <a:t>t</a:t>
            </a:r>
            <a:r>
              <a:rPr lang="id-ID" sz="2000" noProof="1"/>
              <a:t> + e</a:t>
            </a:r>
            <a:r>
              <a:rPr lang="id-ID" sz="2000" baseline="-25000" noProof="1"/>
              <a:t>t2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id-ID" sz="2000" baseline="-25000" noProof="1"/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id-ID" sz="2100" noProof="1"/>
              <a:t>Uji hipotesis nol bahwa </a:t>
            </a:r>
            <a:r>
              <a:rPr lang="id-ID" sz="2100" noProof="1">
                <a:sym typeface="Symbol" pitchFamily="18" charset="2"/>
              </a:rPr>
              <a:t></a:t>
            </a:r>
            <a:r>
              <a:rPr lang="id-ID" sz="2100" baseline="-25000" noProof="1"/>
              <a:t>3 </a:t>
            </a:r>
            <a:r>
              <a:rPr lang="id-ID" sz="2100" noProof="1"/>
              <a:t>= 0 dan hipotesis alternatif </a:t>
            </a:r>
            <a:r>
              <a:rPr lang="el-GR" sz="2100" noProof="1"/>
              <a:t>β</a:t>
            </a:r>
            <a:r>
              <a:rPr lang="el-GR" sz="2100" baseline="-25000" noProof="1"/>
              <a:t>3</a:t>
            </a:r>
            <a:r>
              <a:rPr lang="el-GR" sz="2100" noProof="1"/>
              <a:t> = 0.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id-ID" sz="2100" noProof="1"/>
              <a:t>Jika </a:t>
            </a:r>
            <a:r>
              <a:rPr lang="id-ID" sz="2100" noProof="1">
                <a:sym typeface="Symbol" pitchFamily="18" charset="2"/>
              </a:rPr>
              <a:t></a:t>
            </a:r>
            <a:r>
              <a:rPr lang="id-ID" sz="2100" noProof="1"/>
              <a:t> </a:t>
            </a:r>
            <a:r>
              <a:rPr lang="id-ID" sz="2100" baseline="-25000" noProof="1"/>
              <a:t>3</a:t>
            </a:r>
            <a:r>
              <a:rPr lang="id-ID" sz="2100" noProof="1"/>
              <a:t> berbeda dengan nol secara statistik, maka bentuk model linier ditolak dan sebaliknya.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id-ID" sz="2100" noProof="1"/>
              <a:t>jika </a:t>
            </a:r>
            <a:r>
              <a:rPr lang="el-GR" sz="2100" noProof="1"/>
              <a:t>β</a:t>
            </a:r>
            <a:r>
              <a:rPr lang="el-GR" sz="2100" baseline="-25000" noProof="1"/>
              <a:t>3</a:t>
            </a:r>
            <a:r>
              <a:rPr lang="id-ID" sz="2100" noProof="1"/>
              <a:t> berbeda dengan nol secara statistik, maka hipotesis alternatif yang mengatakan bahwa bentuk fungsi log-linier yang benar ditolak </a:t>
            </a:r>
            <a:endParaRPr lang="id-ID" sz="2100" baseline="-25000" noProof="1"/>
          </a:p>
          <a:p>
            <a:pPr>
              <a:lnSpc>
                <a:spcPct val="90000"/>
              </a:lnSpc>
            </a:pPr>
            <a:endParaRPr lang="id-ID" sz="2100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990600" lvl="1" indent="-646113">
              <a:lnSpc>
                <a:spcPct val="80000"/>
              </a:lnSpc>
            </a:pPr>
            <a:r>
              <a:rPr lang="id-ID" sz="2000"/>
              <a:t>Nilai </a:t>
            </a:r>
            <a:r>
              <a:rPr lang="id-ID" sz="2000" i="1"/>
              <a:t>r </a:t>
            </a:r>
            <a:r>
              <a:rPr lang="id-ID" sz="2000"/>
              <a:t>(</a:t>
            </a:r>
            <a:r>
              <a:rPr lang="id-ID" sz="2000" i="1"/>
              <a:t>R</a:t>
            </a:r>
            <a:r>
              <a:rPr lang="id-ID" sz="2000"/>
              <a:t>) dapat positif atau negatif, tandanya tergantung pada tanda faktor pembilang dari persamaan (2.47), yaitu mengukur kovarian sampel kedua variabel.</a:t>
            </a:r>
          </a:p>
          <a:p>
            <a:pPr marL="990600" lvl="1" indent="-646113">
              <a:lnSpc>
                <a:spcPct val="80000"/>
              </a:lnSpc>
            </a:pPr>
            <a:r>
              <a:rPr lang="id-ID" sz="2000"/>
              <a:t>Nilai </a:t>
            </a:r>
            <a:r>
              <a:rPr lang="id-ID" sz="2000" i="1"/>
              <a:t>r </a:t>
            </a:r>
            <a:r>
              <a:rPr lang="id-ID" sz="2000"/>
              <a:t>(</a:t>
            </a:r>
            <a:r>
              <a:rPr lang="id-ID" sz="2000" i="1"/>
              <a:t>R</a:t>
            </a:r>
            <a:r>
              <a:rPr lang="id-ID" sz="2000"/>
              <a:t>) terletak antara batas -1 dan +1, yaitu -1 ≤ </a:t>
            </a:r>
            <a:r>
              <a:rPr lang="id-ID" sz="2000" i="1"/>
              <a:t>r </a:t>
            </a:r>
            <a:r>
              <a:rPr lang="id-ID" sz="2000"/>
              <a:t>(</a:t>
            </a:r>
            <a:r>
              <a:rPr lang="id-ID" sz="2000" i="1"/>
              <a:t>R</a:t>
            </a:r>
            <a:r>
              <a:rPr lang="id-ID" sz="2000"/>
              <a:t>) ≤ 1.</a:t>
            </a:r>
          </a:p>
          <a:p>
            <a:pPr marL="990600" lvl="1" indent="-646113">
              <a:lnSpc>
                <a:spcPct val="80000"/>
              </a:lnSpc>
            </a:pPr>
            <a:r>
              <a:rPr lang="id-ID" sz="2000"/>
              <a:t>Sifat dasarnya simetris, yaitu koefisien korelasi antara </a:t>
            </a:r>
            <a:r>
              <a:rPr lang="id-ID" sz="2000" i="1"/>
              <a:t>X </a:t>
            </a:r>
            <a:r>
              <a:rPr lang="id-ID" sz="2000"/>
              <a:t>dan </a:t>
            </a:r>
            <a:r>
              <a:rPr lang="id-ID" sz="2000" i="1"/>
              <a:t>Y</a:t>
            </a:r>
            <a:r>
              <a:rPr lang="id-ID" sz="2000"/>
              <a:t> (</a:t>
            </a:r>
            <a:r>
              <a:rPr lang="id-ID" sz="2000" i="1"/>
              <a:t>r</a:t>
            </a:r>
            <a:r>
              <a:rPr lang="id-ID" sz="2000"/>
              <a:t>XY atau </a:t>
            </a:r>
            <a:r>
              <a:rPr lang="id-ID" sz="2000" i="1"/>
              <a:t>R</a:t>
            </a:r>
            <a:r>
              <a:rPr lang="id-ID" sz="2000"/>
              <a:t>XY) sama dengan koefisien korelasi antara </a:t>
            </a:r>
            <a:r>
              <a:rPr lang="id-ID" sz="2000" i="1"/>
              <a:t>Y </a:t>
            </a:r>
            <a:r>
              <a:rPr lang="id-ID" sz="2000"/>
              <a:t>dan </a:t>
            </a:r>
            <a:r>
              <a:rPr lang="id-ID" sz="2000" i="1"/>
              <a:t>X </a:t>
            </a:r>
            <a:r>
              <a:rPr lang="id-ID" sz="2000"/>
              <a:t>(</a:t>
            </a:r>
            <a:r>
              <a:rPr lang="id-ID" sz="2000" i="1"/>
              <a:t>r</a:t>
            </a:r>
            <a:r>
              <a:rPr lang="id-ID" sz="2000"/>
              <a:t>XY </a:t>
            </a:r>
            <a:r>
              <a:rPr lang="id-ID" sz="2000" i="1"/>
              <a:t>R</a:t>
            </a:r>
            <a:r>
              <a:rPr lang="id-ID" sz="2000"/>
              <a:t>XY).</a:t>
            </a:r>
          </a:p>
          <a:p>
            <a:pPr marL="990600" lvl="1" indent="-646113">
              <a:lnSpc>
                <a:spcPct val="80000"/>
              </a:lnSpc>
            </a:pPr>
            <a:r>
              <a:rPr lang="id-ID" sz="2000"/>
              <a:t>Tidak tergantung pada titik asal dan skala.</a:t>
            </a:r>
          </a:p>
          <a:p>
            <a:pPr marL="990600" lvl="1" indent="-646113">
              <a:lnSpc>
                <a:spcPct val="80000"/>
              </a:lnSpc>
            </a:pPr>
            <a:r>
              <a:rPr lang="id-ID" sz="2000"/>
              <a:t>Kalau </a:t>
            </a:r>
            <a:r>
              <a:rPr lang="id-ID" sz="2000" i="1"/>
              <a:t>X</a:t>
            </a:r>
            <a:r>
              <a:rPr lang="id-ID" sz="2000"/>
              <a:t> dan </a:t>
            </a:r>
            <a:r>
              <a:rPr lang="id-ID" sz="2000" i="1"/>
              <a:t>Y</a:t>
            </a:r>
            <a:r>
              <a:rPr lang="id-ID" sz="2000"/>
              <a:t> bebas secara statistik, maka koefisien korelasi antara mereka adalah nol, tetapi kalau </a:t>
            </a:r>
            <a:r>
              <a:rPr lang="id-ID" sz="2000" i="1"/>
              <a:t>r </a:t>
            </a:r>
            <a:r>
              <a:rPr lang="id-ID" sz="2000"/>
              <a:t>(</a:t>
            </a:r>
            <a:r>
              <a:rPr lang="id-ID" sz="2000" i="1"/>
              <a:t>R</a:t>
            </a:r>
            <a:r>
              <a:rPr lang="id-ID" sz="2000"/>
              <a:t>) = 0, ini tidak berarti bahwa kedua variabel adalah bebas (tidak ada hubungan).</a:t>
            </a:r>
          </a:p>
          <a:p>
            <a:pPr marL="990600" lvl="1" indent="-646113">
              <a:lnSpc>
                <a:spcPct val="80000"/>
              </a:lnSpc>
            </a:pPr>
            <a:r>
              <a:rPr lang="id-ID" sz="2000"/>
              <a:t>Nilai </a:t>
            </a:r>
            <a:r>
              <a:rPr lang="id-ID" sz="2000" i="1"/>
              <a:t>r </a:t>
            </a:r>
            <a:r>
              <a:rPr lang="id-ID" sz="2000"/>
              <a:t>(</a:t>
            </a:r>
            <a:r>
              <a:rPr lang="id-ID" sz="2000" i="1"/>
              <a:t>R</a:t>
            </a:r>
            <a:r>
              <a:rPr lang="id-ID" sz="2000"/>
              <a:t>) hanyalah suatu ukuran hubungan linier atau ketergantungan linier saja; </a:t>
            </a:r>
            <a:r>
              <a:rPr lang="id-ID" sz="2000" i="1"/>
              <a:t>r </a:t>
            </a:r>
            <a:r>
              <a:rPr lang="id-ID" sz="2000"/>
              <a:t>(</a:t>
            </a:r>
            <a:r>
              <a:rPr lang="id-ID" sz="2000" i="1"/>
              <a:t>R</a:t>
            </a:r>
            <a:r>
              <a:rPr lang="id-ID" sz="2000"/>
              <a:t>) tadi tidak mempunyai arti untuk menggambarkan hubungan non-linier.</a:t>
            </a:r>
          </a:p>
          <a:p>
            <a:pPr marL="990600" lvl="1" indent="-646113">
              <a:lnSpc>
                <a:spcPct val="80000"/>
              </a:lnSpc>
            </a:pPr>
            <a:r>
              <a:rPr lang="id-ID" sz="2000"/>
              <a:t>Meskipun nilai </a:t>
            </a:r>
            <a:r>
              <a:rPr lang="id-ID" sz="2000" i="1"/>
              <a:t>r </a:t>
            </a:r>
            <a:r>
              <a:rPr lang="id-ID" sz="2000"/>
              <a:t>(</a:t>
            </a:r>
            <a:r>
              <a:rPr lang="id-ID" sz="2000" i="1"/>
              <a:t>R</a:t>
            </a:r>
            <a:r>
              <a:rPr lang="id-ID" sz="2000"/>
              <a:t>) adalah ukuran linier antara dua variabel, tetapi tidak perlu berarti adanya hubungan sebab akibat (</a:t>
            </a:r>
            <a:r>
              <a:rPr lang="id-ID" sz="2000" i="1"/>
              <a:t>causal</a:t>
            </a:r>
            <a:r>
              <a:rPr lang="id-ID" sz="2000"/>
              <a:t>).</a:t>
            </a:r>
            <a:endParaRPr lang="en-US" sz="2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a.i.r/ekonometrika/2011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8962-8BA7-485F-8A6B-BB1F3024628A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09575"/>
          </a:xfrm>
        </p:spPr>
        <p:txBody>
          <a:bodyPr>
            <a:normAutofit fontScale="90000"/>
          </a:bodyPr>
          <a:lstStyle/>
          <a:p>
            <a:r>
              <a:rPr lang="id-ID" sz="2100"/>
              <a:t>sifat </a:t>
            </a:r>
            <a:r>
              <a:rPr lang="id-ID" sz="2100" i="1"/>
              <a:t>r </a:t>
            </a:r>
            <a:r>
              <a:rPr lang="id-ID" sz="2100"/>
              <a:t>(</a:t>
            </a:r>
            <a:r>
              <a:rPr lang="id-ID" sz="2100" i="1"/>
              <a:t>R</a:t>
            </a:r>
            <a:r>
              <a:rPr lang="id-ID" sz="2100"/>
              <a:t>)</a:t>
            </a:r>
            <a:r>
              <a:rPr lang="en-US" sz="210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pPr marL="609600" indent="-609600"/>
            <a:r>
              <a:rPr lang="en-US" sz="1900"/>
              <a:t>Regresi: ketergantungan  satu variabel pada variabel yang lain, </a:t>
            </a:r>
            <a:r>
              <a:rPr lang="id-ID" sz="1900"/>
              <a:t>studi ketergantungan satu variabel</a:t>
            </a:r>
            <a:r>
              <a:rPr lang="en-US" sz="1900"/>
              <a:t> </a:t>
            </a:r>
            <a:r>
              <a:rPr lang="id-ID" sz="1900"/>
              <a:t>(variabel tak bebas) pada satu atau lebih variabel lain (variabel yang menjelaskan), dengan maksud untuk menaksir dan/atau meramalkan nilai rata-rata hitung (</a:t>
            </a:r>
            <a:r>
              <a:rPr lang="id-ID" sz="1900" i="1"/>
              <a:t>mean</a:t>
            </a:r>
            <a:r>
              <a:rPr lang="id-ID" sz="1900"/>
              <a:t>) atau rata-rata (populasi) variabel tak bebas, dalam pengambilan sampel berulang-ulang dari variabel yang menjelaskan (</a:t>
            </a:r>
            <a:r>
              <a:rPr lang="id-ID" sz="1900" i="1"/>
              <a:t>explanatory variable</a:t>
            </a:r>
            <a:r>
              <a:rPr lang="id-ID" sz="1900"/>
              <a:t>)</a:t>
            </a:r>
            <a:r>
              <a:rPr lang="en-US" sz="1900"/>
              <a:t> </a:t>
            </a:r>
          </a:p>
          <a:p>
            <a:pPr marL="609600" indent="-609600"/>
            <a:r>
              <a:rPr lang="en-US" sz="1900"/>
              <a:t>dengan 3 tujuan</a:t>
            </a:r>
          </a:p>
          <a:p>
            <a:pPr marL="990600" lvl="1" indent="-646113"/>
            <a:r>
              <a:rPr lang="en-US" sz="2000"/>
              <a:t>estimasi nilai rata-rata variabel </a:t>
            </a:r>
            <a:r>
              <a:rPr lang="en-US" sz="2000">
                <a:sym typeface="Wingdings" pitchFamily="2" charset="2"/>
              </a:rPr>
              <a:t> </a:t>
            </a:r>
            <a:r>
              <a:rPr lang="en-US" sz="2000"/>
              <a:t>Estimate </a:t>
            </a:r>
            <a:r>
              <a:rPr lang="en-US" sz="2000" b="1"/>
              <a:t>a relationship </a:t>
            </a:r>
            <a:r>
              <a:rPr lang="en-US" sz="2000"/>
              <a:t>among economic variables, such as y = f(x).</a:t>
            </a:r>
          </a:p>
          <a:p>
            <a:pPr marL="990600" lvl="1" indent="-646113"/>
            <a:r>
              <a:rPr lang="en-US" sz="2000"/>
              <a:t>menguji hipotesa</a:t>
            </a:r>
          </a:p>
          <a:p>
            <a:pPr marL="990600" lvl="1" indent="-646113"/>
            <a:r>
              <a:rPr lang="en-US" sz="2000"/>
              <a:t>Memprediksi </a:t>
            </a:r>
            <a:r>
              <a:rPr lang="en-US" sz="2000">
                <a:sym typeface="Wingdings" pitchFamily="2" charset="2"/>
              </a:rPr>
              <a:t> </a:t>
            </a:r>
            <a:r>
              <a:rPr lang="en-US" sz="2000"/>
              <a:t>Forecast or </a:t>
            </a:r>
            <a:r>
              <a:rPr lang="en-US" sz="2000" b="1"/>
              <a:t>predict </a:t>
            </a:r>
            <a:r>
              <a:rPr lang="en-US" sz="2000"/>
              <a:t>the value of one variable, y, based on the value of another variable, x.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a.i.r/ekonometrika/2011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7909-3059-44A4-BED7-DB5D26A3AC1C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5775"/>
          </a:xfrm>
        </p:spPr>
        <p:txBody>
          <a:bodyPr/>
          <a:lstStyle/>
          <a:p>
            <a:r>
              <a:rPr lang="en-US" sz="2500">
                <a:latin typeface="Arial" pitchFamily="34" charset="0"/>
              </a:rPr>
              <a:t>Pengertian Regresi</a:t>
            </a:r>
            <a:endParaRPr lang="en-US" sz="2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a.i.r/ekonometrika/2011</a:t>
            </a:r>
            <a:endParaRPr lang="en-US" altLang="en-US"/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0DD2-F457-4A07-A7CF-98F1950DD74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219200" y="685800"/>
            <a:ext cx="6908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ESTIMASI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117600" y="1143000"/>
            <a:ext cx="74168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Salah satu bentuk inferensi statistika (pengambilan kesimpulan) terhadap </a:t>
            </a:r>
            <a:r>
              <a:rPr lang="en-US" sz="2000" b="1" i="1">
                <a:latin typeface="Times New Roman" pitchFamily="18" charset="0"/>
              </a:rPr>
              <a:t>parameter</a:t>
            </a:r>
            <a:r>
              <a:rPr lang="en-US" sz="2000">
                <a:latin typeface="Times New Roman" pitchFamily="18" charset="0"/>
              </a:rPr>
              <a:t> populasi adalah estimasi.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219200" y="2686050"/>
            <a:ext cx="50800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Misalnya :</a:t>
            </a:r>
          </a:p>
        </p:txBody>
      </p:sp>
      <p:grpSp>
        <p:nvGrpSpPr>
          <p:cNvPr id="39961" name="Group 25"/>
          <p:cNvGrpSpPr>
            <a:grpSpLocks/>
          </p:cNvGrpSpPr>
          <p:nvPr/>
        </p:nvGrpSpPr>
        <p:grpSpPr bwMode="auto">
          <a:xfrm>
            <a:off x="1371600" y="3019425"/>
            <a:ext cx="6096000" cy="2667000"/>
            <a:chOff x="864" y="1902"/>
            <a:chExt cx="3840" cy="1680"/>
          </a:xfrm>
        </p:grpSpPr>
        <p:grpSp>
          <p:nvGrpSpPr>
            <p:cNvPr id="39941" name="Group 5"/>
            <p:cNvGrpSpPr>
              <a:grpSpLocks/>
            </p:cNvGrpSpPr>
            <p:nvPr/>
          </p:nvGrpSpPr>
          <p:grpSpPr bwMode="auto">
            <a:xfrm>
              <a:off x="864" y="2232"/>
              <a:ext cx="1280" cy="1296"/>
              <a:chOff x="648" y="2976"/>
              <a:chExt cx="960" cy="1728"/>
            </a:xfrm>
          </p:grpSpPr>
          <p:sp>
            <p:nvSpPr>
              <p:cNvPr id="39942" name="Rectangle 6"/>
              <p:cNvSpPr>
                <a:spLocks noChangeArrowheads="1"/>
              </p:cNvSpPr>
              <p:nvPr/>
            </p:nvSpPr>
            <p:spPr bwMode="auto">
              <a:xfrm>
                <a:off x="648" y="4272"/>
                <a:ext cx="96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None/>
                </a:pPr>
                <a:r>
                  <a:rPr lang="en-US" sz="2000"/>
                  <a:t>proporsi</a:t>
                </a:r>
              </a:p>
            </p:txBody>
          </p:sp>
          <p:sp>
            <p:nvSpPr>
              <p:cNvPr id="39943" name="Rectangle 7"/>
              <p:cNvSpPr>
                <a:spLocks noChangeArrowheads="1"/>
              </p:cNvSpPr>
              <p:nvPr/>
            </p:nvSpPr>
            <p:spPr bwMode="auto">
              <a:xfrm>
                <a:off x="648" y="3840"/>
                <a:ext cx="96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None/>
                </a:pPr>
                <a:r>
                  <a:rPr lang="en-US" sz="2000"/>
                  <a:t>variansi</a:t>
                </a:r>
              </a:p>
            </p:txBody>
          </p:sp>
          <p:sp>
            <p:nvSpPr>
              <p:cNvPr id="39944" name="Rectangle 8"/>
              <p:cNvSpPr>
                <a:spLocks noChangeArrowheads="1"/>
              </p:cNvSpPr>
              <p:nvPr/>
            </p:nvSpPr>
            <p:spPr bwMode="auto">
              <a:xfrm>
                <a:off x="648" y="3408"/>
                <a:ext cx="96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None/>
                </a:pPr>
                <a:r>
                  <a:rPr lang="en-US" sz="2000"/>
                  <a:t>peny. std</a:t>
                </a:r>
              </a:p>
            </p:txBody>
          </p:sp>
          <p:sp>
            <p:nvSpPr>
              <p:cNvPr id="39945" name="Rectangle 9"/>
              <p:cNvSpPr>
                <a:spLocks noChangeArrowheads="1"/>
              </p:cNvSpPr>
              <p:nvPr/>
            </p:nvSpPr>
            <p:spPr bwMode="auto">
              <a:xfrm>
                <a:off x="648" y="2976"/>
                <a:ext cx="96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None/>
                </a:pPr>
                <a:r>
                  <a:rPr lang="en-US" sz="2000"/>
                  <a:t>mean</a:t>
                </a:r>
              </a:p>
            </p:txBody>
          </p:sp>
        </p:grpSp>
        <p:grpSp>
          <p:nvGrpSpPr>
            <p:cNvPr id="39946" name="Group 10"/>
            <p:cNvGrpSpPr>
              <a:grpSpLocks/>
            </p:cNvGrpSpPr>
            <p:nvPr/>
          </p:nvGrpSpPr>
          <p:grpSpPr bwMode="auto">
            <a:xfrm>
              <a:off x="2144" y="1908"/>
              <a:ext cx="1280" cy="1620"/>
              <a:chOff x="1608" y="2544"/>
              <a:chExt cx="960" cy="2160"/>
            </a:xfrm>
          </p:grpSpPr>
          <p:sp>
            <p:nvSpPr>
              <p:cNvPr id="39947" name="Rectangle 11"/>
              <p:cNvSpPr>
                <a:spLocks noChangeArrowheads="1"/>
              </p:cNvSpPr>
              <p:nvPr/>
            </p:nvSpPr>
            <p:spPr bwMode="auto">
              <a:xfrm>
                <a:off x="1608" y="4272"/>
                <a:ext cx="96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None/>
                </a:pPr>
                <a:r>
                  <a:rPr lang="en-US" sz="2000">
                    <a:sym typeface="Symbol" pitchFamily="18" charset="2"/>
                  </a:rPr>
                  <a:t>p</a:t>
                </a:r>
              </a:p>
            </p:txBody>
          </p:sp>
          <p:sp>
            <p:nvSpPr>
              <p:cNvPr id="39948" name="Rectangle 12"/>
              <p:cNvSpPr>
                <a:spLocks noChangeArrowheads="1"/>
              </p:cNvSpPr>
              <p:nvPr/>
            </p:nvSpPr>
            <p:spPr bwMode="auto">
              <a:xfrm>
                <a:off x="1608" y="3840"/>
                <a:ext cx="96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None/>
                </a:pPr>
                <a:r>
                  <a:rPr lang="en-US" sz="2200">
                    <a:sym typeface="Symbol" pitchFamily="18" charset="2"/>
                  </a:rPr>
                  <a:t></a:t>
                </a:r>
                <a:r>
                  <a:rPr lang="en-US" sz="2200" baseline="30000">
                    <a:sym typeface="Symbol" pitchFamily="18" charset="2"/>
                  </a:rPr>
                  <a:t>2</a:t>
                </a:r>
                <a:endParaRPr lang="en-US" sz="2200">
                  <a:sym typeface="Symbol" pitchFamily="18" charset="2"/>
                </a:endParaRPr>
              </a:p>
            </p:txBody>
          </p:sp>
          <p:sp>
            <p:nvSpPr>
              <p:cNvPr id="39949" name="Rectangle 13"/>
              <p:cNvSpPr>
                <a:spLocks noChangeArrowheads="1"/>
              </p:cNvSpPr>
              <p:nvPr/>
            </p:nvSpPr>
            <p:spPr bwMode="auto">
              <a:xfrm>
                <a:off x="1608" y="3408"/>
                <a:ext cx="96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None/>
                </a:pPr>
                <a:r>
                  <a:rPr lang="en-US" sz="2200">
                    <a:sym typeface="Symbol" pitchFamily="18" charset="2"/>
                  </a:rPr>
                  <a:t></a:t>
                </a:r>
              </a:p>
            </p:txBody>
          </p:sp>
          <p:sp>
            <p:nvSpPr>
              <p:cNvPr id="39950" name="Rectangle 14"/>
              <p:cNvSpPr>
                <a:spLocks noChangeArrowheads="1"/>
              </p:cNvSpPr>
              <p:nvPr/>
            </p:nvSpPr>
            <p:spPr bwMode="auto">
              <a:xfrm>
                <a:off x="1608" y="2976"/>
                <a:ext cx="96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None/>
                </a:pPr>
                <a:r>
                  <a:rPr lang="en-US" sz="2200">
                    <a:sym typeface="Symbol" pitchFamily="18" charset="2"/>
                  </a:rPr>
                  <a:t></a:t>
                </a:r>
                <a:endParaRPr lang="en-US" sz="2200"/>
              </a:p>
            </p:txBody>
          </p:sp>
          <p:sp>
            <p:nvSpPr>
              <p:cNvPr id="39951" name="Rectangle 15"/>
              <p:cNvSpPr>
                <a:spLocks noChangeArrowheads="1"/>
              </p:cNvSpPr>
              <p:nvPr/>
            </p:nvSpPr>
            <p:spPr bwMode="auto">
              <a:xfrm>
                <a:off x="1608" y="2544"/>
                <a:ext cx="96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None/>
                </a:pPr>
                <a:r>
                  <a:rPr lang="en-US" sz="2000" b="1"/>
                  <a:t>populasi</a:t>
                </a:r>
              </a:p>
            </p:txBody>
          </p:sp>
        </p:grpSp>
        <p:grpSp>
          <p:nvGrpSpPr>
            <p:cNvPr id="39952" name="Group 16"/>
            <p:cNvGrpSpPr>
              <a:grpSpLocks/>
            </p:cNvGrpSpPr>
            <p:nvPr/>
          </p:nvGrpSpPr>
          <p:grpSpPr bwMode="auto">
            <a:xfrm>
              <a:off x="3424" y="1902"/>
              <a:ext cx="1280" cy="1680"/>
              <a:chOff x="3424" y="1902"/>
              <a:chExt cx="1280" cy="1680"/>
            </a:xfrm>
          </p:grpSpPr>
          <p:sp>
            <p:nvSpPr>
              <p:cNvPr id="39953" name="Rectangle 17"/>
              <p:cNvSpPr>
                <a:spLocks noChangeArrowheads="1"/>
              </p:cNvSpPr>
              <p:nvPr/>
            </p:nvSpPr>
            <p:spPr bwMode="auto">
              <a:xfrm>
                <a:off x="3840" y="2832"/>
                <a:ext cx="384" cy="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None/>
                </a:pPr>
                <a:r>
                  <a:rPr lang="en-US" sz="2200"/>
                  <a:t>s</a:t>
                </a:r>
                <a:r>
                  <a:rPr lang="en-US" sz="2200" baseline="30000"/>
                  <a:t>2</a:t>
                </a:r>
                <a:endParaRPr lang="en-US" sz="2200"/>
              </a:p>
            </p:txBody>
          </p:sp>
          <p:sp>
            <p:nvSpPr>
              <p:cNvPr id="39954" name="Rectangle 18"/>
              <p:cNvSpPr>
                <a:spLocks noChangeArrowheads="1"/>
              </p:cNvSpPr>
              <p:nvPr/>
            </p:nvSpPr>
            <p:spPr bwMode="auto">
              <a:xfrm>
                <a:off x="3840" y="2550"/>
                <a:ext cx="288" cy="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None/>
                </a:pPr>
                <a:r>
                  <a:rPr lang="en-US" sz="2200"/>
                  <a:t>s</a:t>
                </a:r>
              </a:p>
            </p:txBody>
          </p:sp>
          <p:sp>
            <p:nvSpPr>
              <p:cNvPr id="39955" name="Rectangle 19"/>
              <p:cNvSpPr>
                <a:spLocks noChangeArrowheads="1"/>
              </p:cNvSpPr>
              <p:nvPr/>
            </p:nvSpPr>
            <p:spPr bwMode="auto">
              <a:xfrm>
                <a:off x="3424" y="1902"/>
                <a:ext cx="1280" cy="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None/>
                </a:pPr>
                <a:r>
                  <a:rPr lang="en-US" sz="2000" b="1"/>
                  <a:t>sampel</a:t>
                </a:r>
              </a:p>
            </p:txBody>
          </p:sp>
          <p:graphicFrame>
            <p:nvGraphicFramePr>
              <p:cNvPr id="39956" name="Object 20"/>
              <p:cNvGraphicFramePr>
                <a:graphicFrameLocks noChangeAspect="1"/>
              </p:cNvGraphicFramePr>
              <p:nvPr/>
            </p:nvGraphicFramePr>
            <p:xfrm>
              <a:off x="3937" y="3168"/>
              <a:ext cx="202" cy="414"/>
            </p:xfrm>
            <a:graphic>
              <a:graphicData uri="http://schemas.openxmlformats.org/presentationml/2006/ole">
                <p:oleObj spid="_x0000_s39956" r:id="rId3" imgW="152334" imgH="393529" progId="Equation.3">
                  <p:embed/>
                </p:oleObj>
              </a:graphicData>
            </a:graphic>
          </p:graphicFrame>
          <p:graphicFrame>
            <p:nvGraphicFramePr>
              <p:cNvPr id="39957" name="Object 21"/>
              <p:cNvGraphicFramePr>
                <a:graphicFrameLocks noChangeAspect="1"/>
              </p:cNvGraphicFramePr>
              <p:nvPr/>
            </p:nvGraphicFramePr>
            <p:xfrm>
              <a:off x="3904" y="2268"/>
              <a:ext cx="136" cy="180"/>
            </p:xfrm>
            <a:graphic>
              <a:graphicData uri="http://schemas.openxmlformats.org/presentationml/2006/ole">
                <p:oleObj spid="_x0000_s39957" r:id="rId4" imgW="126835" imgH="152202" progId="Equation.3">
                  <p:embed/>
                </p:oleObj>
              </a:graphicData>
            </a:graphic>
          </p:graphicFrame>
        </p:grpSp>
      </p:grpSp>
      <p:sp>
        <p:nvSpPr>
          <p:cNvPr id="39958" name="Text Box 22"/>
          <p:cNvSpPr txBox="1">
            <a:spLocks noChangeArrowheads="1"/>
          </p:cNvSpPr>
          <p:nvPr/>
        </p:nvSpPr>
        <p:spPr bwMode="auto">
          <a:xfrm>
            <a:off x="1143000" y="1885950"/>
            <a:ext cx="74168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Dalam estimasi yang dilakukan adalah menduga/memperkirakan parameter dengan penduga yang sesuai (“terbaik”).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39" grpId="0" autoUpdateAnimBg="0"/>
      <p:bldP spid="39940" grpId="0" autoUpdateAnimBg="0"/>
      <p:bldP spid="3995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id-ID" sz="2600"/>
              <a:t>Dalam analisis regresi, ada asimetris atau tidak seimbang (</a:t>
            </a:r>
            <a:r>
              <a:rPr lang="id-ID" sz="2600" i="1"/>
              <a:t>asymmetry</a:t>
            </a:r>
            <a:r>
              <a:rPr lang="id-ID" sz="2600"/>
              <a:t>) dalam memperlakukan variabel tak bebas dan variabel bebas. </a:t>
            </a:r>
            <a:endParaRPr lang="en-US" sz="2600"/>
          </a:p>
          <a:p>
            <a:r>
              <a:rPr lang="id-ID" sz="2600"/>
              <a:t>Variabel tak bebas diasumsikan </a:t>
            </a:r>
            <a:r>
              <a:rPr lang="id-ID" sz="2600">
                <a:solidFill>
                  <a:srgbClr val="FF0000"/>
                </a:solidFill>
              </a:rPr>
              <a:t>bersifat stokastik atau acak. </a:t>
            </a:r>
            <a:endParaRPr lang="en-US" sz="2600">
              <a:solidFill>
                <a:srgbClr val="FF0000"/>
              </a:solidFill>
            </a:endParaRPr>
          </a:p>
          <a:p>
            <a:r>
              <a:rPr lang="id-ID" sz="2600"/>
              <a:t>Pada bagian lain, </a:t>
            </a:r>
            <a:r>
              <a:rPr lang="id-ID" sz="2600">
                <a:solidFill>
                  <a:srgbClr val="FF0000"/>
                </a:solidFill>
              </a:rPr>
              <a:t>variabel bebas diasumsikan mempunyai nilai yang tetap dalam pengambilan sampel secara berulang-ulang</a:t>
            </a:r>
            <a:r>
              <a:rPr lang="id-ID" sz="2600"/>
              <a:t>. </a:t>
            </a:r>
            <a:endParaRPr lang="en-US" sz="2600"/>
          </a:p>
          <a:p>
            <a:r>
              <a:rPr lang="id-ID" sz="2600"/>
              <a:t>Sementara itu, dalam analisis korelasi, baik variabel tak bebas maupun variabel bebas diperlakukan secara simetris atau seimbang di mana tidak ada perbedaan antara variabel tak bebas dengan variabel bebas.</a:t>
            </a:r>
            <a:endParaRPr lang="en-US" sz="260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a.i.r/ekonometrika/2011</a:t>
            </a: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6734-AA94-447D-B1C7-6F433FE5CDD9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id-ID" sz="2100"/>
              <a:t>Regresi klasik mengasumsikan bahwa E (X</a:t>
            </a:r>
            <a:r>
              <a:rPr lang="id-ID" sz="2100" baseline="-25000"/>
              <a:t>t </a:t>
            </a:r>
            <a:r>
              <a:rPr lang="id-ID" sz="2100">
                <a:sym typeface="Symbol" pitchFamily="18" charset="2"/>
              </a:rPr>
              <a:t></a:t>
            </a:r>
            <a:r>
              <a:rPr lang="id-ID" sz="2100" baseline="-25000"/>
              <a:t>t</a:t>
            </a:r>
            <a:r>
              <a:rPr lang="id-ID" sz="2100"/>
              <a:t>)=0. Diasumsikan bahwa tidak ada korelasi antara </a:t>
            </a:r>
            <a:r>
              <a:rPr lang="id-ID" sz="2100" i="1"/>
              <a:t>error term</a:t>
            </a:r>
            <a:r>
              <a:rPr lang="id-ID" sz="2100"/>
              <a:t> (</a:t>
            </a:r>
            <a:r>
              <a:rPr lang="id-ID" sz="2100">
                <a:sym typeface="Symbol" pitchFamily="18" charset="2"/>
              </a:rPr>
              <a:t></a:t>
            </a:r>
            <a:r>
              <a:rPr lang="id-ID" sz="2100" baseline="-25000"/>
              <a:t>t</a:t>
            </a:r>
            <a:r>
              <a:rPr lang="id-ID" sz="2100"/>
              <a:t>) dengan variabel independennya, maka variabel independen disebut independen atau deterministik. </a:t>
            </a:r>
            <a:endParaRPr lang="en-US" sz="2100"/>
          </a:p>
          <a:p>
            <a:pPr>
              <a:lnSpc>
                <a:spcPct val="80000"/>
              </a:lnSpc>
            </a:pPr>
            <a:endParaRPr lang="en-US" sz="2100"/>
          </a:p>
          <a:p>
            <a:pPr>
              <a:lnSpc>
                <a:spcPct val="80000"/>
              </a:lnSpc>
            </a:pPr>
            <a:r>
              <a:rPr lang="id-ID" sz="2100"/>
              <a:t>Apabila asumsi klasik tersebut di atas tidak terpenuhi, yang berarti E(X</a:t>
            </a:r>
            <a:r>
              <a:rPr lang="id-ID" sz="2100" baseline="-25000"/>
              <a:t>t</a:t>
            </a:r>
            <a:r>
              <a:rPr lang="id-ID" sz="2100">
                <a:sym typeface="Symbol" pitchFamily="18" charset="2"/>
              </a:rPr>
              <a:t></a:t>
            </a:r>
            <a:r>
              <a:rPr lang="id-ID" sz="2100" baseline="-25000"/>
              <a:t>t</a:t>
            </a:r>
            <a:r>
              <a:rPr lang="id-ID" sz="2100"/>
              <a:t>)</a:t>
            </a:r>
            <a:r>
              <a:rPr lang="id-ID" sz="2100">
                <a:sym typeface="Symbol" pitchFamily="18" charset="2"/>
              </a:rPr>
              <a:t></a:t>
            </a:r>
            <a:r>
              <a:rPr lang="id-ID" sz="2100"/>
              <a:t>0, maka hasil estimasi dengan menggunakan methoda OLS tidak lagi menghasilkan estimator yang BLUE. </a:t>
            </a:r>
            <a:endParaRPr lang="en-US" sz="2100"/>
          </a:p>
          <a:p>
            <a:pPr>
              <a:lnSpc>
                <a:spcPct val="80000"/>
              </a:lnSpc>
            </a:pPr>
            <a:endParaRPr lang="en-US" sz="2100"/>
          </a:p>
          <a:p>
            <a:pPr>
              <a:lnSpc>
                <a:spcPct val="80000"/>
              </a:lnSpc>
            </a:pPr>
            <a:r>
              <a:rPr lang="id-ID" sz="2100"/>
              <a:t>Jika ada korelasi positif antara independen variabel dan </a:t>
            </a:r>
            <a:r>
              <a:rPr lang="id-ID" sz="2100" i="1"/>
              <a:t>error-term</a:t>
            </a:r>
            <a:r>
              <a:rPr lang="id-ID" sz="2100"/>
              <a:t>, ada kecenderungan hasil estimasi dengan menggunakan OLS akan menghasilkan estimasi terhadap intersep yang </a:t>
            </a:r>
            <a:r>
              <a:rPr lang="id-ID" sz="2100" i="1"/>
              <a:t>under-valued</a:t>
            </a:r>
            <a:r>
              <a:rPr lang="id-ID" sz="2100"/>
              <a:t>, dan koefisien parameter yang </a:t>
            </a:r>
            <a:r>
              <a:rPr lang="id-ID" sz="2100" i="1"/>
              <a:t>over-estimated</a:t>
            </a:r>
            <a:r>
              <a:rPr lang="id-ID" sz="2100"/>
              <a:t>. Apabila ukuran sampel diperbesar, korelasi positif antara independen variabel dan </a:t>
            </a:r>
            <a:r>
              <a:rPr lang="id-ID" sz="2100" i="1"/>
              <a:t>error-term</a:t>
            </a:r>
            <a:r>
              <a:rPr lang="id-ID" sz="2100"/>
              <a:t> akan menghasilkan estimasi yang semakin bias. Intersep akan semakin bias ke bawah, sedangkan koefisien parameter akan semakin bias ke atas. </a:t>
            </a:r>
            <a:endParaRPr lang="en-US" sz="21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a.i.r/ekonometrika/2011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77D31-FD47-43F7-BAC2-F8AEE33A6790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09575"/>
          </a:xfrm>
        </p:spPr>
        <p:txBody>
          <a:bodyPr>
            <a:normAutofit fontScale="90000"/>
          </a:bodyPr>
          <a:lstStyle/>
          <a:p>
            <a:r>
              <a:rPr lang="en-US" sz="2500"/>
              <a:t>Regresi klasik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174</TotalTime>
  <Words>2004</Words>
  <Application>Microsoft Office PowerPoint</Application>
  <PresentationFormat>On-screen Show (4:3)</PresentationFormat>
  <Paragraphs>325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Arial</vt:lpstr>
      <vt:lpstr>Garamond</vt:lpstr>
      <vt:lpstr>Times New Roman</vt:lpstr>
      <vt:lpstr>Wingdings</vt:lpstr>
      <vt:lpstr>Symbol</vt:lpstr>
      <vt:lpstr>b</vt:lpstr>
      <vt:lpstr>Verdana</vt:lpstr>
      <vt:lpstr>Concourse</vt:lpstr>
      <vt:lpstr>Microsoft Equation 3.0</vt:lpstr>
      <vt:lpstr>Bitmap Image</vt:lpstr>
      <vt:lpstr>MathType 5.0 Equation</vt:lpstr>
      <vt:lpstr>Regresi linier dan berganda</vt:lpstr>
      <vt:lpstr>Pengertian Korelasi</vt:lpstr>
      <vt:lpstr>Slide 3</vt:lpstr>
      <vt:lpstr>Slide 4</vt:lpstr>
      <vt:lpstr>sifat r (R) </vt:lpstr>
      <vt:lpstr>Pengertian Regresi</vt:lpstr>
      <vt:lpstr>Slide 7</vt:lpstr>
      <vt:lpstr>Slide 8</vt:lpstr>
      <vt:lpstr>Regresi klasik</vt:lpstr>
      <vt:lpstr>Fungsi Regresi Populasi dan Fungsi Regresi Sampel      </vt:lpstr>
      <vt:lpstr>Weekly Food Expenditures</vt:lpstr>
      <vt:lpstr>Slide 12</vt:lpstr>
      <vt:lpstr>PRF  SRF</vt:lpstr>
      <vt:lpstr>Alasan penggunaan variabel pengganggu</vt:lpstr>
      <vt:lpstr>Pengertian Linier</vt:lpstr>
      <vt:lpstr>Metode Kuadrat Terkecil (Ordinary Least Square=OLS)</vt:lpstr>
      <vt:lpstr>Ciri-ciri estimator OLS</vt:lpstr>
      <vt:lpstr>Regresi Linier Bersyarat Sederhana</vt:lpstr>
      <vt:lpstr>Regresi Linier Bersyarat Sederhana-cont</vt:lpstr>
      <vt:lpstr>Regresi Linier Bersyarat Sederhana-cont</vt:lpstr>
      <vt:lpstr>Regresi Linier Bersyarat Berganda</vt:lpstr>
      <vt:lpstr>Two Explanatory Variables</vt:lpstr>
      <vt:lpstr>Statistical Properties of et</vt:lpstr>
      <vt:lpstr>Statistical Properties of yt</vt:lpstr>
      <vt:lpstr>t- statistik</vt:lpstr>
      <vt:lpstr>Student - t Test</vt:lpstr>
      <vt:lpstr>One Tail Test</vt:lpstr>
      <vt:lpstr>Two Tail Test</vt:lpstr>
      <vt:lpstr>Kelengkapan uji t</vt:lpstr>
      <vt:lpstr>Koefisien determinasi</vt:lpstr>
      <vt:lpstr>Slide 31</vt:lpstr>
      <vt:lpstr>Slide 32</vt:lpstr>
      <vt:lpstr>Adjusted R-Squared</vt:lpstr>
      <vt:lpstr>Computer Output</vt:lpstr>
      <vt:lpstr>Single Restriction F-Test</vt:lpstr>
      <vt:lpstr>Multiple Restriction F-Test</vt:lpstr>
      <vt:lpstr>F-Tests</vt:lpstr>
      <vt:lpstr>Memilih Model dan Bentuk Fungsi Model Empiris </vt:lpstr>
      <vt:lpstr>Memilih Model Empiris yang Baik</vt:lpstr>
      <vt:lpstr>Rumus Kriteria Statistika Seleksi Model </vt:lpstr>
      <vt:lpstr>Menentukan Bentuk Fungsi Model Empiris</vt:lpstr>
      <vt:lpstr>Uji MacKinnon, White dan Davidson (MWD Test)</vt:lpstr>
      <vt:lpstr>Uji Bera dan McAleer (B-M Test)</vt:lpstr>
      <vt:lpstr>Uji Bera dan McAleer (B-M Test)- lanjutan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Regresi linier</dc:title>
  <dc:creator>Administrator</dc:creator>
  <cp:lastModifiedBy>sony vaio</cp:lastModifiedBy>
  <cp:revision>70</cp:revision>
  <dcterms:created xsi:type="dcterms:W3CDTF">2008-01-03T14:40:06Z</dcterms:created>
  <dcterms:modified xsi:type="dcterms:W3CDTF">2011-08-23T04:22:58Z</dcterms:modified>
</cp:coreProperties>
</file>