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341" r:id="rId2"/>
    <p:sldId id="393" r:id="rId3"/>
    <p:sldId id="394" r:id="rId4"/>
    <p:sldId id="395" r:id="rId5"/>
    <p:sldId id="396" r:id="rId6"/>
    <p:sldId id="342" r:id="rId7"/>
    <p:sldId id="343" r:id="rId8"/>
    <p:sldId id="397" r:id="rId9"/>
    <p:sldId id="399" r:id="rId10"/>
    <p:sldId id="400" r:id="rId11"/>
    <p:sldId id="352" r:id="rId12"/>
    <p:sldId id="353" r:id="rId13"/>
    <p:sldId id="354" r:id="rId14"/>
    <p:sldId id="355" r:id="rId15"/>
    <p:sldId id="401" r:id="rId16"/>
    <p:sldId id="357" r:id="rId17"/>
    <p:sldId id="358" r:id="rId18"/>
    <p:sldId id="359" r:id="rId19"/>
    <p:sldId id="360" r:id="rId20"/>
    <p:sldId id="403" r:id="rId21"/>
  </p:sldIdLst>
  <p:sldSz cx="9144000" cy="6858000" type="screen4x3"/>
  <p:notesSz cx="6858000" cy="97742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33"/>
    <a:srgbClr val="660066"/>
    <a:srgbClr val="003366"/>
    <a:srgbClr val="006666"/>
    <a:srgbClr val="FFCCCC"/>
    <a:srgbClr val="99CC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5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CD6214-6837-4C74-B639-C7BE6ACE88A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65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DA9BCE-6B36-40BA-BF94-CB55402D1C0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7C871-8C37-498E-A040-6467E088E8AE}" type="slidenum">
              <a:rPr lang="en-GB"/>
              <a:pPr/>
              <a:t>6</a:t>
            </a:fld>
            <a:endParaRPr lang="en-GB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ln/>
        </p:spPr>
        <p:txBody>
          <a:bodyPr lIns="92075" tIns="46038" rIns="92075" bIns="46038"/>
          <a:lstStyle/>
          <a:p>
            <a:endParaRPr lang="id-ID" noProof="1"/>
          </a:p>
        </p:txBody>
      </p:sp>
      <p:sp>
        <p:nvSpPr>
          <p:cNvPr id="31334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A3AD4-506B-4B75-AF11-ECCDB13F82B5}" type="slidenum">
              <a:rPr lang="en-GB"/>
              <a:pPr/>
              <a:t>7</a:t>
            </a:fld>
            <a:endParaRPr lang="en-GB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ln/>
        </p:spPr>
        <p:txBody>
          <a:bodyPr lIns="92075" tIns="46038" rIns="92075" bIns="46038"/>
          <a:lstStyle/>
          <a:p>
            <a:endParaRPr lang="id-ID" noProof="1"/>
          </a:p>
        </p:txBody>
      </p:sp>
      <p:sp>
        <p:nvSpPr>
          <p:cNvPr id="31539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1B013-8CF4-43C4-810D-E62EA1522EFA}" type="slidenum">
              <a:rPr lang="en-GB"/>
              <a:pPr/>
              <a:t>11</a:t>
            </a:fld>
            <a:endParaRPr lang="en-GB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ln/>
        </p:spPr>
        <p:txBody>
          <a:bodyPr lIns="92075" tIns="46038" rIns="92075" bIns="46038"/>
          <a:lstStyle/>
          <a:p>
            <a:endParaRPr lang="id-ID" noProof="1"/>
          </a:p>
        </p:txBody>
      </p:sp>
      <p:sp>
        <p:nvSpPr>
          <p:cNvPr id="33177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64B9B-B50E-48CC-8BF8-9EC8CF3266B8}" type="slidenum">
              <a:rPr lang="en-GB"/>
              <a:pPr/>
              <a:t>12</a:t>
            </a:fld>
            <a:endParaRPr lang="en-GB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ln/>
        </p:spPr>
        <p:txBody>
          <a:bodyPr lIns="92075" tIns="46038" rIns="92075" bIns="46038"/>
          <a:lstStyle/>
          <a:p>
            <a:endParaRPr lang="id-ID" noProof="1"/>
          </a:p>
        </p:txBody>
      </p:sp>
      <p:sp>
        <p:nvSpPr>
          <p:cNvPr id="33382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5E863-C9D4-4C6B-8F02-2D1BEB21EFCB}" type="slidenum">
              <a:rPr lang="en-GB"/>
              <a:pPr/>
              <a:t>13</a:t>
            </a:fld>
            <a:endParaRPr lang="en-GB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ln/>
        </p:spPr>
        <p:txBody>
          <a:bodyPr lIns="92075" tIns="46038" rIns="92075" bIns="46038"/>
          <a:lstStyle/>
          <a:p>
            <a:endParaRPr lang="id-ID" noProof="1"/>
          </a:p>
        </p:txBody>
      </p:sp>
      <p:sp>
        <p:nvSpPr>
          <p:cNvPr id="33587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472B2-A5EC-49F1-8838-5A72501EBA81}" type="slidenum">
              <a:rPr lang="en-GB"/>
              <a:pPr/>
              <a:t>16</a:t>
            </a:fld>
            <a:endParaRPr lang="en-GB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ln/>
        </p:spPr>
        <p:txBody>
          <a:bodyPr lIns="92075" tIns="46038" rIns="92075" bIns="46038"/>
          <a:lstStyle/>
          <a:p>
            <a:endParaRPr lang="id-ID" noProof="1"/>
          </a:p>
        </p:txBody>
      </p:sp>
      <p:sp>
        <p:nvSpPr>
          <p:cNvPr id="34099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CFC00-1A6D-4A58-8BA3-D7AA3F27032C}" type="slidenum">
              <a:rPr lang="en-GB"/>
              <a:pPr/>
              <a:t>17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ln/>
        </p:spPr>
        <p:txBody>
          <a:bodyPr lIns="92075" tIns="46038" rIns="92075" bIns="46038"/>
          <a:lstStyle/>
          <a:p>
            <a:endParaRPr lang="id-ID" noProof="1"/>
          </a:p>
        </p:txBody>
      </p:sp>
      <p:sp>
        <p:nvSpPr>
          <p:cNvPr id="34304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25C71-B9D3-4BDD-A929-0378521174A7}" type="slidenum">
              <a:rPr lang="en-GB"/>
              <a:pPr/>
              <a:t>18</a:t>
            </a:fld>
            <a:endParaRPr lang="en-GB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ln/>
        </p:spPr>
        <p:txBody>
          <a:bodyPr lIns="92075" tIns="46038" rIns="92075" bIns="46038"/>
          <a:lstStyle/>
          <a:p>
            <a:endParaRPr lang="id-ID" noProof="1"/>
          </a:p>
        </p:txBody>
      </p:sp>
      <p:sp>
        <p:nvSpPr>
          <p:cNvPr id="34509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8C09A-607F-4235-AF7B-393E5AB80175}" type="slidenum">
              <a:rPr lang="en-GB"/>
              <a:pPr/>
              <a:t>19</a:t>
            </a:fld>
            <a:endParaRPr lang="en-GB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ln/>
        </p:spPr>
        <p:txBody>
          <a:bodyPr lIns="92075" tIns="46038" rIns="92075" bIns="46038"/>
          <a:lstStyle/>
          <a:p>
            <a:endParaRPr lang="id-ID" noProof="1"/>
          </a:p>
        </p:txBody>
      </p:sp>
      <p:sp>
        <p:nvSpPr>
          <p:cNvPr id="34713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id-ID" smtClean="0"/>
              <a:t>8/23/2011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a.i.r/permintaan penawaran/2011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d-ID" smtClean="0"/>
              <a:t>8/23/2011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d-ID" smtClean="0"/>
              <a:t>8/23/2011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d-ID" smtClean="0"/>
              <a:t>8/23/2011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d-ID" smtClean="0"/>
              <a:t>8/23/2011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d-ID" smtClean="0"/>
              <a:t>8/23/2011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d-ID" smtClean="0"/>
              <a:t>8/23/2011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d-ID" smtClean="0"/>
              <a:t>8/23/2011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d-ID" smtClean="0"/>
              <a:t>8/23/2011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id-ID" smtClean="0"/>
              <a:t>8/23/2011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8/23/2011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smtClean="0">
                <a:solidFill>
                  <a:schemeClr val="tx1"/>
                </a:solidFill>
              </a:rPr>
              <a:t>a.i.r/permintaan penawaran/2011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8/23/2011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r>
              <a:rPr kumimoji="0" lang="en-US" sz="1000" smtClean="0">
                <a:solidFill>
                  <a:schemeClr val="tx1"/>
                </a:solidFill>
              </a:rPr>
              <a:t>a.i.r/permintaan penawaran/2011</a:t>
            </a:r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Demand and supply analysis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Skedul penawaran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3548" y="2067339"/>
          <a:ext cx="7036904" cy="3758746"/>
        </p:xfrm>
        <a:graphic>
          <a:graphicData uri="http://schemas.openxmlformats.org/drawingml/2006/table">
            <a:tbl>
              <a:tblPr/>
              <a:tblGrid>
                <a:gridCol w="3518452"/>
                <a:gridCol w="3518452"/>
              </a:tblGrid>
              <a:tr h="4969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latin typeface="Arial"/>
                          <a:ea typeface="Times New Roman"/>
                        </a:rPr>
                        <a:t>Harga per unit</a:t>
                      </a:r>
                      <a:endParaRPr lang="id-ID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latin typeface="Arial"/>
                          <a:ea typeface="Times New Roman"/>
                        </a:rPr>
                        <a:t>Kuantitas per unit</a:t>
                      </a:r>
                      <a:endParaRPr lang="id-ID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Arial"/>
                          <a:ea typeface="Times New Roman"/>
                        </a:rPr>
                        <a:t>2000</a:t>
                      </a:r>
                      <a:endParaRPr lang="id-ID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Arial"/>
                          <a:ea typeface="Times New Roman"/>
                        </a:rPr>
                        <a:t>1500</a:t>
                      </a:r>
                      <a:endParaRPr lang="id-ID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Arial"/>
                          <a:ea typeface="Times New Roman"/>
                        </a:rPr>
                        <a:t>500</a:t>
                      </a:r>
                      <a:endParaRPr lang="id-ID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Arial"/>
                          <a:ea typeface="Times New Roman"/>
                        </a:rPr>
                        <a:t>250</a:t>
                      </a:r>
                      <a:endParaRPr lang="id-ID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Arial"/>
                          <a:ea typeface="Times New Roman"/>
                        </a:rPr>
                        <a:t>100</a:t>
                      </a:r>
                      <a:endParaRPr lang="id-ID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>
                          <a:latin typeface="Arial"/>
                          <a:ea typeface="Times New Roman"/>
                        </a:rPr>
                        <a:t>0</a:t>
                      </a:r>
                      <a:endParaRPr lang="id-ID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Arial"/>
                          <a:ea typeface="Times New Roman"/>
                        </a:rPr>
                        <a:t>0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Arial"/>
                          <a:ea typeface="Times New Roman"/>
                        </a:rPr>
                        <a:t>25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Arial"/>
                          <a:ea typeface="Times New Roman"/>
                        </a:rPr>
                        <a:t>75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Arial"/>
                          <a:ea typeface="Times New Roman"/>
                        </a:rPr>
                        <a:t>87,5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Arial"/>
                          <a:ea typeface="Times New Roman"/>
                        </a:rPr>
                        <a:t>95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>
                          <a:latin typeface="Arial"/>
                          <a:ea typeface="Times New Roman"/>
                        </a:rPr>
                        <a:t>100</a:t>
                      </a:r>
                      <a:endParaRPr lang="id-ID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0755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0756" name="Rectangle 1028"/>
          <p:cNvSpPr>
            <a:spLocks noChangeArrowheads="1"/>
          </p:cNvSpPr>
          <p:nvPr/>
        </p:nvSpPr>
        <p:spPr bwMode="auto">
          <a:xfrm>
            <a:off x="1066800" y="5969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0757" name="Line 1029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0758" name="Line 1030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0759" name="Rectangle 1031"/>
          <p:cNvSpPr>
            <a:spLocks noChangeArrowheads="1"/>
          </p:cNvSpPr>
          <p:nvPr/>
        </p:nvSpPr>
        <p:spPr bwMode="auto">
          <a:xfrm>
            <a:off x="646113" y="4873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i="1">
                <a:latin typeface="Arial" charset="0"/>
              </a:rPr>
              <a:t>P</a:t>
            </a:r>
          </a:p>
        </p:txBody>
      </p:sp>
      <p:sp>
        <p:nvSpPr>
          <p:cNvPr id="330760" name="Rectangle 1032"/>
          <p:cNvSpPr>
            <a:spLocks noChangeArrowheads="1"/>
          </p:cNvSpPr>
          <p:nvPr/>
        </p:nvSpPr>
        <p:spPr bwMode="auto">
          <a:xfrm>
            <a:off x="7886700" y="5973763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/>
            <a:r>
              <a:rPr lang="en-GB" i="1">
                <a:latin typeface="Arial" charset="0"/>
              </a:rPr>
              <a:t>Q</a:t>
            </a:r>
          </a:p>
        </p:txBody>
      </p:sp>
      <p:sp>
        <p:nvSpPr>
          <p:cNvPr id="330761" name="Rectangle 1033"/>
          <p:cNvSpPr>
            <a:spLocks noChangeArrowheads="1"/>
          </p:cNvSpPr>
          <p:nvPr/>
        </p:nvSpPr>
        <p:spPr bwMode="auto">
          <a:xfrm>
            <a:off x="704850" y="59737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latin typeface="Arial" charset="0"/>
              </a:rPr>
              <a:t>O</a:t>
            </a:r>
          </a:p>
        </p:txBody>
      </p:sp>
      <p:sp>
        <p:nvSpPr>
          <p:cNvPr id="330762" name="Arc 1034"/>
          <p:cNvSpPr>
            <a:spLocks/>
          </p:cNvSpPr>
          <p:nvPr/>
        </p:nvSpPr>
        <p:spPr bwMode="auto">
          <a:xfrm rot="2520000">
            <a:off x="2933700" y="430213"/>
            <a:ext cx="1984375" cy="5226050"/>
          </a:xfrm>
          <a:custGeom>
            <a:avLst/>
            <a:gdLst>
              <a:gd name="G0" fmla="+- 0 0 0"/>
              <a:gd name="G1" fmla="+- 17682 0 0"/>
              <a:gd name="G2" fmla="+- 21600 0 0"/>
              <a:gd name="T0" fmla="*/ 12405 w 21595"/>
              <a:gd name="T1" fmla="*/ 0 h 17682"/>
              <a:gd name="T2" fmla="*/ 21595 w 21595"/>
              <a:gd name="T3" fmla="*/ 17209 h 17682"/>
              <a:gd name="T4" fmla="*/ 0 w 21595"/>
              <a:gd name="T5" fmla="*/ 17682 h 17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5" h="17682" fill="none" extrusionOk="0">
                <a:moveTo>
                  <a:pt x="12405" y="-1"/>
                </a:moveTo>
                <a:cubicBezTo>
                  <a:pt x="18032" y="3947"/>
                  <a:pt x="21444" y="10337"/>
                  <a:pt x="21594" y="17209"/>
                </a:cubicBezTo>
              </a:path>
              <a:path w="21595" h="17682" stroke="0" extrusionOk="0">
                <a:moveTo>
                  <a:pt x="12405" y="-1"/>
                </a:moveTo>
                <a:cubicBezTo>
                  <a:pt x="18032" y="3947"/>
                  <a:pt x="21444" y="10337"/>
                  <a:pt x="21594" y="17209"/>
                </a:cubicBezTo>
                <a:lnTo>
                  <a:pt x="0" y="17682"/>
                </a:lnTo>
                <a:close/>
              </a:path>
            </a:pathLst>
          </a:custGeom>
          <a:noFill/>
          <a:ln w="381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0763" name="Rectangle 1035"/>
          <p:cNvSpPr>
            <a:spLocks noChangeArrowheads="1"/>
          </p:cNvSpPr>
          <p:nvPr/>
        </p:nvSpPr>
        <p:spPr bwMode="auto">
          <a:xfrm>
            <a:off x="5541963" y="715963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b="1" i="1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GB" b="1" i="1" baseline="-25000">
                <a:solidFill>
                  <a:schemeClr val="tx2"/>
                </a:solidFill>
                <a:latin typeface="Arial" charset="0"/>
              </a:rPr>
              <a:t>0</a:t>
            </a:r>
          </a:p>
        </p:txBody>
      </p:sp>
      <p:sp>
        <p:nvSpPr>
          <p:cNvPr id="330764" name="Rectangle 1036"/>
          <p:cNvSpPr>
            <a:spLocks noChangeArrowheads="1"/>
          </p:cNvSpPr>
          <p:nvPr/>
        </p:nvSpPr>
        <p:spPr bwMode="auto">
          <a:xfrm>
            <a:off x="0" y="0"/>
            <a:ext cx="91424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>
              <a:lnSpc>
                <a:spcPct val="90000"/>
              </a:lnSpc>
            </a:pPr>
            <a:r>
              <a:rPr lang="en-GB" sz="2800" b="1">
                <a:solidFill>
                  <a:schemeClr val="folHlink"/>
                </a:solidFill>
                <a:latin typeface="Arial" charset="0"/>
              </a:rPr>
              <a:t>Shifts in the supply curve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280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2804" name="Rectangle 1028"/>
          <p:cNvSpPr>
            <a:spLocks noChangeArrowheads="1"/>
          </p:cNvSpPr>
          <p:nvPr/>
        </p:nvSpPr>
        <p:spPr bwMode="auto">
          <a:xfrm>
            <a:off x="1066800" y="5969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2805" name="Line 1029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2806" name="Line 1030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2807" name="Rectangle 1031"/>
          <p:cNvSpPr>
            <a:spLocks noChangeArrowheads="1"/>
          </p:cNvSpPr>
          <p:nvPr/>
        </p:nvSpPr>
        <p:spPr bwMode="auto">
          <a:xfrm>
            <a:off x="646113" y="4873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i="1">
                <a:latin typeface="Arial" charset="0"/>
              </a:rPr>
              <a:t>P</a:t>
            </a:r>
          </a:p>
        </p:txBody>
      </p:sp>
      <p:sp>
        <p:nvSpPr>
          <p:cNvPr id="332808" name="Rectangle 1032"/>
          <p:cNvSpPr>
            <a:spLocks noChangeArrowheads="1"/>
          </p:cNvSpPr>
          <p:nvPr/>
        </p:nvSpPr>
        <p:spPr bwMode="auto">
          <a:xfrm>
            <a:off x="7886700" y="5973763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/>
            <a:r>
              <a:rPr lang="en-GB" i="1">
                <a:latin typeface="Arial" charset="0"/>
              </a:rPr>
              <a:t>Q</a:t>
            </a:r>
          </a:p>
        </p:txBody>
      </p:sp>
      <p:sp>
        <p:nvSpPr>
          <p:cNvPr id="332809" name="Rectangle 1033"/>
          <p:cNvSpPr>
            <a:spLocks noChangeArrowheads="1"/>
          </p:cNvSpPr>
          <p:nvPr/>
        </p:nvSpPr>
        <p:spPr bwMode="auto">
          <a:xfrm>
            <a:off x="704850" y="59737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latin typeface="Arial" charset="0"/>
              </a:rPr>
              <a:t>O</a:t>
            </a:r>
          </a:p>
        </p:txBody>
      </p:sp>
      <p:sp>
        <p:nvSpPr>
          <p:cNvPr id="332810" name="Arc 1034"/>
          <p:cNvSpPr>
            <a:spLocks/>
          </p:cNvSpPr>
          <p:nvPr/>
        </p:nvSpPr>
        <p:spPr bwMode="auto">
          <a:xfrm rot="2520000">
            <a:off x="2933700" y="430213"/>
            <a:ext cx="1984375" cy="5226050"/>
          </a:xfrm>
          <a:custGeom>
            <a:avLst/>
            <a:gdLst>
              <a:gd name="G0" fmla="+- 0 0 0"/>
              <a:gd name="G1" fmla="+- 17682 0 0"/>
              <a:gd name="G2" fmla="+- 21600 0 0"/>
              <a:gd name="T0" fmla="*/ 12405 w 21595"/>
              <a:gd name="T1" fmla="*/ 0 h 17682"/>
              <a:gd name="T2" fmla="*/ 21595 w 21595"/>
              <a:gd name="T3" fmla="*/ 17209 h 17682"/>
              <a:gd name="T4" fmla="*/ 0 w 21595"/>
              <a:gd name="T5" fmla="*/ 17682 h 17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5" h="17682" fill="none" extrusionOk="0">
                <a:moveTo>
                  <a:pt x="12405" y="-1"/>
                </a:moveTo>
                <a:cubicBezTo>
                  <a:pt x="18032" y="3947"/>
                  <a:pt x="21444" y="10337"/>
                  <a:pt x="21594" y="17209"/>
                </a:cubicBezTo>
              </a:path>
              <a:path w="21595" h="17682" stroke="0" extrusionOk="0">
                <a:moveTo>
                  <a:pt x="12405" y="-1"/>
                </a:moveTo>
                <a:cubicBezTo>
                  <a:pt x="18032" y="3947"/>
                  <a:pt x="21444" y="10337"/>
                  <a:pt x="21594" y="17209"/>
                </a:cubicBezTo>
                <a:lnTo>
                  <a:pt x="0" y="17682"/>
                </a:lnTo>
                <a:close/>
              </a:path>
            </a:pathLst>
          </a:custGeom>
          <a:noFill/>
          <a:ln w="381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2811" name="Rectangle 1035"/>
          <p:cNvSpPr>
            <a:spLocks noChangeArrowheads="1"/>
          </p:cNvSpPr>
          <p:nvPr/>
        </p:nvSpPr>
        <p:spPr bwMode="auto">
          <a:xfrm>
            <a:off x="5541963" y="715963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b="1" i="1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GB" b="1" i="1" baseline="-25000">
                <a:solidFill>
                  <a:schemeClr val="tx2"/>
                </a:solidFill>
                <a:latin typeface="Arial" charset="0"/>
              </a:rPr>
              <a:t>0</a:t>
            </a:r>
          </a:p>
        </p:txBody>
      </p:sp>
      <p:sp>
        <p:nvSpPr>
          <p:cNvPr id="332812" name="Rectangle 1036"/>
          <p:cNvSpPr>
            <a:spLocks noChangeArrowheads="1"/>
          </p:cNvSpPr>
          <p:nvPr/>
        </p:nvSpPr>
        <p:spPr bwMode="auto">
          <a:xfrm>
            <a:off x="6289675" y="3108325"/>
            <a:ext cx="145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Increase</a:t>
            </a:r>
          </a:p>
        </p:txBody>
      </p:sp>
      <p:grpSp>
        <p:nvGrpSpPr>
          <p:cNvPr id="332813" name="Group 1037"/>
          <p:cNvGrpSpPr>
            <a:grpSpLocks/>
          </p:cNvGrpSpPr>
          <p:nvPr/>
        </p:nvGrpSpPr>
        <p:grpSpPr bwMode="auto">
          <a:xfrm>
            <a:off x="4321175" y="466725"/>
            <a:ext cx="3092450" cy="5226050"/>
            <a:chOff x="2722" y="294"/>
            <a:chExt cx="1948" cy="3292"/>
          </a:xfrm>
        </p:grpSpPr>
        <p:sp>
          <p:nvSpPr>
            <p:cNvPr id="332814" name="Arc 1038"/>
            <p:cNvSpPr>
              <a:spLocks/>
            </p:cNvSpPr>
            <p:nvPr/>
          </p:nvSpPr>
          <p:spPr bwMode="auto">
            <a:xfrm rot="2520000">
              <a:off x="2722" y="294"/>
              <a:ext cx="1250" cy="3292"/>
            </a:xfrm>
            <a:custGeom>
              <a:avLst/>
              <a:gdLst>
                <a:gd name="G0" fmla="+- 0 0 0"/>
                <a:gd name="G1" fmla="+- 17682 0 0"/>
                <a:gd name="G2" fmla="+- 21600 0 0"/>
                <a:gd name="T0" fmla="*/ 12405 w 21595"/>
                <a:gd name="T1" fmla="*/ 0 h 17682"/>
                <a:gd name="T2" fmla="*/ 21595 w 21595"/>
                <a:gd name="T3" fmla="*/ 17209 h 17682"/>
                <a:gd name="T4" fmla="*/ 0 w 21595"/>
                <a:gd name="T5" fmla="*/ 17682 h 17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5" h="17682" fill="none" extrusionOk="0">
                  <a:moveTo>
                    <a:pt x="12405" y="-1"/>
                  </a:moveTo>
                  <a:cubicBezTo>
                    <a:pt x="18032" y="3947"/>
                    <a:pt x="21444" y="10337"/>
                    <a:pt x="21594" y="17209"/>
                  </a:cubicBezTo>
                </a:path>
                <a:path w="21595" h="17682" stroke="0" extrusionOk="0">
                  <a:moveTo>
                    <a:pt x="12405" y="-1"/>
                  </a:moveTo>
                  <a:cubicBezTo>
                    <a:pt x="18032" y="3947"/>
                    <a:pt x="21444" y="10337"/>
                    <a:pt x="21594" y="17209"/>
                  </a:cubicBezTo>
                  <a:lnTo>
                    <a:pt x="0" y="17682"/>
                  </a:lnTo>
                  <a:close/>
                </a:path>
              </a:pathLst>
            </a:custGeom>
            <a:noFill/>
            <a:ln w="381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2815" name="Rectangle 1039"/>
            <p:cNvSpPr>
              <a:spLocks noChangeArrowheads="1"/>
            </p:cNvSpPr>
            <p:nvPr/>
          </p:nvSpPr>
          <p:spPr bwMode="auto">
            <a:xfrm>
              <a:off x="4355" y="499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/>
              <a:r>
                <a:rPr lang="en-GB" b="1" i="1">
                  <a:solidFill>
                    <a:schemeClr val="accent2"/>
                  </a:solidFill>
                  <a:latin typeface="Arial" charset="0"/>
                </a:rPr>
                <a:t>S</a:t>
              </a:r>
              <a:r>
                <a:rPr lang="en-GB" b="1" i="1" baseline="-25000">
                  <a:solidFill>
                    <a:schemeClr val="accent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32816" name="Line 1040"/>
            <p:cNvSpPr>
              <a:spLocks noChangeShapeType="1"/>
            </p:cNvSpPr>
            <p:nvPr/>
          </p:nvSpPr>
          <p:spPr bwMode="auto">
            <a:xfrm>
              <a:off x="3120" y="2112"/>
              <a:ext cx="57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32817" name="Rectangle 1041"/>
          <p:cNvSpPr>
            <a:spLocks noChangeArrowheads="1"/>
          </p:cNvSpPr>
          <p:nvPr/>
        </p:nvSpPr>
        <p:spPr bwMode="auto">
          <a:xfrm>
            <a:off x="0" y="0"/>
            <a:ext cx="91424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>
              <a:lnSpc>
                <a:spcPct val="90000"/>
              </a:lnSpc>
            </a:pPr>
            <a:r>
              <a:rPr lang="en-GB" sz="2800" b="1">
                <a:solidFill>
                  <a:schemeClr val="folHlink"/>
                </a:solidFill>
                <a:latin typeface="Arial" charset="0"/>
              </a:rPr>
              <a:t>Shifts in the supply curve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4851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4852" name="Rectangle 1028"/>
          <p:cNvSpPr>
            <a:spLocks noChangeArrowheads="1"/>
          </p:cNvSpPr>
          <p:nvPr/>
        </p:nvSpPr>
        <p:spPr bwMode="auto">
          <a:xfrm>
            <a:off x="1066800" y="5969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4853" name="Line 1029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4854" name="Line 1030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4855" name="Rectangle 1031"/>
          <p:cNvSpPr>
            <a:spLocks noChangeArrowheads="1"/>
          </p:cNvSpPr>
          <p:nvPr/>
        </p:nvSpPr>
        <p:spPr bwMode="auto">
          <a:xfrm>
            <a:off x="646113" y="4873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i="1">
                <a:latin typeface="Arial" charset="0"/>
              </a:rPr>
              <a:t>P</a:t>
            </a:r>
          </a:p>
        </p:txBody>
      </p:sp>
      <p:sp>
        <p:nvSpPr>
          <p:cNvPr id="334856" name="Rectangle 1032"/>
          <p:cNvSpPr>
            <a:spLocks noChangeArrowheads="1"/>
          </p:cNvSpPr>
          <p:nvPr/>
        </p:nvSpPr>
        <p:spPr bwMode="auto">
          <a:xfrm>
            <a:off x="7886700" y="5973763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/>
            <a:r>
              <a:rPr lang="en-GB" i="1">
                <a:latin typeface="Arial" charset="0"/>
              </a:rPr>
              <a:t>Q</a:t>
            </a:r>
          </a:p>
        </p:txBody>
      </p:sp>
      <p:sp>
        <p:nvSpPr>
          <p:cNvPr id="334857" name="Rectangle 1033"/>
          <p:cNvSpPr>
            <a:spLocks noChangeArrowheads="1"/>
          </p:cNvSpPr>
          <p:nvPr/>
        </p:nvSpPr>
        <p:spPr bwMode="auto">
          <a:xfrm>
            <a:off x="704850" y="59737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latin typeface="Arial" charset="0"/>
              </a:rPr>
              <a:t>O</a:t>
            </a:r>
          </a:p>
        </p:txBody>
      </p:sp>
      <p:sp>
        <p:nvSpPr>
          <p:cNvPr id="334858" name="Arc 1034"/>
          <p:cNvSpPr>
            <a:spLocks/>
          </p:cNvSpPr>
          <p:nvPr/>
        </p:nvSpPr>
        <p:spPr bwMode="auto">
          <a:xfrm rot="2520000">
            <a:off x="2933700" y="430213"/>
            <a:ext cx="1984375" cy="5226050"/>
          </a:xfrm>
          <a:custGeom>
            <a:avLst/>
            <a:gdLst>
              <a:gd name="G0" fmla="+- 0 0 0"/>
              <a:gd name="G1" fmla="+- 17682 0 0"/>
              <a:gd name="G2" fmla="+- 21600 0 0"/>
              <a:gd name="T0" fmla="*/ 12405 w 21595"/>
              <a:gd name="T1" fmla="*/ 0 h 17682"/>
              <a:gd name="T2" fmla="*/ 21595 w 21595"/>
              <a:gd name="T3" fmla="*/ 17209 h 17682"/>
              <a:gd name="T4" fmla="*/ 0 w 21595"/>
              <a:gd name="T5" fmla="*/ 17682 h 17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5" h="17682" fill="none" extrusionOk="0">
                <a:moveTo>
                  <a:pt x="12405" y="-1"/>
                </a:moveTo>
                <a:cubicBezTo>
                  <a:pt x="18032" y="3947"/>
                  <a:pt x="21444" y="10337"/>
                  <a:pt x="21594" y="17209"/>
                </a:cubicBezTo>
              </a:path>
              <a:path w="21595" h="17682" stroke="0" extrusionOk="0">
                <a:moveTo>
                  <a:pt x="12405" y="-1"/>
                </a:moveTo>
                <a:cubicBezTo>
                  <a:pt x="18032" y="3947"/>
                  <a:pt x="21444" y="10337"/>
                  <a:pt x="21594" y="17209"/>
                </a:cubicBezTo>
                <a:lnTo>
                  <a:pt x="0" y="17682"/>
                </a:lnTo>
                <a:close/>
              </a:path>
            </a:pathLst>
          </a:custGeom>
          <a:noFill/>
          <a:ln w="381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4859" name="Arc 1035"/>
          <p:cNvSpPr>
            <a:spLocks/>
          </p:cNvSpPr>
          <p:nvPr/>
        </p:nvSpPr>
        <p:spPr bwMode="auto">
          <a:xfrm rot="2520000">
            <a:off x="4321175" y="466725"/>
            <a:ext cx="1984375" cy="5226050"/>
          </a:xfrm>
          <a:custGeom>
            <a:avLst/>
            <a:gdLst>
              <a:gd name="G0" fmla="+- 0 0 0"/>
              <a:gd name="G1" fmla="+- 17682 0 0"/>
              <a:gd name="G2" fmla="+- 21600 0 0"/>
              <a:gd name="T0" fmla="*/ 12405 w 21595"/>
              <a:gd name="T1" fmla="*/ 0 h 17682"/>
              <a:gd name="T2" fmla="*/ 21595 w 21595"/>
              <a:gd name="T3" fmla="*/ 17209 h 17682"/>
              <a:gd name="T4" fmla="*/ 0 w 21595"/>
              <a:gd name="T5" fmla="*/ 17682 h 17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5" h="17682" fill="none" extrusionOk="0">
                <a:moveTo>
                  <a:pt x="12405" y="-1"/>
                </a:moveTo>
                <a:cubicBezTo>
                  <a:pt x="18032" y="3947"/>
                  <a:pt x="21444" y="10337"/>
                  <a:pt x="21594" y="17209"/>
                </a:cubicBezTo>
              </a:path>
              <a:path w="21595" h="17682" stroke="0" extrusionOk="0">
                <a:moveTo>
                  <a:pt x="12405" y="-1"/>
                </a:moveTo>
                <a:cubicBezTo>
                  <a:pt x="18032" y="3947"/>
                  <a:pt x="21444" y="10337"/>
                  <a:pt x="21594" y="17209"/>
                </a:cubicBezTo>
                <a:lnTo>
                  <a:pt x="0" y="17682"/>
                </a:lnTo>
                <a:close/>
              </a:path>
            </a:pathLst>
          </a:custGeom>
          <a:noFill/>
          <a:ln w="38100" cap="rnd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4860" name="Line 1036"/>
          <p:cNvSpPr>
            <a:spLocks noChangeShapeType="1"/>
          </p:cNvSpPr>
          <p:nvPr/>
        </p:nvSpPr>
        <p:spPr bwMode="auto">
          <a:xfrm>
            <a:off x="4953000" y="3352800"/>
            <a:ext cx="914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34861" name="Group 1037"/>
          <p:cNvGrpSpPr>
            <a:grpSpLocks/>
          </p:cNvGrpSpPr>
          <p:nvPr/>
        </p:nvGrpSpPr>
        <p:grpSpPr bwMode="auto">
          <a:xfrm>
            <a:off x="1570038" y="425450"/>
            <a:ext cx="3100387" cy="5226050"/>
            <a:chOff x="989" y="268"/>
            <a:chExt cx="1953" cy="3292"/>
          </a:xfrm>
        </p:grpSpPr>
        <p:sp>
          <p:nvSpPr>
            <p:cNvPr id="334862" name="Arc 1038"/>
            <p:cNvSpPr>
              <a:spLocks/>
            </p:cNvSpPr>
            <p:nvPr/>
          </p:nvSpPr>
          <p:spPr bwMode="auto">
            <a:xfrm rot="2520000">
              <a:off x="989" y="268"/>
              <a:ext cx="1250" cy="3292"/>
            </a:xfrm>
            <a:custGeom>
              <a:avLst/>
              <a:gdLst>
                <a:gd name="G0" fmla="+- 0 0 0"/>
                <a:gd name="G1" fmla="+- 17682 0 0"/>
                <a:gd name="G2" fmla="+- 21600 0 0"/>
                <a:gd name="T0" fmla="*/ 12405 w 21595"/>
                <a:gd name="T1" fmla="*/ 0 h 17682"/>
                <a:gd name="T2" fmla="*/ 21595 w 21595"/>
                <a:gd name="T3" fmla="*/ 17209 h 17682"/>
                <a:gd name="T4" fmla="*/ 0 w 21595"/>
                <a:gd name="T5" fmla="*/ 17682 h 17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5" h="17682" fill="none" extrusionOk="0">
                  <a:moveTo>
                    <a:pt x="12405" y="-1"/>
                  </a:moveTo>
                  <a:cubicBezTo>
                    <a:pt x="18032" y="3947"/>
                    <a:pt x="21444" y="10337"/>
                    <a:pt x="21594" y="17209"/>
                  </a:cubicBezTo>
                </a:path>
                <a:path w="21595" h="17682" stroke="0" extrusionOk="0">
                  <a:moveTo>
                    <a:pt x="12405" y="-1"/>
                  </a:moveTo>
                  <a:cubicBezTo>
                    <a:pt x="18032" y="3947"/>
                    <a:pt x="21444" y="10337"/>
                    <a:pt x="21594" y="17209"/>
                  </a:cubicBezTo>
                  <a:lnTo>
                    <a:pt x="0" y="17682"/>
                  </a:lnTo>
                  <a:close/>
                </a:path>
              </a:pathLst>
            </a:custGeom>
            <a:noFill/>
            <a:ln w="381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4863" name="Line 1039"/>
            <p:cNvSpPr>
              <a:spLocks noChangeShapeType="1"/>
            </p:cNvSpPr>
            <p:nvPr/>
          </p:nvSpPr>
          <p:spPr bwMode="auto">
            <a:xfrm flipH="1">
              <a:off x="2160" y="2112"/>
              <a:ext cx="57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4864" name="Rectangle 1040"/>
            <p:cNvSpPr>
              <a:spLocks noChangeArrowheads="1"/>
            </p:cNvSpPr>
            <p:nvPr/>
          </p:nvSpPr>
          <p:spPr bwMode="auto">
            <a:xfrm>
              <a:off x="2627" y="451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/>
              <a:r>
                <a:rPr lang="en-GB" b="1" i="1">
                  <a:solidFill>
                    <a:schemeClr val="folHlink"/>
                  </a:solidFill>
                  <a:latin typeface="Arial" charset="0"/>
                </a:rPr>
                <a:t>S</a:t>
              </a:r>
              <a:r>
                <a:rPr lang="en-GB" b="1" i="1" baseline="-25000">
                  <a:solidFill>
                    <a:schemeClr val="folHlink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334865" name="Rectangle 1041"/>
          <p:cNvSpPr>
            <a:spLocks noChangeArrowheads="1"/>
          </p:cNvSpPr>
          <p:nvPr/>
        </p:nvSpPr>
        <p:spPr bwMode="auto">
          <a:xfrm>
            <a:off x="5541963" y="715963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b="1" i="1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GB" b="1" i="1" baseline="-25000">
                <a:solidFill>
                  <a:schemeClr val="tx2"/>
                </a:solidFill>
                <a:latin typeface="Arial" charset="0"/>
              </a:rPr>
              <a:t>0</a:t>
            </a:r>
          </a:p>
        </p:txBody>
      </p:sp>
      <p:sp>
        <p:nvSpPr>
          <p:cNvPr id="334866" name="Rectangle 1042"/>
          <p:cNvSpPr>
            <a:spLocks noChangeArrowheads="1"/>
          </p:cNvSpPr>
          <p:nvPr/>
        </p:nvSpPr>
        <p:spPr bwMode="auto">
          <a:xfrm>
            <a:off x="6913563" y="792163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b="1" i="1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GB" b="1" i="1" baseline="-250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334867" name="Rectangle 1043"/>
          <p:cNvSpPr>
            <a:spLocks noChangeArrowheads="1"/>
          </p:cNvSpPr>
          <p:nvPr/>
        </p:nvSpPr>
        <p:spPr bwMode="auto">
          <a:xfrm>
            <a:off x="6289675" y="3108325"/>
            <a:ext cx="145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Increase</a:t>
            </a:r>
          </a:p>
        </p:txBody>
      </p:sp>
      <p:sp>
        <p:nvSpPr>
          <p:cNvPr id="334868" name="Rectangle 1044"/>
          <p:cNvSpPr>
            <a:spLocks noChangeArrowheads="1"/>
          </p:cNvSpPr>
          <p:nvPr/>
        </p:nvSpPr>
        <p:spPr bwMode="auto">
          <a:xfrm>
            <a:off x="1533525" y="31083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solidFill>
                  <a:schemeClr val="folHlink"/>
                </a:solidFill>
                <a:latin typeface="Comic Sans MS" pitchFamily="66" charset="0"/>
              </a:rPr>
              <a:t>Decrease</a:t>
            </a:r>
          </a:p>
        </p:txBody>
      </p:sp>
      <p:sp>
        <p:nvSpPr>
          <p:cNvPr id="334869" name="Rectangle 1045"/>
          <p:cNvSpPr>
            <a:spLocks noChangeArrowheads="1"/>
          </p:cNvSpPr>
          <p:nvPr/>
        </p:nvSpPr>
        <p:spPr bwMode="auto">
          <a:xfrm>
            <a:off x="0" y="0"/>
            <a:ext cx="91424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>
              <a:lnSpc>
                <a:spcPct val="90000"/>
              </a:lnSpc>
            </a:pPr>
            <a:r>
              <a:rPr lang="en-GB" sz="2800" b="1">
                <a:solidFill>
                  <a:schemeClr val="folHlink"/>
                </a:solidFill>
                <a:latin typeface="Arial" charset="0"/>
              </a:rPr>
              <a:t>Shifts in the supply curve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Demand and supply analysis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Keseimbangan pasar</a:t>
            </a:r>
          </a:p>
        </p:txBody>
      </p:sp>
    </p:spTree>
  </p:cSld>
  <p:clrMapOvr>
    <a:masterClrMapping/>
  </p:clrMapOvr>
  <p:transition spd="slow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Skedul Permintaan dan Penawaran Suatu </a:t>
            </a:r>
            <a:r>
              <a:rPr lang="id-ID" dirty="0" smtClean="0"/>
              <a:t>Barang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5497" y="2506980"/>
          <a:ext cx="8150085" cy="3352800"/>
        </p:xfrm>
        <a:graphic>
          <a:graphicData uri="http://schemas.openxmlformats.org/drawingml/2006/table">
            <a:tbl>
              <a:tblPr/>
              <a:tblGrid>
                <a:gridCol w="1572824"/>
                <a:gridCol w="1858792"/>
                <a:gridCol w="2144759"/>
                <a:gridCol w="1286855"/>
                <a:gridCol w="128685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Harga per unit (P)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Kuantitas yang diminta (Qd)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Kuantitas yang ditawarkan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(Qs)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Perban-dingan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Sifat Interaksi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95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87,5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75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12,5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+ 100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+ 90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+ 65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+ 50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Excess demand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Equilib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1250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1500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2000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37,5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25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62,5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75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- 25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- 50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</a:rPr>
                        <a:t>- 100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</a:rPr>
                        <a:t>Excess supply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1026"/>
          <p:cNvSpPr>
            <a:spLocks noChangeArrowheads="1"/>
          </p:cNvSpPr>
          <p:nvPr/>
        </p:nvSpPr>
        <p:spPr bwMode="auto">
          <a:xfrm>
            <a:off x="1084263" y="6096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339971" name="Object 1027"/>
          <p:cNvGraphicFramePr>
            <a:graphicFrameLocks/>
          </p:cNvGraphicFramePr>
          <p:nvPr/>
        </p:nvGraphicFramePr>
        <p:xfrm>
          <a:off x="479425" y="266700"/>
          <a:ext cx="7856538" cy="6405563"/>
        </p:xfrm>
        <a:graphic>
          <a:graphicData uri="http://schemas.openxmlformats.org/presentationml/2006/ole">
            <p:oleObj spid="_x0000_s339971" name="Chart" r:id="rId5" imgW="7452312" imgH="5326329" progId="MSGraph.Chart.8">
              <p:embed followColorScheme="full"/>
            </p:oleObj>
          </a:graphicData>
        </a:graphic>
      </p:graphicFrame>
      <p:sp>
        <p:nvSpPr>
          <p:cNvPr id="339972" name="Rectangle 102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9973" name="Rectangle 102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9974" name="Rectangle 103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23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GB" sz="2500">
                <a:solidFill>
                  <a:schemeClr val="folHlink"/>
                </a:solidFill>
              </a:rPr>
              <a:t>The determination of market equilibrium</a:t>
            </a:r>
            <a:r>
              <a:rPr lang="en-GB" sz="2000">
                <a:solidFill>
                  <a:schemeClr val="folHlink"/>
                </a:solidFill>
              </a:rPr>
              <a:t> </a:t>
            </a:r>
            <a:br>
              <a:rPr lang="en-GB" sz="2000">
                <a:solidFill>
                  <a:schemeClr val="folHlink"/>
                </a:solidFill>
              </a:rPr>
            </a:br>
            <a:r>
              <a:rPr lang="en-GB" sz="1600">
                <a:solidFill>
                  <a:schemeClr val="folHlink"/>
                </a:solidFill>
              </a:rPr>
              <a:t>(potatoes: monthly)</a:t>
            </a:r>
            <a:endParaRPr lang="en-GB" sz="1800">
              <a:solidFill>
                <a:schemeClr val="folHlink"/>
              </a:solidFill>
            </a:endParaRPr>
          </a:p>
        </p:txBody>
      </p:sp>
      <p:sp>
        <p:nvSpPr>
          <p:cNvPr id="339975" name="Rectangle 1031"/>
          <p:cNvSpPr>
            <a:spLocks noChangeArrowheads="1"/>
          </p:cNvSpPr>
          <p:nvPr/>
        </p:nvSpPr>
        <p:spPr bwMode="auto">
          <a:xfrm>
            <a:off x="3184525" y="6507163"/>
            <a:ext cx="282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latin typeface="Arial" charset="0"/>
              </a:rPr>
              <a:t>Quantity (tonnes: 000s)</a:t>
            </a:r>
          </a:p>
        </p:txBody>
      </p:sp>
      <p:sp>
        <p:nvSpPr>
          <p:cNvPr id="339976" name="Rectangle 1032"/>
          <p:cNvSpPr>
            <a:spLocks noChangeArrowheads="1"/>
          </p:cNvSpPr>
          <p:nvPr/>
        </p:nvSpPr>
        <p:spPr bwMode="auto">
          <a:xfrm>
            <a:off x="1944688" y="704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39977" name="Rectangle 1033"/>
          <p:cNvSpPr>
            <a:spLocks noChangeArrowheads="1"/>
          </p:cNvSpPr>
          <p:nvPr/>
        </p:nvSpPr>
        <p:spPr bwMode="auto">
          <a:xfrm>
            <a:off x="2798763" y="1693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339978" name="Rectangle 1034"/>
          <p:cNvSpPr>
            <a:spLocks noChangeArrowheads="1"/>
          </p:cNvSpPr>
          <p:nvPr/>
        </p:nvSpPr>
        <p:spPr bwMode="auto">
          <a:xfrm>
            <a:off x="3856038" y="2593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339979" name="Rectangle 1035"/>
          <p:cNvSpPr>
            <a:spLocks noChangeArrowheads="1"/>
          </p:cNvSpPr>
          <p:nvPr/>
        </p:nvSpPr>
        <p:spPr bwMode="auto">
          <a:xfrm>
            <a:off x="5380038" y="36385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339980" name="Rectangle 1036"/>
          <p:cNvSpPr>
            <a:spLocks noChangeArrowheads="1"/>
          </p:cNvSpPr>
          <p:nvPr/>
        </p:nvSpPr>
        <p:spPr bwMode="auto">
          <a:xfrm>
            <a:off x="7156450" y="4591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339981" name="Rectangle 1037"/>
          <p:cNvSpPr>
            <a:spLocks noChangeArrowheads="1"/>
          </p:cNvSpPr>
          <p:nvPr/>
        </p:nvSpPr>
        <p:spPr bwMode="auto">
          <a:xfrm>
            <a:off x="1692275" y="45418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339982" name="Rectangle 1038"/>
          <p:cNvSpPr>
            <a:spLocks noChangeArrowheads="1"/>
          </p:cNvSpPr>
          <p:nvPr/>
        </p:nvSpPr>
        <p:spPr bwMode="auto">
          <a:xfrm>
            <a:off x="2540000" y="35877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339983" name="Rectangle 1039"/>
          <p:cNvSpPr>
            <a:spLocks noChangeArrowheads="1"/>
          </p:cNvSpPr>
          <p:nvPr/>
        </p:nvSpPr>
        <p:spPr bwMode="auto">
          <a:xfrm>
            <a:off x="4078288" y="25701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339984" name="Rectangle 1040"/>
          <p:cNvSpPr>
            <a:spLocks noChangeArrowheads="1"/>
          </p:cNvSpPr>
          <p:nvPr/>
        </p:nvSpPr>
        <p:spPr bwMode="auto">
          <a:xfrm>
            <a:off x="5422900" y="16557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339985" name="Rectangle 1041"/>
          <p:cNvSpPr>
            <a:spLocks noChangeArrowheads="1"/>
          </p:cNvSpPr>
          <p:nvPr/>
        </p:nvSpPr>
        <p:spPr bwMode="auto">
          <a:xfrm>
            <a:off x="6916738" y="7032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39986" name="Rectangle 1042"/>
          <p:cNvSpPr>
            <a:spLocks noChangeArrowheads="1"/>
          </p:cNvSpPr>
          <p:nvPr/>
        </p:nvSpPr>
        <p:spPr bwMode="auto">
          <a:xfrm>
            <a:off x="7067550" y="1249363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Supply</a:t>
            </a:r>
          </a:p>
        </p:txBody>
      </p:sp>
      <p:sp>
        <p:nvSpPr>
          <p:cNvPr id="339987" name="Rectangle 1043"/>
          <p:cNvSpPr>
            <a:spLocks noChangeArrowheads="1"/>
          </p:cNvSpPr>
          <p:nvPr/>
        </p:nvSpPr>
        <p:spPr bwMode="auto">
          <a:xfrm>
            <a:off x="6899275" y="5287963"/>
            <a:ext cx="114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Demand</a:t>
            </a:r>
          </a:p>
        </p:txBody>
      </p:sp>
      <p:grpSp>
        <p:nvGrpSpPr>
          <p:cNvPr id="339988" name="Group 1044"/>
          <p:cNvGrpSpPr>
            <a:grpSpLocks/>
          </p:cNvGrpSpPr>
          <p:nvPr/>
        </p:nvGrpSpPr>
        <p:grpSpPr bwMode="auto">
          <a:xfrm>
            <a:off x="1892300" y="1058863"/>
            <a:ext cx="5368925" cy="4017962"/>
            <a:chOff x="1192" y="667"/>
            <a:chExt cx="3382" cy="2531"/>
          </a:xfrm>
        </p:grpSpPr>
        <p:sp>
          <p:nvSpPr>
            <p:cNvPr id="339989" name="Oval 1045"/>
            <p:cNvSpPr>
              <a:spLocks noChangeArrowheads="1"/>
            </p:cNvSpPr>
            <p:nvPr/>
          </p:nvSpPr>
          <p:spPr bwMode="auto">
            <a:xfrm>
              <a:off x="1193" y="66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9990" name="Oval 1046"/>
            <p:cNvSpPr>
              <a:spLocks noChangeArrowheads="1"/>
            </p:cNvSpPr>
            <p:nvPr/>
          </p:nvSpPr>
          <p:spPr bwMode="auto">
            <a:xfrm>
              <a:off x="1743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9991" name="Oval 1047"/>
            <p:cNvSpPr>
              <a:spLocks noChangeArrowheads="1"/>
            </p:cNvSpPr>
            <p:nvPr/>
          </p:nvSpPr>
          <p:spPr bwMode="auto">
            <a:xfrm>
              <a:off x="2570" y="1900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9992" name="Oval 1048"/>
            <p:cNvSpPr>
              <a:spLocks noChangeArrowheads="1"/>
            </p:cNvSpPr>
            <p:nvPr/>
          </p:nvSpPr>
          <p:spPr bwMode="auto">
            <a:xfrm>
              <a:off x="3535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9993" name="Oval 1049"/>
            <p:cNvSpPr>
              <a:spLocks noChangeArrowheads="1"/>
            </p:cNvSpPr>
            <p:nvPr/>
          </p:nvSpPr>
          <p:spPr bwMode="auto">
            <a:xfrm>
              <a:off x="4500" y="667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9994" name="Oval 1050"/>
            <p:cNvSpPr>
              <a:spLocks noChangeArrowheads="1"/>
            </p:cNvSpPr>
            <p:nvPr/>
          </p:nvSpPr>
          <p:spPr bwMode="auto">
            <a:xfrm>
              <a:off x="1192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9995" name="Oval 1051"/>
            <p:cNvSpPr>
              <a:spLocks noChangeArrowheads="1"/>
            </p:cNvSpPr>
            <p:nvPr/>
          </p:nvSpPr>
          <p:spPr bwMode="auto">
            <a:xfrm>
              <a:off x="1743" y="250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9996" name="Oval 1052"/>
            <p:cNvSpPr>
              <a:spLocks noChangeArrowheads="1"/>
            </p:cNvSpPr>
            <p:nvPr/>
          </p:nvSpPr>
          <p:spPr bwMode="auto">
            <a:xfrm>
              <a:off x="3397" y="2516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9997" name="Oval 1053"/>
            <p:cNvSpPr>
              <a:spLocks noChangeArrowheads="1"/>
            </p:cNvSpPr>
            <p:nvPr/>
          </p:nvSpPr>
          <p:spPr bwMode="auto">
            <a:xfrm>
              <a:off x="4500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39998" name="Rectangle 1054"/>
          <p:cNvSpPr>
            <a:spLocks noChangeArrowheads="1"/>
          </p:cNvSpPr>
          <p:nvPr/>
        </p:nvSpPr>
        <p:spPr bwMode="auto">
          <a:xfrm rot="16200000">
            <a:off x="-1035843" y="3118644"/>
            <a:ext cx="2471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latin typeface="Arial" charset="0"/>
              </a:rPr>
              <a:t>Price (pence per kg)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1026"/>
          <p:cNvSpPr>
            <a:spLocks noChangeArrowheads="1"/>
          </p:cNvSpPr>
          <p:nvPr/>
        </p:nvSpPr>
        <p:spPr bwMode="auto">
          <a:xfrm>
            <a:off x="1084263" y="6096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2019" name="Line 1027"/>
          <p:cNvSpPr>
            <a:spLocks noChangeShapeType="1"/>
          </p:cNvSpPr>
          <p:nvPr/>
        </p:nvSpPr>
        <p:spPr bwMode="auto">
          <a:xfrm>
            <a:off x="2836863" y="2136775"/>
            <a:ext cx="0" cy="3859213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342020" name="Object 1028"/>
          <p:cNvGraphicFramePr>
            <a:graphicFrameLocks/>
          </p:cNvGraphicFramePr>
          <p:nvPr/>
        </p:nvGraphicFramePr>
        <p:xfrm>
          <a:off x="479425" y="266700"/>
          <a:ext cx="7856538" cy="6405563"/>
        </p:xfrm>
        <a:graphic>
          <a:graphicData uri="http://schemas.openxmlformats.org/presentationml/2006/ole">
            <p:oleObj spid="_x0000_s342020" name="Chart" r:id="rId5" imgW="7452312" imgH="5326329" progId="MSGraph.Chart.8">
              <p:embed followColorScheme="full"/>
            </p:oleObj>
          </a:graphicData>
        </a:graphic>
      </p:graphicFrame>
      <p:sp>
        <p:nvSpPr>
          <p:cNvPr id="342021" name="Line 1029"/>
          <p:cNvSpPr>
            <a:spLocks noChangeShapeType="1"/>
          </p:cNvSpPr>
          <p:nvPr/>
        </p:nvSpPr>
        <p:spPr bwMode="auto">
          <a:xfrm>
            <a:off x="1076325" y="2098675"/>
            <a:ext cx="4603750" cy="0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2022" name="Rectangle 103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2023" name="Rectangle 103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2024" name="Rectangle 1032"/>
          <p:cNvSpPr>
            <a:spLocks noChangeArrowheads="1"/>
          </p:cNvSpPr>
          <p:nvPr/>
        </p:nvSpPr>
        <p:spPr bwMode="auto">
          <a:xfrm>
            <a:off x="3184525" y="6507163"/>
            <a:ext cx="282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latin typeface="Arial" charset="0"/>
              </a:rPr>
              <a:t>Quantity (tonnes: 000s)</a:t>
            </a:r>
          </a:p>
        </p:txBody>
      </p:sp>
      <p:sp>
        <p:nvSpPr>
          <p:cNvPr id="342025" name="Rectangle 1033"/>
          <p:cNvSpPr>
            <a:spLocks noChangeArrowheads="1"/>
          </p:cNvSpPr>
          <p:nvPr/>
        </p:nvSpPr>
        <p:spPr bwMode="auto">
          <a:xfrm>
            <a:off x="1944688" y="704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42026" name="Rectangle 1034"/>
          <p:cNvSpPr>
            <a:spLocks noChangeArrowheads="1"/>
          </p:cNvSpPr>
          <p:nvPr/>
        </p:nvSpPr>
        <p:spPr bwMode="auto">
          <a:xfrm>
            <a:off x="3856038" y="2593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342027" name="Rectangle 1035"/>
          <p:cNvSpPr>
            <a:spLocks noChangeArrowheads="1"/>
          </p:cNvSpPr>
          <p:nvPr/>
        </p:nvSpPr>
        <p:spPr bwMode="auto">
          <a:xfrm>
            <a:off x="5380038" y="36385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342028" name="Rectangle 1036"/>
          <p:cNvSpPr>
            <a:spLocks noChangeArrowheads="1"/>
          </p:cNvSpPr>
          <p:nvPr/>
        </p:nvSpPr>
        <p:spPr bwMode="auto">
          <a:xfrm>
            <a:off x="7156450" y="4591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342029" name="Rectangle 1037"/>
          <p:cNvSpPr>
            <a:spLocks noChangeArrowheads="1"/>
          </p:cNvSpPr>
          <p:nvPr/>
        </p:nvSpPr>
        <p:spPr bwMode="auto">
          <a:xfrm>
            <a:off x="1692275" y="45418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342030" name="Rectangle 1038"/>
          <p:cNvSpPr>
            <a:spLocks noChangeArrowheads="1"/>
          </p:cNvSpPr>
          <p:nvPr/>
        </p:nvSpPr>
        <p:spPr bwMode="auto">
          <a:xfrm>
            <a:off x="2540000" y="35877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342031" name="Rectangle 1039"/>
          <p:cNvSpPr>
            <a:spLocks noChangeArrowheads="1"/>
          </p:cNvSpPr>
          <p:nvPr/>
        </p:nvSpPr>
        <p:spPr bwMode="auto">
          <a:xfrm>
            <a:off x="4078288" y="25701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342032" name="Rectangle 1040"/>
          <p:cNvSpPr>
            <a:spLocks noChangeArrowheads="1"/>
          </p:cNvSpPr>
          <p:nvPr/>
        </p:nvSpPr>
        <p:spPr bwMode="auto">
          <a:xfrm>
            <a:off x="6916738" y="7032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42033" name="Rectangle 1041"/>
          <p:cNvSpPr>
            <a:spLocks noChangeArrowheads="1"/>
          </p:cNvSpPr>
          <p:nvPr/>
        </p:nvSpPr>
        <p:spPr bwMode="auto">
          <a:xfrm>
            <a:off x="7067550" y="1249363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Supply</a:t>
            </a:r>
          </a:p>
        </p:txBody>
      </p:sp>
      <p:sp>
        <p:nvSpPr>
          <p:cNvPr id="342034" name="Rectangle 1042"/>
          <p:cNvSpPr>
            <a:spLocks noChangeArrowheads="1"/>
          </p:cNvSpPr>
          <p:nvPr/>
        </p:nvSpPr>
        <p:spPr bwMode="auto">
          <a:xfrm>
            <a:off x="6899275" y="5287963"/>
            <a:ext cx="114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Demand</a:t>
            </a:r>
          </a:p>
        </p:txBody>
      </p:sp>
      <p:grpSp>
        <p:nvGrpSpPr>
          <p:cNvPr id="342035" name="Group 1043"/>
          <p:cNvGrpSpPr>
            <a:grpSpLocks/>
          </p:cNvGrpSpPr>
          <p:nvPr/>
        </p:nvGrpSpPr>
        <p:grpSpPr bwMode="auto">
          <a:xfrm>
            <a:off x="1892300" y="1058863"/>
            <a:ext cx="5368925" cy="4017962"/>
            <a:chOff x="1192" y="667"/>
            <a:chExt cx="3382" cy="2531"/>
          </a:xfrm>
        </p:grpSpPr>
        <p:sp>
          <p:nvSpPr>
            <p:cNvPr id="342036" name="Oval 1044"/>
            <p:cNvSpPr>
              <a:spLocks noChangeArrowheads="1"/>
            </p:cNvSpPr>
            <p:nvPr/>
          </p:nvSpPr>
          <p:spPr bwMode="auto">
            <a:xfrm>
              <a:off x="1193" y="66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2037" name="Oval 1045"/>
            <p:cNvSpPr>
              <a:spLocks noChangeArrowheads="1"/>
            </p:cNvSpPr>
            <p:nvPr/>
          </p:nvSpPr>
          <p:spPr bwMode="auto">
            <a:xfrm>
              <a:off x="1743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2038" name="Oval 1046"/>
            <p:cNvSpPr>
              <a:spLocks noChangeArrowheads="1"/>
            </p:cNvSpPr>
            <p:nvPr/>
          </p:nvSpPr>
          <p:spPr bwMode="auto">
            <a:xfrm>
              <a:off x="2570" y="1900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2039" name="Oval 1047"/>
            <p:cNvSpPr>
              <a:spLocks noChangeArrowheads="1"/>
            </p:cNvSpPr>
            <p:nvPr/>
          </p:nvSpPr>
          <p:spPr bwMode="auto">
            <a:xfrm>
              <a:off x="3535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2040" name="Oval 1048"/>
            <p:cNvSpPr>
              <a:spLocks noChangeArrowheads="1"/>
            </p:cNvSpPr>
            <p:nvPr/>
          </p:nvSpPr>
          <p:spPr bwMode="auto">
            <a:xfrm>
              <a:off x="4500" y="667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2041" name="Oval 1049"/>
            <p:cNvSpPr>
              <a:spLocks noChangeArrowheads="1"/>
            </p:cNvSpPr>
            <p:nvPr/>
          </p:nvSpPr>
          <p:spPr bwMode="auto">
            <a:xfrm>
              <a:off x="1192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2042" name="Oval 1050"/>
            <p:cNvSpPr>
              <a:spLocks noChangeArrowheads="1"/>
            </p:cNvSpPr>
            <p:nvPr/>
          </p:nvSpPr>
          <p:spPr bwMode="auto">
            <a:xfrm>
              <a:off x="1743" y="250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2043" name="Oval 1051"/>
            <p:cNvSpPr>
              <a:spLocks noChangeArrowheads="1"/>
            </p:cNvSpPr>
            <p:nvPr/>
          </p:nvSpPr>
          <p:spPr bwMode="auto">
            <a:xfrm>
              <a:off x="3397" y="2516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2044" name="Oval 1052"/>
            <p:cNvSpPr>
              <a:spLocks noChangeArrowheads="1"/>
            </p:cNvSpPr>
            <p:nvPr/>
          </p:nvSpPr>
          <p:spPr bwMode="auto">
            <a:xfrm>
              <a:off x="4500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42045" name="Rectangle 1053"/>
          <p:cNvSpPr>
            <a:spLocks noChangeArrowheads="1"/>
          </p:cNvSpPr>
          <p:nvPr/>
        </p:nvSpPr>
        <p:spPr bwMode="auto">
          <a:xfrm rot="16200000">
            <a:off x="-1035843" y="3118644"/>
            <a:ext cx="2471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latin typeface="Arial" charset="0"/>
              </a:rPr>
              <a:t>Price (pence per kg)</a:t>
            </a:r>
          </a:p>
        </p:txBody>
      </p:sp>
      <p:sp>
        <p:nvSpPr>
          <p:cNvPr id="342046" name="Rectangle 1054"/>
          <p:cNvSpPr>
            <a:spLocks noChangeArrowheads="1"/>
          </p:cNvSpPr>
          <p:nvPr/>
        </p:nvSpPr>
        <p:spPr bwMode="auto">
          <a:xfrm>
            <a:off x="2789238" y="16938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 b="1">
                <a:solidFill>
                  <a:schemeClr val="folHlink"/>
                </a:solidFill>
                <a:latin typeface="Arial" charset="0"/>
              </a:rPr>
              <a:t>D</a:t>
            </a:r>
          </a:p>
        </p:txBody>
      </p:sp>
      <p:sp>
        <p:nvSpPr>
          <p:cNvPr id="342047" name="Rectangle 1055"/>
          <p:cNvSpPr>
            <a:spLocks noChangeArrowheads="1"/>
          </p:cNvSpPr>
          <p:nvPr/>
        </p:nvSpPr>
        <p:spPr bwMode="auto">
          <a:xfrm>
            <a:off x="5400675" y="165576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b="1">
                <a:solidFill>
                  <a:schemeClr val="folHlink"/>
                </a:solidFill>
                <a:latin typeface="Arial" charset="0"/>
              </a:rPr>
              <a:t>d</a:t>
            </a:r>
          </a:p>
        </p:txBody>
      </p:sp>
      <p:sp>
        <p:nvSpPr>
          <p:cNvPr id="342048" name="Line 1056"/>
          <p:cNvSpPr>
            <a:spLocks noChangeShapeType="1"/>
          </p:cNvSpPr>
          <p:nvPr/>
        </p:nvSpPr>
        <p:spPr bwMode="auto">
          <a:xfrm>
            <a:off x="465138" y="2135188"/>
            <a:ext cx="0" cy="8905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2049" name="Line 1057"/>
          <p:cNvSpPr>
            <a:spLocks noChangeShapeType="1"/>
          </p:cNvSpPr>
          <p:nvPr/>
        </p:nvSpPr>
        <p:spPr bwMode="auto">
          <a:xfrm>
            <a:off x="2819400" y="2286000"/>
            <a:ext cx="106680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42050" name="Group 1058"/>
          <p:cNvGrpSpPr>
            <a:grpSpLocks/>
          </p:cNvGrpSpPr>
          <p:nvPr/>
        </p:nvGrpSpPr>
        <p:grpSpPr bwMode="auto">
          <a:xfrm>
            <a:off x="2922588" y="1706563"/>
            <a:ext cx="2635250" cy="854075"/>
            <a:chOff x="1841" y="1075"/>
            <a:chExt cx="1660" cy="538"/>
          </a:xfrm>
        </p:grpSpPr>
        <p:sp>
          <p:nvSpPr>
            <p:cNvPr id="342051" name="Line 1059"/>
            <p:cNvSpPr>
              <a:spLocks noChangeShapeType="1"/>
            </p:cNvSpPr>
            <p:nvPr/>
          </p:nvSpPr>
          <p:spPr bwMode="auto">
            <a:xfrm>
              <a:off x="1841" y="1322"/>
              <a:ext cx="166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2052" name="Rectangle 1060"/>
            <p:cNvSpPr>
              <a:spLocks noChangeArrowheads="1"/>
            </p:cNvSpPr>
            <p:nvPr/>
          </p:nvSpPr>
          <p:spPr bwMode="auto">
            <a:xfrm>
              <a:off x="2201" y="1075"/>
              <a:ext cx="8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/>
              <a:r>
                <a:rPr lang="en-GB" sz="2000" b="1">
                  <a:solidFill>
                    <a:schemeClr val="folHlink"/>
                  </a:solidFill>
                  <a:latin typeface="Arial" charset="0"/>
                </a:rPr>
                <a:t>SURPLUS</a:t>
              </a:r>
            </a:p>
          </p:txBody>
        </p:sp>
        <p:sp>
          <p:nvSpPr>
            <p:cNvPr id="342053" name="Rectangle 1061"/>
            <p:cNvSpPr>
              <a:spLocks noChangeArrowheads="1"/>
            </p:cNvSpPr>
            <p:nvPr/>
          </p:nvSpPr>
          <p:spPr bwMode="auto">
            <a:xfrm>
              <a:off x="2244" y="1363"/>
              <a:ext cx="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/>
              <a:r>
                <a:rPr lang="en-GB" sz="2000">
                  <a:solidFill>
                    <a:schemeClr val="folHlink"/>
                  </a:solidFill>
                  <a:latin typeface="Arial" charset="0"/>
                </a:rPr>
                <a:t>(330 000)</a:t>
              </a:r>
            </a:p>
          </p:txBody>
        </p:sp>
      </p:grpSp>
      <p:sp>
        <p:nvSpPr>
          <p:cNvPr id="342054" name="Rectangle 1062"/>
          <p:cNvSpPr>
            <a:spLocks noChangeArrowheads="1"/>
          </p:cNvSpPr>
          <p:nvPr/>
        </p:nvSpPr>
        <p:spPr bwMode="auto">
          <a:xfrm>
            <a:off x="530225" y="1800225"/>
            <a:ext cx="528638" cy="5286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2055" name="Line 1063"/>
          <p:cNvSpPr>
            <a:spLocks noChangeShapeType="1"/>
          </p:cNvSpPr>
          <p:nvPr/>
        </p:nvSpPr>
        <p:spPr bwMode="auto">
          <a:xfrm flipH="1">
            <a:off x="4419600" y="2286000"/>
            <a:ext cx="129540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2056" name="Line 1064"/>
          <p:cNvSpPr>
            <a:spLocks noChangeShapeType="1"/>
          </p:cNvSpPr>
          <p:nvPr/>
        </p:nvSpPr>
        <p:spPr bwMode="auto">
          <a:xfrm flipV="1">
            <a:off x="5676900" y="2154238"/>
            <a:ext cx="0" cy="3808412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2057" name="Rectangle 106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23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GB" sz="2500">
                <a:solidFill>
                  <a:schemeClr val="folHlink"/>
                </a:solidFill>
              </a:rPr>
              <a:t>The determination of market equilibrium</a:t>
            </a:r>
            <a:r>
              <a:rPr lang="en-GB" sz="2000">
                <a:solidFill>
                  <a:schemeClr val="folHlink"/>
                </a:solidFill>
              </a:rPr>
              <a:t> </a:t>
            </a:r>
            <a:br>
              <a:rPr lang="en-GB" sz="2000">
                <a:solidFill>
                  <a:schemeClr val="folHlink"/>
                </a:solidFill>
              </a:rPr>
            </a:br>
            <a:r>
              <a:rPr lang="en-GB" sz="1600">
                <a:solidFill>
                  <a:schemeClr val="folHlink"/>
                </a:solidFill>
              </a:rPr>
              <a:t>(potatoes: monthly)</a:t>
            </a:r>
            <a:endParaRPr lang="en-GB" sz="1800">
              <a:solidFill>
                <a:schemeClr val="folHlink"/>
              </a:solidFill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animBg="1"/>
      <p:bldP spid="342021" grpId="0" animBg="1"/>
      <p:bldP spid="342046" grpId="0" autoUpdateAnimBg="0"/>
      <p:bldP spid="342047" grpId="0" autoUpdateAnimBg="0"/>
      <p:bldP spid="342048" grpId="0" animBg="1"/>
      <p:bldP spid="342049" grpId="0" animBg="1"/>
      <p:bldP spid="342054" grpId="0" animBg="1"/>
      <p:bldP spid="342055" grpId="0" animBg="1"/>
      <p:bldP spid="3420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1026"/>
          <p:cNvSpPr>
            <a:spLocks noChangeArrowheads="1"/>
          </p:cNvSpPr>
          <p:nvPr/>
        </p:nvSpPr>
        <p:spPr bwMode="auto">
          <a:xfrm>
            <a:off x="1084263" y="6096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344067" name="Object 1027"/>
          <p:cNvGraphicFramePr>
            <a:graphicFrameLocks/>
          </p:cNvGraphicFramePr>
          <p:nvPr/>
        </p:nvGraphicFramePr>
        <p:xfrm>
          <a:off x="479425" y="266700"/>
          <a:ext cx="7856538" cy="6405563"/>
        </p:xfrm>
        <a:graphic>
          <a:graphicData uri="http://schemas.openxmlformats.org/presentationml/2006/ole">
            <p:oleObj spid="_x0000_s344067" name="Chart" r:id="rId5" imgW="7452312" imgH="5326329" progId="MSGraph.Chart.8">
              <p:embed followColorScheme="full"/>
            </p:oleObj>
          </a:graphicData>
        </a:graphic>
      </p:graphicFrame>
      <p:sp>
        <p:nvSpPr>
          <p:cNvPr id="344068" name="Line 1028"/>
          <p:cNvSpPr>
            <a:spLocks noChangeShapeType="1"/>
          </p:cNvSpPr>
          <p:nvPr/>
        </p:nvSpPr>
        <p:spPr bwMode="auto">
          <a:xfrm>
            <a:off x="1085850" y="4041775"/>
            <a:ext cx="4348163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4069" name="Line 1029"/>
          <p:cNvSpPr>
            <a:spLocks noChangeShapeType="1"/>
          </p:cNvSpPr>
          <p:nvPr/>
        </p:nvSpPr>
        <p:spPr bwMode="auto">
          <a:xfrm flipV="1">
            <a:off x="2820988" y="4057650"/>
            <a:ext cx="0" cy="1903413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4070" name="Line 1030"/>
          <p:cNvSpPr>
            <a:spLocks noChangeShapeType="1"/>
          </p:cNvSpPr>
          <p:nvPr/>
        </p:nvSpPr>
        <p:spPr bwMode="auto">
          <a:xfrm flipV="1">
            <a:off x="5456238" y="4092575"/>
            <a:ext cx="0" cy="1852613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4071" name="Rectangle 1031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4072" name="Rectangle 103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4073" name="Rectangle 1033"/>
          <p:cNvSpPr>
            <a:spLocks noChangeArrowheads="1"/>
          </p:cNvSpPr>
          <p:nvPr/>
        </p:nvSpPr>
        <p:spPr bwMode="auto">
          <a:xfrm>
            <a:off x="3184525" y="6507163"/>
            <a:ext cx="282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latin typeface="Arial" charset="0"/>
              </a:rPr>
              <a:t>Quantity (tonnes: 000s)</a:t>
            </a:r>
          </a:p>
        </p:txBody>
      </p:sp>
      <p:sp>
        <p:nvSpPr>
          <p:cNvPr id="344074" name="Rectangle 1034"/>
          <p:cNvSpPr>
            <a:spLocks noChangeArrowheads="1"/>
          </p:cNvSpPr>
          <p:nvPr/>
        </p:nvSpPr>
        <p:spPr bwMode="auto">
          <a:xfrm>
            <a:off x="1944688" y="704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44075" name="Rectangle 1035"/>
          <p:cNvSpPr>
            <a:spLocks noChangeArrowheads="1"/>
          </p:cNvSpPr>
          <p:nvPr/>
        </p:nvSpPr>
        <p:spPr bwMode="auto">
          <a:xfrm>
            <a:off x="2798763" y="1693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344076" name="Rectangle 1036"/>
          <p:cNvSpPr>
            <a:spLocks noChangeArrowheads="1"/>
          </p:cNvSpPr>
          <p:nvPr/>
        </p:nvSpPr>
        <p:spPr bwMode="auto">
          <a:xfrm>
            <a:off x="3856038" y="2593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344077" name="Rectangle 1037"/>
          <p:cNvSpPr>
            <a:spLocks noChangeArrowheads="1"/>
          </p:cNvSpPr>
          <p:nvPr/>
        </p:nvSpPr>
        <p:spPr bwMode="auto">
          <a:xfrm>
            <a:off x="5364163" y="363855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 b="1">
                <a:solidFill>
                  <a:schemeClr val="accent2"/>
                </a:solidFill>
                <a:latin typeface="Arial" charset="0"/>
              </a:rPr>
              <a:t>B</a:t>
            </a:r>
          </a:p>
        </p:txBody>
      </p:sp>
      <p:sp>
        <p:nvSpPr>
          <p:cNvPr id="344078" name="Rectangle 1038"/>
          <p:cNvSpPr>
            <a:spLocks noChangeArrowheads="1"/>
          </p:cNvSpPr>
          <p:nvPr/>
        </p:nvSpPr>
        <p:spPr bwMode="auto">
          <a:xfrm>
            <a:off x="7156450" y="4591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344079" name="Rectangle 1039"/>
          <p:cNvSpPr>
            <a:spLocks noChangeArrowheads="1"/>
          </p:cNvSpPr>
          <p:nvPr/>
        </p:nvSpPr>
        <p:spPr bwMode="auto">
          <a:xfrm>
            <a:off x="1692275" y="45418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344080" name="Rectangle 1040"/>
          <p:cNvSpPr>
            <a:spLocks noChangeArrowheads="1"/>
          </p:cNvSpPr>
          <p:nvPr/>
        </p:nvSpPr>
        <p:spPr bwMode="auto">
          <a:xfrm>
            <a:off x="2519363" y="358775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b="1">
                <a:solidFill>
                  <a:schemeClr val="accent2"/>
                </a:solidFill>
                <a:latin typeface="Arial" charset="0"/>
              </a:rPr>
              <a:t>b</a:t>
            </a:r>
          </a:p>
        </p:txBody>
      </p:sp>
      <p:sp>
        <p:nvSpPr>
          <p:cNvPr id="344081" name="Rectangle 1041"/>
          <p:cNvSpPr>
            <a:spLocks noChangeArrowheads="1"/>
          </p:cNvSpPr>
          <p:nvPr/>
        </p:nvSpPr>
        <p:spPr bwMode="auto">
          <a:xfrm>
            <a:off x="4078288" y="25701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344082" name="Rectangle 1042"/>
          <p:cNvSpPr>
            <a:spLocks noChangeArrowheads="1"/>
          </p:cNvSpPr>
          <p:nvPr/>
        </p:nvSpPr>
        <p:spPr bwMode="auto">
          <a:xfrm>
            <a:off x="5422900" y="16557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344083" name="Rectangle 1043"/>
          <p:cNvSpPr>
            <a:spLocks noChangeArrowheads="1"/>
          </p:cNvSpPr>
          <p:nvPr/>
        </p:nvSpPr>
        <p:spPr bwMode="auto">
          <a:xfrm>
            <a:off x="6916738" y="7032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44084" name="Rectangle 1044"/>
          <p:cNvSpPr>
            <a:spLocks noChangeArrowheads="1"/>
          </p:cNvSpPr>
          <p:nvPr/>
        </p:nvSpPr>
        <p:spPr bwMode="auto">
          <a:xfrm>
            <a:off x="7067550" y="1249363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Supply</a:t>
            </a:r>
          </a:p>
        </p:txBody>
      </p:sp>
      <p:sp>
        <p:nvSpPr>
          <p:cNvPr id="344085" name="Rectangle 1045"/>
          <p:cNvSpPr>
            <a:spLocks noChangeArrowheads="1"/>
          </p:cNvSpPr>
          <p:nvPr/>
        </p:nvSpPr>
        <p:spPr bwMode="auto">
          <a:xfrm>
            <a:off x="6899275" y="5287963"/>
            <a:ext cx="114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Demand</a:t>
            </a:r>
          </a:p>
        </p:txBody>
      </p:sp>
      <p:grpSp>
        <p:nvGrpSpPr>
          <p:cNvPr id="344086" name="Group 1046"/>
          <p:cNvGrpSpPr>
            <a:grpSpLocks/>
          </p:cNvGrpSpPr>
          <p:nvPr/>
        </p:nvGrpSpPr>
        <p:grpSpPr bwMode="auto">
          <a:xfrm>
            <a:off x="1892300" y="1058863"/>
            <a:ext cx="5368925" cy="4017962"/>
            <a:chOff x="1192" y="667"/>
            <a:chExt cx="3382" cy="2531"/>
          </a:xfrm>
        </p:grpSpPr>
        <p:sp>
          <p:nvSpPr>
            <p:cNvPr id="344087" name="Oval 1047"/>
            <p:cNvSpPr>
              <a:spLocks noChangeArrowheads="1"/>
            </p:cNvSpPr>
            <p:nvPr/>
          </p:nvSpPr>
          <p:spPr bwMode="auto">
            <a:xfrm>
              <a:off x="1193" y="66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4088" name="Oval 1048"/>
            <p:cNvSpPr>
              <a:spLocks noChangeArrowheads="1"/>
            </p:cNvSpPr>
            <p:nvPr/>
          </p:nvSpPr>
          <p:spPr bwMode="auto">
            <a:xfrm>
              <a:off x="1743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4089" name="Oval 1049"/>
            <p:cNvSpPr>
              <a:spLocks noChangeArrowheads="1"/>
            </p:cNvSpPr>
            <p:nvPr/>
          </p:nvSpPr>
          <p:spPr bwMode="auto">
            <a:xfrm>
              <a:off x="2570" y="1900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4090" name="Oval 1050"/>
            <p:cNvSpPr>
              <a:spLocks noChangeArrowheads="1"/>
            </p:cNvSpPr>
            <p:nvPr/>
          </p:nvSpPr>
          <p:spPr bwMode="auto">
            <a:xfrm>
              <a:off x="3535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4091" name="Oval 1051"/>
            <p:cNvSpPr>
              <a:spLocks noChangeArrowheads="1"/>
            </p:cNvSpPr>
            <p:nvPr/>
          </p:nvSpPr>
          <p:spPr bwMode="auto">
            <a:xfrm>
              <a:off x="4500" y="667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4092" name="Oval 1052"/>
            <p:cNvSpPr>
              <a:spLocks noChangeArrowheads="1"/>
            </p:cNvSpPr>
            <p:nvPr/>
          </p:nvSpPr>
          <p:spPr bwMode="auto">
            <a:xfrm>
              <a:off x="1192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4093" name="Oval 1053"/>
            <p:cNvSpPr>
              <a:spLocks noChangeArrowheads="1"/>
            </p:cNvSpPr>
            <p:nvPr/>
          </p:nvSpPr>
          <p:spPr bwMode="auto">
            <a:xfrm>
              <a:off x="1743" y="250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4094" name="Oval 1054"/>
            <p:cNvSpPr>
              <a:spLocks noChangeArrowheads="1"/>
            </p:cNvSpPr>
            <p:nvPr/>
          </p:nvSpPr>
          <p:spPr bwMode="auto">
            <a:xfrm>
              <a:off x="3397" y="2516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4095" name="Oval 1055"/>
            <p:cNvSpPr>
              <a:spLocks noChangeArrowheads="1"/>
            </p:cNvSpPr>
            <p:nvPr/>
          </p:nvSpPr>
          <p:spPr bwMode="auto">
            <a:xfrm>
              <a:off x="4500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44096" name="Rectangle 1056"/>
          <p:cNvSpPr>
            <a:spLocks noChangeArrowheads="1"/>
          </p:cNvSpPr>
          <p:nvPr/>
        </p:nvSpPr>
        <p:spPr bwMode="auto">
          <a:xfrm>
            <a:off x="511175" y="3738563"/>
            <a:ext cx="547688" cy="52863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 noProof="1"/>
          </a:p>
        </p:txBody>
      </p:sp>
      <p:sp>
        <p:nvSpPr>
          <p:cNvPr id="344097" name="Rectangle 1057"/>
          <p:cNvSpPr>
            <a:spLocks noChangeArrowheads="1"/>
          </p:cNvSpPr>
          <p:nvPr/>
        </p:nvSpPr>
        <p:spPr bwMode="auto">
          <a:xfrm rot="16200000">
            <a:off x="-1035843" y="3118644"/>
            <a:ext cx="2471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latin typeface="Arial" charset="0"/>
              </a:rPr>
              <a:t>Price (pence per kg)</a:t>
            </a:r>
          </a:p>
        </p:txBody>
      </p:sp>
      <p:sp>
        <p:nvSpPr>
          <p:cNvPr id="344098" name="Line 1058"/>
          <p:cNvSpPr>
            <a:spLocks noChangeShapeType="1"/>
          </p:cNvSpPr>
          <p:nvPr/>
        </p:nvSpPr>
        <p:spPr bwMode="auto">
          <a:xfrm>
            <a:off x="398463" y="3190875"/>
            <a:ext cx="0" cy="741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4099" name="Line 1059"/>
          <p:cNvSpPr>
            <a:spLocks noChangeShapeType="1"/>
          </p:cNvSpPr>
          <p:nvPr/>
        </p:nvSpPr>
        <p:spPr bwMode="auto">
          <a:xfrm flipV="1">
            <a:off x="2895600" y="3124200"/>
            <a:ext cx="9906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44100" name="Group 1060"/>
          <p:cNvGrpSpPr>
            <a:grpSpLocks/>
          </p:cNvGrpSpPr>
          <p:nvPr/>
        </p:nvGrpSpPr>
        <p:grpSpPr bwMode="auto">
          <a:xfrm>
            <a:off x="2905125" y="3611563"/>
            <a:ext cx="2466975" cy="854075"/>
            <a:chOff x="1830" y="2275"/>
            <a:chExt cx="1554" cy="538"/>
          </a:xfrm>
        </p:grpSpPr>
        <p:sp>
          <p:nvSpPr>
            <p:cNvPr id="344101" name="Rectangle 1061"/>
            <p:cNvSpPr>
              <a:spLocks noChangeArrowheads="1"/>
            </p:cNvSpPr>
            <p:nvPr/>
          </p:nvSpPr>
          <p:spPr bwMode="auto">
            <a:xfrm>
              <a:off x="2084" y="2275"/>
              <a:ext cx="10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/>
              <a:r>
                <a:rPr lang="en-GB" sz="2000" b="1">
                  <a:solidFill>
                    <a:schemeClr val="accent2"/>
                  </a:solidFill>
                  <a:latin typeface="Arial" charset="0"/>
                </a:rPr>
                <a:t>SHORTAGE</a:t>
              </a:r>
            </a:p>
          </p:txBody>
        </p:sp>
        <p:grpSp>
          <p:nvGrpSpPr>
            <p:cNvPr id="344102" name="Group 1062"/>
            <p:cNvGrpSpPr>
              <a:grpSpLocks/>
            </p:cNvGrpSpPr>
            <p:nvPr/>
          </p:nvGrpSpPr>
          <p:grpSpPr bwMode="auto">
            <a:xfrm>
              <a:off x="1830" y="2544"/>
              <a:ext cx="1554" cy="269"/>
              <a:chOff x="1830" y="2544"/>
              <a:chExt cx="1554" cy="269"/>
            </a:xfrm>
          </p:grpSpPr>
          <p:sp>
            <p:nvSpPr>
              <p:cNvPr id="344103" name="Line 1063"/>
              <p:cNvSpPr>
                <a:spLocks noChangeShapeType="1"/>
              </p:cNvSpPr>
              <p:nvPr/>
            </p:nvSpPr>
            <p:spPr bwMode="auto">
              <a:xfrm>
                <a:off x="1830" y="2544"/>
                <a:ext cx="1554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44104" name="Rectangle 1064"/>
              <p:cNvSpPr>
                <a:spLocks noChangeArrowheads="1"/>
              </p:cNvSpPr>
              <p:nvPr/>
            </p:nvSpPr>
            <p:spPr bwMode="auto">
              <a:xfrm>
                <a:off x="2196" y="2563"/>
                <a:ext cx="8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ctr" defTabSz="762000"/>
                <a:r>
                  <a:rPr lang="en-GB" sz="2000">
                    <a:solidFill>
                      <a:schemeClr val="accent2"/>
                    </a:solidFill>
                    <a:latin typeface="Arial" charset="0"/>
                  </a:rPr>
                  <a:t>(300 000)</a:t>
                </a:r>
              </a:p>
            </p:txBody>
          </p:sp>
        </p:grpSp>
      </p:grpSp>
      <p:sp>
        <p:nvSpPr>
          <p:cNvPr id="344105" name="Line 1065"/>
          <p:cNvSpPr>
            <a:spLocks noChangeShapeType="1"/>
          </p:cNvSpPr>
          <p:nvPr/>
        </p:nvSpPr>
        <p:spPr bwMode="auto">
          <a:xfrm flipH="1" flipV="1">
            <a:off x="4343400" y="3124200"/>
            <a:ext cx="9906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4106" name="Rectangle 106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23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GB" sz="2500">
                <a:solidFill>
                  <a:schemeClr val="folHlink"/>
                </a:solidFill>
              </a:rPr>
              <a:t>The determination of market equilibrium</a:t>
            </a:r>
            <a:r>
              <a:rPr lang="en-GB" sz="2000">
                <a:solidFill>
                  <a:schemeClr val="folHlink"/>
                </a:solidFill>
              </a:rPr>
              <a:t> </a:t>
            </a:r>
            <a:br>
              <a:rPr lang="en-GB" sz="2000">
                <a:solidFill>
                  <a:schemeClr val="folHlink"/>
                </a:solidFill>
              </a:rPr>
            </a:br>
            <a:r>
              <a:rPr lang="en-GB" sz="1600">
                <a:solidFill>
                  <a:schemeClr val="folHlink"/>
                </a:solidFill>
              </a:rPr>
              <a:t>(potatoes: monthly)</a:t>
            </a:r>
            <a:endParaRPr lang="en-GB" sz="1800">
              <a:solidFill>
                <a:schemeClr val="folHlink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8" grpId="0" animBg="1"/>
      <p:bldP spid="344069" grpId="0" animBg="1"/>
      <p:bldP spid="344070" grpId="0" animBg="1"/>
      <p:bldP spid="344077" grpId="0" autoUpdateAnimBg="0"/>
      <p:bldP spid="344080" grpId="0" autoUpdateAnimBg="0"/>
      <p:bldP spid="344096" grpId="0" animBg="1" autoUpdateAnimBg="0"/>
      <p:bldP spid="344098" grpId="0" animBg="1"/>
      <p:bldP spid="344099" grpId="0" animBg="1"/>
      <p:bldP spid="3441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1026"/>
          <p:cNvSpPr>
            <a:spLocks noChangeArrowheads="1"/>
          </p:cNvSpPr>
          <p:nvPr/>
        </p:nvSpPr>
        <p:spPr bwMode="auto">
          <a:xfrm>
            <a:off x="1084263" y="6096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346115" name="Object 1027"/>
          <p:cNvGraphicFramePr>
            <a:graphicFrameLocks/>
          </p:cNvGraphicFramePr>
          <p:nvPr/>
        </p:nvGraphicFramePr>
        <p:xfrm>
          <a:off x="479425" y="266700"/>
          <a:ext cx="7856538" cy="6405563"/>
        </p:xfrm>
        <a:graphic>
          <a:graphicData uri="http://schemas.openxmlformats.org/presentationml/2006/ole">
            <p:oleObj spid="_x0000_s346115" name="Chart" r:id="rId5" imgW="7452312" imgH="5326329" progId="MSGraph.Chart.8">
              <p:embed followColorScheme="full"/>
            </p:oleObj>
          </a:graphicData>
        </a:graphic>
      </p:graphicFrame>
      <p:sp>
        <p:nvSpPr>
          <p:cNvPr id="346116" name="Rectangle 1028"/>
          <p:cNvSpPr>
            <a:spLocks noChangeArrowheads="1"/>
          </p:cNvSpPr>
          <p:nvPr/>
        </p:nvSpPr>
        <p:spPr bwMode="auto">
          <a:xfrm>
            <a:off x="2798763" y="1693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346117" name="Rectangle 1029"/>
          <p:cNvSpPr>
            <a:spLocks noChangeArrowheads="1"/>
          </p:cNvSpPr>
          <p:nvPr/>
        </p:nvSpPr>
        <p:spPr bwMode="auto">
          <a:xfrm>
            <a:off x="5422900" y="16557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346118" name="Rectangle 1030"/>
          <p:cNvSpPr>
            <a:spLocks noChangeArrowheads="1"/>
          </p:cNvSpPr>
          <p:nvPr/>
        </p:nvSpPr>
        <p:spPr bwMode="auto">
          <a:xfrm>
            <a:off x="3868738" y="60055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b="1" i="1">
                <a:solidFill>
                  <a:schemeClr val="tx2"/>
                </a:solidFill>
                <a:latin typeface="Arial" charset="0"/>
              </a:rPr>
              <a:t>Q</a:t>
            </a:r>
            <a:r>
              <a:rPr lang="en-GB" b="1" i="1" baseline="-250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46119" name="Line 1031"/>
          <p:cNvSpPr>
            <a:spLocks noChangeShapeType="1"/>
          </p:cNvSpPr>
          <p:nvPr/>
        </p:nvSpPr>
        <p:spPr bwMode="auto">
          <a:xfrm flipV="1">
            <a:off x="2895600" y="3124200"/>
            <a:ext cx="9906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6120" name="Line 1032"/>
          <p:cNvSpPr>
            <a:spLocks noChangeShapeType="1"/>
          </p:cNvSpPr>
          <p:nvPr/>
        </p:nvSpPr>
        <p:spPr bwMode="auto">
          <a:xfrm flipH="1" flipV="1">
            <a:off x="4343400" y="3124200"/>
            <a:ext cx="99060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6121" name="Line 1033"/>
          <p:cNvSpPr>
            <a:spLocks noChangeShapeType="1"/>
          </p:cNvSpPr>
          <p:nvPr/>
        </p:nvSpPr>
        <p:spPr bwMode="auto">
          <a:xfrm>
            <a:off x="2819400" y="2286000"/>
            <a:ext cx="1066800" cy="762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6122" name="Line 1034"/>
          <p:cNvSpPr>
            <a:spLocks noChangeShapeType="1"/>
          </p:cNvSpPr>
          <p:nvPr/>
        </p:nvSpPr>
        <p:spPr bwMode="auto">
          <a:xfrm flipH="1">
            <a:off x="4419600" y="2286000"/>
            <a:ext cx="1295400" cy="762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6123" name="Line 1035"/>
          <p:cNvSpPr>
            <a:spLocks noChangeShapeType="1"/>
          </p:cNvSpPr>
          <p:nvPr/>
        </p:nvSpPr>
        <p:spPr bwMode="auto">
          <a:xfrm>
            <a:off x="1103313" y="3054350"/>
            <a:ext cx="2974975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6124" name="Line 1036"/>
          <p:cNvSpPr>
            <a:spLocks noChangeShapeType="1"/>
          </p:cNvSpPr>
          <p:nvPr/>
        </p:nvSpPr>
        <p:spPr bwMode="auto">
          <a:xfrm>
            <a:off x="4129088" y="3173413"/>
            <a:ext cx="0" cy="2789237"/>
          </a:xfrm>
          <a:prstGeom prst="line">
            <a:avLst/>
          </a:prstGeom>
          <a:noFill/>
          <a:ln w="1905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6125" name="Rectangle 1037"/>
          <p:cNvSpPr>
            <a:spLocks noChangeArrowheads="1"/>
          </p:cNvSpPr>
          <p:nvPr/>
        </p:nvSpPr>
        <p:spPr bwMode="auto">
          <a:xfrm>
            <a:off x="493713" y="2778125"/>
            <a:ext cx="565150" cy="528638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46126" name="Group 1038"/>
          <p:cNvGrpSpPr>
            <a:grpSpLocks/>
          </p:cNvGrpSpPr>
          <p:nvPr/>
        </p:nvGrpSpPr>
        <p:grpSpPr bwMode="auto">
          <a:xfrm>
            <a:off x="838200" y="2206625"/>
            <a:ext cx="14288" cy="1690688"/>
            <a:chOff x="528" y="1390"/>
            <a:chExt cx="9" cy="1065"/>
          </a:xfrm>
        </p:grpSpPr>
        <p:sp>
          <p:nvSpPr>
            <p:cNvPr id="346127" name="Line 1039"/>
            <p:cNvSpPr>
              <a:spLocks noChangeShapeType="1"/>
            </p:cNvSpPr>
            <p:nvPr/>
          </p:nvSpPr>
          <p:spPr bwMode="auto">
            <a:xfrm>
              <a:off x="528" y="2064"/>
              <a:ext cx="0" cy="39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6128" name="Line 1040"/>
            <p:cNvSpPr>
              <a:spLocks noChangeShapeType="1"/>
            </p:cNvSpPr>
            <p:nvPr/>
          </p:nvSpPr>
          <p:spPr bwMode="auto">
            <a:xfrm>
              <a:off x="537" y="1390"/>
              <a:ext cx="0" cy="349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46129" name="Rectangle 1041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6130" name="Rectangle 104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6131" name="Rectangle 1043"/>
          <p:cNvSpPr>
            <a:spLocks noChangeArrowheads="1"/>
          </p:cNvSpPr>
          <p:nvPr/>
        </p:nvSpPr>
        <p:spPr bwMode="auto">
          <a:xfrm>
            <a:off x="3184525" y="6507163"/>
            <a:ext cx="282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latin typeface="Arial" charset="0"/>
              </a:rPr>
              <a:t>Quantity (tonnes: 000s)</a:t>
            </a:r>
          </a:p>
        </p:txBody>
      </p:sp>
      <p:sp>
        <p:nvSpPr>
          <p:cNvPr id="346132" name="Rectangle 1044"/>
          <p:cNvSpPr>
            <a:spLocks noChangeArrowheads="1"/>
          </p:cNvSpPr>
          <p:nvPr/>
        </p:nvSpPr>
        <p:spPr bwMode="auto">
          <a:xfrm>
            <a:off x="1944688" y="704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46133" name="Rectangle 1045"/>
          <p:cNvSpPr>
            <a:spLocks noChangeArrowheads="1"/>
          </p:cNvSpPr>
          <p:nvPr/>
        </p:nvSpPr>
        <p:spPr bwMode="auto">
          <a:xfrm>
            <a:off x="5380038" y="36385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346134" name="Rectangle 1046"/>
          <p:cNvSpPr>
            <a:spLocks noChangeArrowheads="1"/>
          </p:cNvSpPr>
          <p:nvPr/>
        </p:nvSpPr>
        <p:spPr bwMode="auto">
          <a:xfrm>
            <a:off x="7156450" y="4591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1800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346135" name="Rectangle 1047"/>
          <p:cNvSpPr>
            <a:spLocks noChangeArrowheads="1"/>
          </p:cNvSpPr>
          <p:nvPr/>
        </p:nvSpPr>
        <p:spPr bwMode="auto">
          <a:xfrm>
            <a:off x="1692275" y="45418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346136" name="Rectangle 1048"/>
          <p:cNvSpPr>
            <a:spLocks noChangeArrowheads="1"/>
          </p:cNvSpPr>
          <p:nvPr/>
        </p:nvSpPr>
        <p:spPr bwMode="auto">
          <a:xfrm>
            <a:off x="2540000" y="35877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346137" name="Rectangle 1049"/>
          <p:cNvSpPr>
            <a:spLocks noChangeArrowheads="1"/>
          </p:cNvSpPr>
          <p:nvPr/>
        </p:nvSpPr>
        <p:spPr bwMode="auto">
          <a:xfrm>
            <a:off x="6916738" y="7032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46138" name="Rectangle 1050"/>
          <p:cNvSpPr>
            <a:spLocks noChangeArrowheads="1"/>
          </p:cNvSpPr>
          <p:nvPr/>
        </p:nvSpPr>
        <p:spPr bwMode="auto">
          <a:xfrm>
            <a:off x="7067550" y="1249363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Supply</a:t>
            </a:r>
          </a:p>
        </p:txBody>
      </p:sp>
      <p:sp>
        <p:nvSpPr>
          <p:cNvPr id="346139" name="Rectangle 1051"/>
          <p:cNvSpPr>
            <a:spLocks noChangeArrowheads="1"/>
          </p:cNvSpPr>
          <p:nvPr/>
        </p:nvSpPr>
        <p:spPr bwMode="auto">
          <a:xfrm>
            <a:off x="6899275" y="5287963"/>
            <a:ext cx="114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solidFill>
                  <a:schemeClr val="tx2"/>
                </a:solidFill>
                <a:latin typeface="Arial" charset="0"/>
              </a:rPr>
              <a:t>Demand</a:t>
            </a:r>
          </a:p>
        </p:txBody>
      </p:sp>
      <p:grpSp>
        <p:nvGrpSpPr>
          <p:cNvPr id="346140" name="Group 1052"/>
          <p:cNvGrpSpPr>
            <a:grpSpLocks/>
          </p:cNvGrpSpPr>
          <p:nvPr/>
        </p:nvGrpSpPr>
        <p:grpSpPr bwMode="auto">
          <a:xfrm>
            <a:off x="1892300" y="1058863"/>
            <a:ext cx="5368925" cy="4017962"/>
            <a:chOff x="1192" y="667"/>
            <a:chExt cx="3382" cy="2531"/>
          </a:xfrm>
        </p:grpSpPr>
        <p:sp>
          <p:nvSpPr>
            <p:cNvPr id="346141" name="Oval 1053"/>
            <p:cNvSpPr>
              <a:spLocks noChangeArrowheads="1"/>
            </p:cNvSpPr>
            <p:nvPr/>
          </p:nvSpPr>
          <p:spPr bwMode="auto">
            <a:xfrm>
              <a:off x="1193" y="66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6142" name="Oval 1054"/>
            <p:cNvSpPr>
              <a:spLocks noChangeArrowheads="1"/>
            </p:cNvSpPr>
            <p:nvPr/>
          </p:nvSpPr>
          <p:spPr bwMode="auto">
            <a:xfrm>
              <a:off x="1743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6143" name="Oval 1055"/>
            <p:cNvSpPr>
              <a:spLocks noChangeArrowheads="1"/>
            </p:cNvSpPr>
            <p:nvPr/>
          </p:nvSpPr>
          <p:spPr bwMode="auto">
            <a:xfrm>
              <a:off x="2570" y="1900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6144" name="Oval 1056"/>
            <p:cNvSpPr>
              <a:spLocks noChangeArrowheads="1"/>
            </p:cNvSpPr>
            <p:nvPr/>
          </p:nvSpPr>
          <p:spPr bwMode="auto">
            <a:xfrm>
              <a:off x="3535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6145" name="Oval 1057"/>
            <p:cNvSpPr>
              <a:spLocks noChangeArrowheads="1"/>
            </p:cNvSpPr>
            <p:nvPr/>
          </p:nvSpPr>
          <p:spPr bwMode="auto">
            <a:xfrm>
              <a:off x="4500" y="667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6146" name="Oval 1058"/>
            <p:cNvSpPr>
              <a:spLocks noChangeArrowheads="1"/>
            </p:cNvSpPr>
            <p:nvPr/>
          </p:nvSpPr>
          <p:spPr bwMode="auto">
            <a:xfrm>
              <a:off x="1192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6147" name="Oval 1059"/>
            <p:cNvSpPr>
              <a:spLocks noChangeArrowheads="1"/>
            </p:cNvSpPr>
            <p:nvPr/>
          </p:nvSpPr>
          <p:spPr bwMode="auto">
            <a:xfrm>
              <a:off x="1743" y="250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6148" name="Oval 1060"/>
            <p:cNvSpPr>
              <a:spLocks noChangeArrowheads="1"/>
            </p:cNvSpPr>
            <p:nvPr/>
          </p:nvSpPr>
          <p:spPr bwMode="auto">
            <a:xfrm>
              <a:off x="3397" y="2516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6149" name="Oval 1061"/>
            <p:cNvSpPr>
              <a:spLocks noChangeArrowheads="1"/>
            </p:cNvSpPr>
            <p:nvPr/>
          </p:nvSpPr>
          <p:spPr bwMode="auto">
            <a:xfrm>
              <a:off x="4500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46150" name="Rectangle 1062"/>
          <p:cNvSpPr>
            <a:spLocks noChangeArrowheads="1"/>
          </p:cNvSpPr>
          <p:nvPr/>
        </p:nvSpPr>
        <p:spPr bwMode="auto">
          <a:xfrm rot="16200000">
            <a:off x="-1035843" y="3118644"/>
            <a:ext cx="2471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000">
                <a:latin typeface="Arial" charset="0"/>
              </a:rPr>
              <a:t>Price (pence per kg)</a:t>
            </a:r>
          </a:p>
        </p:txBody>
      </p:sp>
      <p:sp>
        <p:nvSpPr>
          <p:cNvPr id="346151" name="Rectangle 106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23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GB" sz="2500">
                <a:solidFill>
                  <a:schemeClr val="folHlink"/>
                </a:solidFill>
              </a:rPr>
              <a:t>The determination of market equilibrium</a:t>
            </a:r>
            <a:r>
              <a:rPr lang="en-GB" sz="2000">
                <a:solidFill>
                  <a:schemeClr val="folHlink"/>
                </a:solidFill>
              </a:rPr>
              <a:t> </a:t>
            </a:r>
            <a:br>
              <a:rPr lang="en-GB" sz="2000">
                <a:solidFill>
                  <a:schemeClr val="folHlink"/>
                </a:solidFill>
              </a:rPr>
            </a:br>
            <a:r>
              <a:rPr lang="en-GB" sz="1600">
                <a:solidFill>
                  <a:schemeClr val="folHlink"/>
                </a:solidFill>
              </a:rPr>
              <a:t>(potatoes: monthly)</a:t>
            </a:r>
            <a:endParaRPr lang="en-GB" sz="1800">
              <a:solidFill>
                <a:schemeClr val="folHlink"/>
              </a:solidFill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8" grpId="0" autoUpdateAnimBg="0"/>
      <p:bldP spid="346123" grpId="0" animBg="1"/>
      <p:bldP spid="346124" grpId="0" animBg="1"/>
      <p:bldP spid="3461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Permintaan menunjukkan keinginan pembeli pada suatu pasar. </a:t>
            </a:r>
            <a:endParaRPr lang="id-ID" dirty="0" smtClean="0"/>
          </a:p>
          <a:p>
            <a:r>
              <a:rPr lang="fi-FI" dirty="0" smtClean="0"/>
              <a:t>Secara </a:t>
            </a:r>
            <a:r>
              <a:rPr lang="fi-FI" dirty="0" smtClean="0"/>
              <a:t>khusus permintaan didefinisikan sebagai suatu skedul atau kurva yang menggambarkan hubungan antara berbagai kuantitas yang diminta terhadap suatu barang pada berbagai tingkat harga barang tersebut, </a:t>
            </a:r>
            <a:r>
              <a:rPr lang="fi-FI" i="1" dirty="0" smtClean="0"/>
              <a:t>ceteris paribus</a:t>
            </a:r>
            <a:r>
              <a:rPr lang="fi-FI" dirty="0" smtClean="0"/>
              <a:t>. </a:t>
            </a:r>
            <a:endParaRPr lang="id-ID" dirty="0" smtClean="0"/>
          </a:p>
          <a:p>
            <a:r>
              <a:rPr lang="id-ID" dirty="0" smtClean="0"/>
              <a:t>Fungsi Permintaan adalah persamaan yang menunjukkan hubungan antara jumlah permintaan akan ssuatu barang dan semua faktor yang mempengaruhinya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Permintaan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Carilah, jelaskan dan gambarlah untuk kasus-kasus berikut</a:t>
            </a:r>
          </a:p>
          <a:p>
            <a:pPr lvl="1"/>
            <a:r>
              <a:rPr lang="id-ID" sz="3200" dirty="0" smtClean="0"/>
              <a:t>Bentuk kurva penawaran yang vertikal (inelastis sempur­na)</a:t>
            </a:r>
          </a:p>
          <a:p>
            <a:pPr lvl="1"/>
            <a:r>
              <a:rPr lang="id-ID" sz="3200" dirty="0" smtClean="0"/>
              <a:t>Bentuk kurva penawaran yang horizontal </a:t>
            </a:r>
          </a:p>
          <a:p>
            <a:pPr lvl="1"/>
            <a:r>
              <a:rPr lang="id-ID" sz="3200" i="1" dirty="0" smtClean="0"/>
              <a:t>Decreasing Cost Supply </a:t>
            </a:r>
            <a:endParaRPr lang="id-ID" sz="3200" dirty="0" smtClean="0"/>
          </a:p>
          <a:p>
            <a:pPr lvl="1"/>
            <a:r>
              <a:rPr lang="id-ID" sz="3200" i="1" dirty="0" smtClean="0"/>
              <a:t>Backward Bending Supply </a:t>
            </a:r>
            <a:endParaRPr lang="id-ID" sz="3200" dirty="0" smtClean="0"/>
          </a:p>
          <a:p>
            <a:pPr lvl="1"/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Kasus perkecualian </a:t>
            </a:r>
            <a:r>
              <a:rPr lang="id-ID" dirty="0" smtClean="0">
                <a:sym typeface="Wingdings" pitchFamily="2" charset="2"/>
              </a:rPr>
              <a:t> tugas kelompok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Skedul permintaan suatu barang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5496" y="1689652"/>
          <a:ext cx="7851912" cy="3677478"/>
        </p:xfrm>
        <a:graphic>
          <a:graphicData uri="http://schemas.openxmlformats.org/drawingml/2006/table">
            <a:tbl>
              <a:tblPr/>
              <a:tblGrid>
                <a:gridCol w="3925956"/>
                <a:gridCol w="3925956"/>
              </a:tblGrid>
              <a:tr h="5857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d-ID" sz="320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 smtClean="0">
                          <a:latin typeface="Arial"/>
                          <a:ea typeface="Times New Roman"/>
                        </a:rPr>
                        <a:t>Harga </a:t>
                      </a:r>
                      <a:r>
                        <a:rPr lang="id-ID" sz="3200" dirty="0">
                          <a:latin typeface="Arial"/>
                          <a:ea typeface="Times New Roman"/>
                        </a:rPr>
                        <a:t>per unit</a:t>
                      </a:r>
                      <a:endParaRPr lang="id-ID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d-ID" sz="320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 smtClean="0">
                          <a:latin typeface="Arial"/>
                          <a:ea typeface="Times New Roman"/>
                        </a:rPr>
                        <a:t>Kuantitas </a:t>
                      </a:r>
                      <a:r>
                        <a:rPr lang="id-ID" sz="3200" dirty="0">
                          <a:latin typeface="Arial"/>
                          <a:ea typeface="Times New Roman"/>
                        </a:rPr>
                        <a:t>per unit</a:t>
                      </a:r>
                      <a:endParaRPr lang="id-ID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>
                          <a:latin typeface="Arial"/>
                          <a:ea typeface="Times New Roman"/>
                        </a:rPr>
                        <a:t>2000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>
                          <a:latin typeface="Arial"/>
                          <a:ea typeface="Times New Roman"/>
                        </a:rPr>
                        <a:t>1500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>
                          <a:latin typeface="Arial"/>
                          <a:ea typeface="Times New Roman"/>
                        </a:rPr>
                        <a:t>500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>
                          <a:latin typeface="Arial"/>
                          <a:ea typeface="Times New Roman"/>
                        </a:rPr>
                        <a:t>250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>
                          <a:latin typeface="Arial"/>
                          <a:ea typeface="Times New Roman"/>
                        </a:rPr>
                        <a:t>100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>
                          <a:latin typeface="Arial"/>
                          <a:ea typeface="Times New Roman"/>
                        </a:rPr>
                        <a:t>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latin typeface="Arial"/>
                          <a:ea typeface="Times New Roman"/>
                        </a:rPr>
                        <a:t>0</a:t>
                      </a:r>
                      <a:endParaRPr lang="id-ID" sz="3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latin typeface="Arial"/>
                          <a:ea typeface="Times New Roman"/>
                        </a:rPr>
                        <a:t>25</a:t>
                      </a:r>
                      <a:endParaRPr lang="id-ID" sz="3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latin typeface="Arial"/>
                          <a:ea typeface="Times New Roman"/>
                        </a:rPr>
                        <a:t>75</a:t>
                      </a:r>
                      <a:endParaRPr lang="id-ID" sz="3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latin typeface="Arial"/>
                          <a:ea typeface="Times New Roman"/>
                        </a:rPr>
                        <a:t>87,5</a:t>
                      </a:r>
                      <a:endParaRPr lang="id-ID" sz="3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latin typeface="Arial"/>
                          <a:ea typeface="Times New Roman"/>
                        </a:rPr>
                        <a:t>95</a:t>
                      </a:r>
                      <a:endParaRPr lang="id-ID" sz="3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latin typeface="Arial"/>
                          <a:ea typeface="Times New Roman"/>
                        </a:rPr>
                        <a:t>100</a:t>
                      </a:r>
                      <a:endParaRPr lang="id-ID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Qd = f (P, Ps, Pk, I, S, H, …)</a:t>
            </a:r>
          </a:p>
          <a:p>
            <a:r>
              <a:rPr lang="pt-BR" dirty="0" smtClean="0"/>
              <a:t>dimana:</a:t>
            </a:r>
            <a:endParaRPr lang="id-ID" dirty="0" smtClean="0"/>
          </a:p>
          <a:p>
            <a:pPr lvl="1"/>
            <a:r>
              <a:rPr lang="pt-BR" dirty="0" smtClean="0"/>
              <a:t>Qd 	= kuantitas yang diminta atas suatu barang </a:t>
            </a:r>
            <a:endParaRPr lang="id-ID" dirty="0" smtClean="0"/>
          </a:p>
          <a:p>
            <a:pPr lvl="1"/>
            <a:r>
              <a:rPr lang="id-ID" dirty="0" smtClean="0"/>
              <a:t>P 	= harga barang tersebut </a:t>
            </a:r>
          </a:p>
          <a:p>
            <a:pPr lvl="1"/>
            <a:r>
              <a:rPr lang="id-ID" dirty="0" smtClean="0"/>
              <a:t>Ps	= harga barang pengganti/substitusinya </a:t>
            </a:r>
          </a:p>
          <a:p>
            <a:pPr lvl="1"/>
            <a:r>
              <a:rPr lang="id-ID" dirty="0" smtClean="0"/>
              <a:t>Pk 	= harga barang pelengkap/ komplemennya </a:t>
            </a:r>
          </a:p>
          <a:p>
            <a:pPr lvl="1"/>
            <a:r>
              <a:rPr lang="id-ID" dirty="0" smtClean="0"/>
              <a:t>I 	= besarnya pendapatan </a:t>
            </a:r>
          </a:p>
          <a:p>
            <a:pPr lvl="1"/>
            <a:r>
              <a:rPr lang="pt-BR" dirty="0" smtClean="0"/>
              <a:t>S 	= selera  </a:t>
            </a:r>
            <a:endParaRPr lang="id-ID" dirty="0" smtClean="0"/>
          </a:p>
          <a:p>
            <a:pPr lvl="1"/>
            <a:r>
              <a:rPr lang="pt-BR" dirty="0" smtClean="0"/>
              <a:t>H 	= harapan atas masa datang.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permintaan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Pengamatan terhadap pola permintaan daging sapi seorang konsumen menghasilkan bentuk persamaan fungsi permintaan sebagai berikut:</a:t>
            </a:r>
          </a:p>
          <a:p>
            <a:pPr lvl="1"/>
            <a:r>
              <a:rPr lang="id-ID" dirty="0" smtClean="0"/>
              <a:t>Q</a:t>
            </a:r>
            <a:r>
              <a:rPr lang="id-ID" baseline="-25000" dirty="0" smtClean="0"/>
              <a:t>dx</a:t>
            </a:r>
            <a:r>
              <a:rPr lang="id-ID" dirty="0" smtClean="0"/>
              <a:t> = 100 – 10 P</a:t>
            </a:r>
            <a:r>
              <a:rPr lang="id-ID" baseline="-25000" dirty="0" smtClean="0"/>
              <a:t>x</a:t>
            </a:r>
            <a:r>
              <a:rPr lang="id-ID" dirty="0" smtClean="0"/>
              <a:t> + 1,5 P</a:t>
            </a:r>
            <a:r>
              <a:rPr lang="id-ID" baseline="-25000" dirty="0" smtClean="0"/>
              <a:t>y</a:t>
            </a:r>
            <a:r>
              <a:rPr lang="id-ID" dirty="0" smtClean="0"/>
              <a:t> + 2 P</a:t>
            </a:r>
            <a:r>
              <a:rPr lang="id-ID" baseline="-25000" dirty="0" smtClean="0"/>
              <a:t>z</a:t>
            </a:r>
            <a:r>
              <a:rPr lang="id-ID" dirty="0" smtClean="0"/>
              <a:t> + 5 I</a:t>
            </a:r>
          </a:p>
          <a:p>
            <a:r>
              <a:rPr lang="id-ID" dirty="0" smtClean="0"/>
              <a:t>Jika P</a:t>
            </a:r>
            <a:r>
              <a:rPr lang="id-ID" baseline="-25000" dirty="0" smtClean="0"/>
              <a:t>y</a:t>
            </a:r>
            <a:r>
              <a:rPr lang="id-ID" dirty="0" smtClean="0"/>
              <a:t> = 10, P</a:t>
            </a:r>
            <a:r>
              <a:rPr lang="id-ID" baseline="-25000" dirty="0" smtClean="0"/>
              <a:t>z</a:t>
            </a:r>
            <a:r>
              <a:rPr lang="id-ID" dirty="0" smtClean="0"/>
              <a:t> = 8 dan I = 100, tentukan</a:t>
            </a:r>
          </a:p>
          <a:p>
            <a:pPr lvl="1"/>
            <a:r>
              <a:rPr lang="id-ID" dirty="0" smtClean="0"/>
              <a:t>gambar kurva permintaan</a:t>
            </a:r>
          </a:p>
          <a:p>
            <a:pPr lvl="1"/>
            <a:r>
              <a:rPr lang="id-ID" dirty="0" smtClean="0"/>
              <a:t>gambar kurva permintaan jika pendapatan naik menjadi 150</a:t>
            </a:r>
          </a:p>
          <a:p>
            <a:pPr lvl="1"/>
            <a:r>
              <a:rPr lang="id-ID" dirty="0" smtClean="0"/>
              <a:t>gambar kurva permintaan jika harga daging ayam turun menjadi 5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Permintaan dan Kuantitas Yang Diminta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1026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2323" name="Line 1027"/>
          <p:cNvSpPr>
            <a:spLocks noChangeShapeType="1"/>
          </p:cNvSpPr>
          <p:nvPr/>
        </p:nvSpPr>
        <p:spPr bwMode="auto">
          <a:xfrm>
            <a:off x="1066800" y="2286000"/>
            <a:ext cx="1219200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2324" name="Line 1028"/>
          <p:cNvSpPr>
            <a:spLocks noChangeShapeType="1"/>
          </p:cNvSpPr>
          <p:nvPr/>
        </p:nvSpPr>
        <p:spPr bwMode="auto">
          <a:xfrm>
            <a:off x="2276475" y="2286000"/>
            <a:ext cx="0" cy="365760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2325" name="Line 1029"/>
          <p:cNvSpPr>
            <a:spLocks noChangeShapeType="1"/>
          </p:cNvSpPr>
          <p:nvPr/>
        </p:nvSpPr>
        <p:spPr bwMode="auto">
          <a:xfrm>
            <a:off x="2286000" y="2286000"/>
            <a:ext cx="1676400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2326" name="Line 1030"/>
          <p:cNvSpPr>
            <a:spLocks noChangeShapeType="1"/>
          </p:cNvSpPr>
          <p:nvPr/>
        </p:nvSpPr>
        <p:spPr bwMode="auto">
          <a:xfrm>
            <a:off x="3962400" y="2286000"/>
            <a:ext cx="0" cy="36576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2327" name="Line 1031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2328" name="Line 1032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12329" name="Group 1033"/>
          <p:cNvGrpSpPr>
            <a:grpSpLocks/>
          </p:cNvGrpSpPr>
          <p:nvPr/>
        </p:nvGrpSpPr>
        <p:grpSpPr bwMode="auto">
          <a:xfrm>
            <a:off x="2133600" y="114300"/>
            <a:ext cx="5775325" cy="5940425"/>
            <a:chOff x="1344" y="72"/>
            <a:chExt cx="3638" cy="3742"/>
          </a:xfrm>
        </p:grpSpPr>
        <p:grpSp>
          <p:nvGrpSpPr>
            <p:cNvPr id="312330" name="Group 1034"/>
            <p:cNvGrpSpPr>
              <a:grpSpLocks/>
            </p:cNvGrpSpPr>
            <p:nvPr/>
          </p:nvGrpSpPr>
          <p:grpSpPr bwMode="auto">
            <a:xfrm>
              <a:off x="1344" y="1056"/>
              <a:ext cx="2208" cy="1632"/>
              <a:chOff x="1344" y="1056"/>
              <a:chExt cx="2208" cy="1632"/>
            </a:xfrm>
          </p:grpSpPr>
          <p:sp>
            <p:nvSpPr>
              <p:cNvPr id="312331" name="Line 1035"/>
              <p:cNvSpPr>
                <a:spLocks noChangeShapeType="1"/>
              </p:cNvSpPr>
              <p:nvPr/>
            </p:nvSpPr>
            <p:spPr bwMode="auto">
              <a:xfrm>
                <a:off x="1344" y="1056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2332" name="Line 1036"/>
              <p:cNvSpPr>
                <a:spLocks noChangeShapeType="1"/>
              </p:cNvSpPr>
              <p:nvPr/>
            </p:nvSpPr>
            <p:spPr bwMode="auto">
              <a:xfrm>
                <a:off x="2928" y="2688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312333" name="Group 1037"/>
            <p:cNvGrpSpPr>
              <a:grpSpLocks/>
            </p:cNvGrpSpPr>
            <p:nvPr/>
          </p:nvGrpSpPr>
          <p:grpSpPr bwMode="auto">
            <a:xfrm>
              <a:off x="3050" y="72"/>
              <a:ext cx="1932" cy="3742"/>
              <a:chOff x="3050" y="72"/>
              <a:chExt cx="1932" cy="3742"/>
            </a:xfrm>
          </p:grpSpPr>
          <p:sp>
            <p:nvSpPr>
              <p:cNvPr id="312334" name="Arc 1038"/>
              <p:cNvSpPr>
                <a:spLocks/>
              </p:cNvSpPr>
              <p:nvPr/>
            </p:nvSpPr>
            <p:spPr bwMode="auto">
              <a:xfrm rot="13680000">
                <a:off x="1520" y="1602"/>
                <a:ext cx="3742" cy="681"/>
              </a:xfrm>
              <a:custGeom>
                <a:avLst/>
                <a:gdLst>
                  <a:gd name="G0" fmla="+- 18494 0 0"/>
                  <a:gd name="G1" fmla="+- 21600 0 0"/>
                  <a:gd name="G2" fmla="+- 21600 0 0"/>
                  <a:gd name="T0" fmla="*/ 0 w 23737"/>
                  <a:gd name="T1" fmla="*/ 10441 h 21600"/>
                  <a:gd name="T2" fmla="*/ 23737 w 23737"/>
                  <a:gd name="T3" fmla="*/ 646 h 21600"/>
                  <a:gd name="T4" fmla="*/ 18494 w 2373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737" h="21600" fill="none" extrusionOk="0">
                    <a:moveTo>
                      <a:pt x="-1" y="10440"/>
                    </a:moveTo>
                    <a:cubicBezTo>
                      <a:pt x="3909" y="3960"/>
                      <a:pt x="10925" y="-1"/>
                      <a:pt x="18494" y="0"/>
                    </a:cubicBezTo>
                    <a:cubicBezTo>
                      <a:pt x="20261" y="0"/>
                      <a:pt x="22022" y="216"/>
                      <a:pt x="23737" y="645"/>
                    </a:cubicBezTo>
                  </a:path>
                  <a:path w="23737" h="21600" stroke="0" extrusionOk="0">
                    <a:moveTo>
                      <a:pt x="-1" y="10440"/>
                    </a:moveTo>
                    <a:cubicBezTo>
                      <a:pt x="3909" y="3960"/>
                      <a:pt x="10925" y="-1"/>
                      <a:pt x="18494" y="0"/>
                    </a:cubicBezTo>
                    <a:cubicBezTo>
                      <a:pt x="20261" y="0"/>
                      <a:pt x="22022" y="216"/>
                      <a:pt x="23737" y="645"/>
                    </a:cubicBezTo>
                    <a:lnTo>
                      <a:pt x="18494" y="21600"/>
                    </a:lnTo>
                    <a:close/>
                  </a:path>
                </a:pathLst>
              </a:custGeom>
              <a:noFill/>
              <a:ln w="4445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2335" name="Rectangle 1039"/>
              <p:cNvSpPr>
                <a:spLocks noChangeArrowheads="1"/>
              </p:cNvSpPr>
              <p:nvPr/>
            </p:nvSpPr>
            <p:spPr bwMode="auto">
              <a:xfrm>
                <a:off x="4646" y="3235"/>
                <a:ext cx="33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en-GB" sz="2500" b="1" i="1">
                    <a:solidFill>
                      <a:schemeClr val="accent2"/>
                    </a:solidFill>
                    <a:latin typeface="Arial" charset="0"/>
                  </a:rPr>
                  <a:t>D</a:t>
                </a:r>
                <a:r>
                  <a:rPr lang="en-GB" sz="2500" b="1" baseline="-25000">
                    <a:solidFill>
                      <a:schemeClr val="accent2"/>
                    </a:solidFill>
                    <a:latin typeface="Arial" charset="0"/>
                  </a:rPr>
                  <a:t>1</a:t>
                </a:r>
                <a:endParaRPr lang="en-GB" b="1" baseline="-250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312336" name="Rectangle 1040"/>
          <p:cNvSpPr>
            <a:spLocks noChangeArrowheads="1"/>
          </p:cNvSpPr>
          <p:nvPr/>
        </p:nvSpPr>
        <p:spPr bwMode="auto">
          <a:xfrm rot="16200000">
            <a:off x="-46038" y="2833688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>
                <a:latin typeface="Arial" charset="0"/>
              </a:rPr>
              <a:t>Price</a:t>
            </a:r>
          </a:p>
        </p:txBody>
      </p:sp>
      <p:sp>
        <p:nvSpPr>
          <p:cNvPr id="312337" name="Rectangle 1041"/>
          <p:cNvSpPr>
            <a:spLocks noChangeArrowheads="1"/>
          </p:cNvSpPr>
          <p:nvPr/>
        </p:nvSpPr>
        <p:spPr bwMode="auto">
          <a:xfrm>
            <a:off x="609600" y="2057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i="1">
                <a:latin typeface="Arial" charset="0"/>
              </a:rPr>
              <a:t>P</a:t>
            </a:r>
          </a:p>
        </p:txBody>
      </p:sp>
      <p:sp>
        <p:nvSpPr>
          <p:cNvPr id="312338" name="Rectangle 1042"/>
          <p:cNvSpPr>
            <a:spLocks noChangeArrowheads="1"/>
          </p:cNvSpPr>
          <p:nvPr/>
        </p:nvSpPr>
        <p:spPr bwMode="auto">
          <a:xfrm>
            <a:off x="704850" y="59737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latin typeface="Arial" charset="0"/>
              </a:rPr>
              <a:t>O</a:t>
            </a:r>
          </a:p>
        </p:txBody>
      </p:sp>
      <p:sp>
        <p:nvSpPr>
          <p:cNvPr id="312339" name="Rectangle 1043"/>
          <p:cNvSpPr>
            <a:spLocks noChangeArrowheads="1"/>
          </p:cNvSpPr>
          <p:nvPr/>
        </p:nvSpPr>
        <p:spPr bwMode="auto">
          <a:xfrm>
            <a:off x="2005013" y="59737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i="1">
                <a:solidFill>
                  <a:schemeClr val="tx2"/>
                </a:solidFill>
                <a:latin typeface="Arial" charset="0"/>
              </a:rPr>
              <a:t>Q</a:t>
            </a:r>
            <a:r>
              <a:rPr lang="en-GB" baseline="-25000">
                <a:solidFill>
                  <a:schemeClr val="tx2"/>
                </a:solidFill>
                <a:latin typeface="Arial" charset="0"/>
              </a:rPr>
              <a:t>0</a:t>
            </a:r>
          </a:p>
        </p:txBody>
      </p:sp>
      <p:sp>
        <p:nvSpPr>
          <p:cNvPr id="312340" name="Rectangle 1044"/>
          <p:cNvSpPr>
            <a:spLocks noChangeArrowheads="1"/>
          </p:cNvSpPr>
          <p:nvPr/>
        </p:nvSpPr>
        <p:spPr bwMode="auto">
          <a:xfrm>
            <a:off x="3733800" y="59737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i="1">
                <a:solidFill>
                  <a:schemeClr val="accent2"/>
                </a:solidFill>
                <a:latin typeface="Arial" charset="0"/>
              </a:rPr>
              <a:t>Q</a:t>
            </a:r>
            <a:r>
              <a:rPr lang="en-GB" baseline="-250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312341" name="Rectangle 1045"/>
          <p:cNvSpPr>
            <a:spLocks noChangeArrowheads="1"/>
          </p:cNvSpPr>
          <p:nvPr/>
        </p:nvSpPr>
        <p:spPr bwMode="auto">
          <a:xfrm>
            <a:off x="3746500" y="6353175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latin typeface="Arial" charset="0"/>
              </a:rPr>
              <a:t>Quantity</a:t>
            </a:r>
          </a:p>
        </p:txBody>
      </p:sp>
      <p:sp>
        <p:nvSpPr>
          <p:cNvPr id="312342" name="Rectangle 1046"/>
          <p:cNvSpPr>
            <a:spLocks noChangeArrowheads="1"/>
          </p:cNvSpPr>
          <p:nvPr/>
        </p:nvSpPr>
        <p:spPr bwMode="auto">
          <a:xfrm>
            <a:off x="0" y="0"/>
            <a:ext cx="9142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/>
            <a:r>
              <a:rPr lang="en-GB" sz="3200" b="1">
                <a:solidFill>
                  <a:schemeClr val="folHlink"/>
                </a:solidFill>
                <a:latin typeface="Arial" charset="0"/>
              </a:rPr>
              <a:t>Kenaikan permintaan</a:t>
            </a:r>
          </a:p>
        </p:txBody>
      </p:sp>
      <p:grpSp>
        <p:nvGrpSpPr>
          <p:cNvPr id="312343" name="Group 1047"/>
          <p:cNvGrpSpPr>
            <a:grpSpLocks/>
          </p:cNvGrpSpPr>
          <p:nvPr/>
        </p:nvGrpSpPr>
        <p:grpSpPr bwMode="auto">
          <a:xfrm>
            <a:off x="3165475" y="114300"/>
            <a:ext cx="3067050" cy="5940425"/>
            <a:chOff x="1994" y="72"/>
            <a:chExt cx="1932" cy="3742"/>
          </a:xfrm>
        </p:grpSpPr>
        <p:sp>
          <p:nvSpPr>
            <p:cNvPr id="312344" name="Arc 1048"/>
            <p:cNvSpPr>
              <a:spLocks/>
            </p:cNvSpPr>
            <p:nvPr/>
          </p:nvSpPr>
          <p:spPr bwMode="auto">
            <a:xfrm rot="13680000">
              <a:off x="464" y="1602"/>
              <a:ext cx="3742" cy="681"/>
            </a:xfrm>
            <a:custGeom>
              <a:avLst/>
              <a:gdLst>
                <a:gd name="G0" fmla="+- 18494 0 0"/>
                <a:gd name="G1" fmla="+- 21600 0 0"/>
                <a:gd name="G2" fmla="+- 21600 0 0"/>
                <a:gd name="T0" fmla="*/ 0 w 23737"/>
                <a:gd name="T1" fmla="*/ 10441 h 21600"/>
                <a:gd name="T2" fmla="*/ 23737 w 23737"/>
                <a:gd name="T3" fmla="*/ 646 h 21600"/>
                <a:gd name="T4" fmla="*/ 18494 w 2373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737" h="21600" fill="none" extrusionOk="0">
                  <a:moveTo>
                    <a:pt x="-1" y="10440"/>
                  </a:moveTo>
                  <a:cubicBezTo>
                    <a:pt x="3909" y="3960"/>
                    <a:pt x="10925" y="-1"/>
                    <a:pt x="18494" y="0"/>
                  </a:cubicBezTo>
                  <a:cubicBezTo>
                    <a:pt x="20261" y="0"/>
                    <a:pt x="22022" y="216"/>
                    <a:pt x="23737" y="645"/>
                  </a:cubicBezTo>
                </a:path>
                <a:path w="23737" h="21600" stroke="0" extrusionOk="0">
                  <a:moveTo>
                    <a:pt x="-1" y="10440"/>
                  </a:moveTo>
                  <a:cubicBezTo>
                    <a:pt x="3909" y="3960"/>
                    <a:pt x="10925" y="-1"/>
                    <a:pt x="18494" y="0"/>
                  </a:cubicBezTo>
                  <a:cubicBezTo>
                    <a:pt x="20261" y="0"/>
                    <a:pt x="22022" y="216"/>
                    <a:pt x="23737" y="645"/>
                  </a:cubicBezTo>
                  <a:lnTo>
                    <a:pt x="18494" y="21600"/>
                  </a:lnTo>
                  <a:close/>
                </a:path>
              </a:pathLst>
            </a:custGeom>
            <a:noFill/>
            <a:ln w="44450" cap="rnd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2345" name="Rectangle 1049"/>
            <p:cNvSpPr>
              <a:spLocks noChangeArrowheads="1"/>
            </p:cNvSpPr>
            <p:nvPr/>
          </p:nvSpPr>
          <p:spPr bwMode="auto">
            <a:xfrm>
              <a:off x="3590" y="3235"/>
              <a:ext cx="33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GB" sz="2500" b="1" i="1">
                  <a:solidFill>
                    <a:schemeClr val="tx2"/>
                  </a:solidFill>
                  <a:latin typeface="Arial" charset="0"/>
                </a:rPr>
                <a:t>D</a:t>
              </a:r>
              <a:r>
                <a:rPr lang="en-GB" sz="2500" b="1" baseline="-25000">
                  <a:solidFill>
                    <a:schemeClr val="tx2"/>
                  </a:solidFill>
                  <a:latin typeface="Arial" charset="0"/>
                </a:rPr>
                <a:t>0</a:t>
              </a:r>
            </a:p>
          </p:txBody>
        </p:sp>
      </p:grpSp>
      <p:sp>
        <p:nvSpPr>
          <p:cNvPr id="312346" name="Oval 1050"/>
          <p:cNvSpPr>
            <a:spLocks noChangeArrowheads="1"/>
          </p:cNvSpPr>
          <p:nvPr/>
        </p:nvSpPr>
        <p:spPr bwMode="auto">
          <a:xfrm>
            <a:off x="2224088" y="2238375"/>
            <a:ext cx="106362" cy="106363"/>
          </a:xfrm>
          <a:prstGeom prst="ellipse">
            <a:avLst/>
          </a:prstGeom>
          <a:solidFill>
            <a:srgbClr val="00FFFF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id-ID" noProof="1"/>
          </a:p>
        </p:txBody>
      </p:sp>
      <p:sp>
        <p:nvSpPr>
          <p:cNvPr id="312347" name="Oval 1051"/>
          <p:cNvSpPr>
            <a:spLocks noChangeArrowheads="1"/>
          </p:cNvSpPr>
          <p:nvPr/>
        </p:nvSpPr>
        <p:spPr bwMode="auto">
          <a:xfrm>
            <a:off x="3892550" y="2232025"/>
            <a:ext cx="106363" cy="106363"/>
          </a:xfrm>
          <a:prstGeom prst="ellipse">
            <a:avLst/>
          </a:prstGeom>
          <a:solidFill>
            <a:srgbClr val="FF9999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animBg="1"/>
      <p:bldP spid="312324" grpId="0" animBg="1"/>
      <p:bldP spid="312325" grpId="0" animBg="1"/>
      <p:bldP spid="312326" grpId="0" animBg="1"/>
      <p:bldP spid="312337" grpId="0" autoUpdateAnimBg="0"/>
      <p:bldP spid="312339" grpId="0" autoUpdateAnimBg="0"/>
      <p:bldP spid="312340" grpId="0" autoUpdateAnimBg="0"/>
      <p:bldP spid="312346" grpId="0" animBg="1" autoUpdateAnimBg="0"/>
      <p:bldP spid="3123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1026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371" name="Line 1027"/>
          <p:cNvSpPr>
            <a:spLocks noChangeShapeType="1"/>
          </p:cNvSpPr>
          <p:nvPr/>
        </p:nvSpPr>
        <p:spPr bwMode="auto">
          <a:xfrm>
            <a:off x="2276475" y="2286000"/>
            <a:ext cx="0" cy="3657600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372" name="Line 1028"/>
          <p:cNvSpPr>
            <a:spLocks noChangeShapeType="1"/>
          </p:cNvSpPr>
          <p:nvPr/>
        </p:nvSpPr>
        <p:spPr bwMode="auto">
          <a:xfrm>
            <a:off x="1050925" y="2286000"/>
            <a:ext cx="2911475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373" name="Line 1029"/>
          <p:cNvSpPr>
            <a:spLocks noChangeShapeType="1"/>
          </p:cNvSpPr>
          <p:nvPr/>
        </p:nvSpPr>
        <p:spPr bwMode="auto">
          <a:xfrm>
            <a:off x="3946525" y="2286000"/>
            <a:ext cx="0" cy="365760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374" name="Line 1030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375" name="Line 1031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14376" name="Group 1032"/>
          <p:cNvGrpSpPr>
            <a:grpSpLocks/>
          </p:cNvGrpSpPr>
          <p:nvPr/>
        </p:nvGrpSpPr>
        <p:grpSpPr bwMode="auto">
          <a:xfrm>
            <a:off x="2133600" y="1676400"/>
            <a:ext cx="3505200" cy="2590800"/>
            <a:chOff x="1344" y="1056"/>
            <a:chExt cx="2208" cy="1632"/>
          </a:xfrm>
        </p:grpSpPr>
        <p:sp>
          <p:nvSpPr>
            <p:cNvPr id="314377" name="Line 1033"/>
            <p:cNvSpPr>
              <a:spLocks noChangeShapeType="1"/>
            </p:cNvSpPr>
            <p:nvPr/>
          </p:nvSpPr>
          <p:spPr bwMode="auto">
            <a:xfrm>
              <a:off x="1344" y="1056"/>
              <a:ext cx="62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none" w="med" len="lg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4378" name="Line 1034"/>
            <p:cNvSpPr>
              <a:spLocks noChangeShapeType="1"/>
            </p:cNvSpPr>
            <p:nvPr/>
          </p:nvSpPr>
          <p:spPr bwMode="auto">
            <a:xfrm>
              <a:off x="2928" y="2688"/>
              <a:ext cx="62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none" w="med" len="lg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14379" name="Group 1035"/>
          <p:cNvGrpSpPr>
            <a:grpSpLocks/>
          </p:cNvGrpSpPr>
          <p:nvPr/>
        </p:nvGrpSpPr>
        <p:grpSpPr bwMode="auto">
          <a:xfrm>
            <a:off x="4841875" y="114300"/>
            <a:ext cx="3067050" cy="5940425"/>
            <a:chOff x="3050" y="72"/>
            <a:chExt cx="1932" cy="3742"/>
          </a:xfrm>
        </p:grpSpPr>
        <p:sp>
          <p:nvSpPr>
            <p:cNvPr id="314380" name="Arc 1036"/>
            <p:cNvSpPr>
              <a:spLocks/>
            </p:cNvSpPr>
            <p:nvPr/>
          </p:nvSpPr>
          <p:spPr bwMode="auto">
            <a:xfrm rot="13680000">
              <a:off x="1520" y="1602"/>
              <a:ext cx="3742" cy="681"/>
            </a:xfrm>
            <a:custGeom>
              <a:avLst/>
              <a:gdLst>
                <a:gd name="G0" fmla="+- 18494 0 0"/>
                <a:gd name="G1" fmla="+- 21600 0 0"/>
                <a:gd name="G2" fmla="+- 21600 0 0"/>
                <a:gd name="T0" fmla="*/ 0 w 23737"/>
                <a:gd name="T1" fmla="*/ 10441 h 21600"/>
                <a:gd name="T2" fmla="*/ 23737 w 23737"/>
                <a:gd name="T3" fmla="*/ 646 h 21600"/>
                <a:gd name="T4" fmla="*/ 18494 w 2373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737" h="21600" fill="none" extrusionOk="0">
                  <a:moveTo>
                    <a:pt x="-1" y="10440"/>
                  </a:moveTo>
                  <a:cubicBezTo>
                    <a:pt x="3909" y="3960"/>
                    <a:pt x="10925" y="-1"/>
                    <a:pt x="18494" y="0"/>
                  </a:cubicBezTo>
                  <a:cubicBezTo>
                    <a:pt x="20261" y="0"/>
                    <a:pt x="22022" y="216"/>
                    <a:pt x="23737" y="645"/>
                  </a:cubicBezTo>
                </a:path>
                <a:path w="23737" h="21600" stroke="0" extrusionOk="0">
                  <a:moveTo>
                    <a:pt x="-1" y="10440"/>
                  </a:moveTo>
                  <a:cubicBezTo>
                    <a:pt x="3909" y="3960"/>
                    <a:pt x="10925" y="-1"/>
                    <a:pt x="18494" y="0"/>
                  </a:cubicBezTo>
                  <a:cubicBezTo>
                    <a:pt x="20261" y="0"/>
                    <a:pt x="22022" y="216"/>
                    <a:pt x="23737" y="645"/>
                  </a:cubicBezTo>
                  <a:lnTo>
                    <a:pt x="18494" y="21600"/>
                  </a:lnTo>
                  <a:close/>
                </a:path>
              </a:pathLst>
            </a:custGeom>
            <a:noFill/>
            <a:ln w="44450" cap="rnd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4381" name="Rectangle 1037"/>
            <p:cNvSpPr>
              <a:spLocks noChangeArrowheads="1"/>
            </p:cNvSpPr>
            <p:nvPr/>
          </p:nvSpPr>
          <p:spPr bwMode="auto">
            <a:xfrm>
              <a:off x="4646" y="3235"/>
              <a:ext cx="33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GB" sz="2500" b="1" i="1">
                  <a:solidFill>
                    <a:schemeClr val="tx2"/>
                  </a:solidFill>
                  <a:latin typeface="Arial" charset="0"/>
                </a:rPr>
                <a:t>D</a:t>
              </a:r>
              <a:r>
                <a:rPr lang="en-GB" sz="2500" b="1" baseline="-25000">
                  <a:solidFill>
                    <a:schemeClr val="tx2"/>
                  </a:solidFill>
                  <a:latin typeface="Arial" charset="0"/>
                </a:rPr>
                <a:t>0</a:t>
              </a:r>
              <a:endParaRPr lang="en-GB" b="1" baseline="-2500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14382" name="Rectangle 1038"/>
          <p:cNvSpPr>
            <a:spLocks noChangeArrowheads="1"/>
          </p:cNvSpPr>
          <p:nvPr/>
        </p:nvSpPr>
        <p:spPr bwMode="auto">
          <a:xfrm rot="16200000">
            <a:off x="-46038" y="2833688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>
                <a:latin typeface="Arial" charset="0"/>
              </a:rPr>
              <a:t>Price</a:t>
            </a:r>
          </a:p>
        </p:txBody>
      </p:sp>
      <p:sp>
        <p:nvSpPr>
          <p:cNvPr id="314383" name="Rectangle 1039"/>
          <p:cNvSpPr>
            <a:spLocks noChangeArrowheads="1"/>
          </p:cNvSpPr>
          <p:nvPr/>
        </p:nvSpPr>
        <p:spPr bwMode="auto">
          <a:xfrm>
            <a:off x="609600" y="2057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i="1">
                <a:latin typeface="Arial" charset="0"/>
              </a:rPr>
              <a:t>P</a:t>
            </a:r>
          </a:p>
        </p:txBody>
      </p:sp>
      <p:sp>
        <p:nvSpPr>
          <p:cNvPr id="314384" name="Rectangle 1040"/>
          <p:cNvSpPr>
            <a:spLocks noChangeArrowheads="1"/>
          </p:cNvSpPr>
          <p:nvPr/>
        </p:nvSpPr>
        <p:spPr bwMode="auto">
          <a:xfrm>
            <a:off x="704850" y="59737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latin typeface="Arial" charset="0"/>
              </a:rPr>
              <a:t>O</a:t>
            </a:r>
          </a:p>
        </p:txBody>
      </p:sp>
      <p:sp>
        <p:nvSpPr>
          <p:cNvPr id="314385" name="Rectangle 1041"/>
          <p:cNvSpPr>
            <a:spLocks noChangeArrowheads="1"/>
          </p:cNvSpPr>
          <p:nvPr/>
        </p:nvSpPr>
        <p:spPr bwMode="auto">
          <a:xfrm>
            <a:off x="2057400" y="59737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i="1">
                <a:solidFill>
                  <a:schemeClr val="folHlink"/>
                </a:solidFill>
                <a:latin typeface="Arial" charset="0"/>
              </a:rPr>
              <a:t>Q</a:t>
            </a:r>
            <a:r>
              <a:rPr lang="en-GB" baseline="-25000">
                <a:solidFill>
                  <a:schemeClr val="folHlink"/>
                </a:solidFill>
                <a:latin typeface="Arial" charset="0"/>
              </a:rPr>
              <a:t>0</a:t>
            </a:r>
          </a:p>
        </p:txBody>
      </p:sp>
      <p:sp>
        <p:nvSpPr>
          <p:cNvPr id="314386" name="Rectangle 1042"/>
          <p:cNvSpPr>
            <a:spLocks noChangeArrowheads="1"/>
          </p:cNvSpPr>
          <p:nvPr/>
        </p:nvSpPr>
        <p:spPr bwMode="auto">
          <a:xfrm>
            <a:off x="3733800" y="59737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i="1">
                <a:solidFill>
                  <a:schemeClr val="tx2"/>
                </a:solidFill>
                <a:latin typeface="Arial" charset="0"/>
              </a:rPr>
              <a:t>Q</a:t>
            </a:r>
            <a:r>
              <a:rPr lang="en-GB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314387" name="Rectangle 1043"/>
          <p:cNvSpPr>
            <a:spLocks noChangeArrowheads="1"/>
          </p:cNvSpPr>
          <p:nvPr/>
        </p:nvSpPr>
        <p:spPr bwMode="auto">
          <a:xfrm>
            <a:off x="3746500" y="6353175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>
                <a:latin typeface="Arial" charset="0"/>
              </a:rPr>
              <a:t>Quantity</a:t>
            </a:r>
          </a:p>
        </p:txBody>
      </p:sp>
      <p:sp>
        <p:nvSpPr>
          <p:cNvPr id="314388" name="Rectangle 1044"/>
          <p:cNvSpPr>
            <a:spLocks noChangeArrowheads="1"/>
          </p:cNvSpPr>
          <p:nvPr/>
        </p:nvSpPr>
        <p:spPr bwMode="auto">
          <a:xfrm>
            <a:off x="0" y="0"/>
            <a:ext cx="9142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/>
            <a:r>
              <a:rPr lang="en-GB" sz="3200" b="1">
                <a:solidFill>
                  <a:schemeClr val="accent2"/>
                </a:solidFill>
                <a:latin typeface="Arial" charset="0"/>
              </a:rPr>
              <a:t>Penurunan permintaan</a:t>
            </a:r>
          </a:p>
        </p:txBody>
      </p:sp>
      <p:grpSp>
        <p:nvGrpSpPr>
          <p:cNvPr id="314389" name="Group 1045"/>
          <p:cNvGrpSpPr>
            <a:grpSpLocks/>
          </p:cNvGrpSpPr>
          <p:nvPr/>
        </p:nvGrpSpPr>
        <p:grpSpPr bwMode="auto">
          <a:xfrm>
            <a:off x="3165475" y="114300"/>
            <a:ext cx="3067050" cy="5940425"/>
            <a:chOff x="1994" y="72"/>
            <a:chExt cx="1932" cy="3742"/>
          </a:xfrm>
        </p:grpSpPr>
        <p:sp>
          <p:nvSpPr>
            <p:cNvPr id="314390" name="Arc 1046"/>
            <p:cNvSpPr>
              <a:spLocks/>
            </p:cNvSpPr>
            <p:nvPr/>
          </p:nvSpPr>
          <p:spPr bwMode="auto">
            <a:xfrm rot="13680000">
              <a:off x="464" y="1602"/>
              <a:ext cx="3742" cy="681"/>
            </a:xfrm>
            <a:custGeom>
              <a:avLst/>
              <a:gdLst>
                <a:gd name="G0" fmla="+- 18494 0 0"/>
                <a:gd name="G1" fmla="+- 21600 0 0"/>
                <a:gd name="G2" fmla="+- 21600 0 0"/>
                <a:gd name="T0" fmla="*/ 0 w 23737"/>
                <a:gd name="T1" fmla="*/ 10441 h 21600"/>
                <a:gd name="T2" fmla="*/ 23737 w 23737"/>
                <a:gd name="T3" fmla="*/ 646 h 21600"/>
                <a:gd name="T4" fmla="*/ 18494 w 2373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737" h="21600" fill="none" extrusionOk="0">
                  <a:moveTo>
                    <a:pt x="-1" y="10440"/>
                  </a:moveTo>
                  <a:cubicBezTo>
                    <a:pt x="3909" y="3960"/>
                    <a:pt x="10925" y="-1"/>
                    <a:pt x="18494" y="0"/>
                  </a:cubicBezTo>
                  <a:cubicBezTo>
                    <a:pt x="20261" y="0"/>
                    <a:pt x="22022" y="216"/>
                    <a:pt x="23737" y="645"/>
                  </a:cubicBezTo>
                </a:path>
                <a:path w="23737" h="21600" stroke="0" extrusionOk="0">
                  <a:moveTo>
                    <a:pt x="-1" y="10440"/>
                  </a:moveTo>
                  <a:cubicBezTo>
                    <a:pt x="3909" y="3960"/>
                    <a:pt x="10925" y="-1"/>
                    <a:pt x="18494" y="0"/>
                  </a:cubicBezTo>
                  <a:cubicBezTo>
                    <a:pt x="20261" y="0"/>
                    <a:pt x="22022" y="216"/>
                    <a:pt x="23737" y="645"/>
                  </a:cubicBezTo>
                  <a:lnTo>
                    <a:pt x="18494" y="21600"/>
                  </a:lnTo>
                  <a:close/>
                </a:path>
              </a:pathLst>
            </a:custGeom>
            <a:noFill/>
            <a:ln w="4445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4391" name="Rectangle 1047"/>
            <p:cNvSpPr>
              <a:spLocks noChangeArrowheads="1"/>
            </p:cNvSpPr>
            <p:nvPr/>
          </p:nvSpPr>
          <p:spPr bwMode="auto">
            <a:xfrm>
              <a:off x="3590" y="3235"/>
              <a:ext cx="33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en-GB" sz="2500" b="1" i="1">
                  <a:solidFill>
                    <a:schemeClr val="folHlink"/>
                  </a:solidFill>
                  <a:latin typeface="Arial" charset="0"/>
                </a:rPr>
                <a:t>D</a:t>
              </a:r>
              <a:r>
                <a:rPr lang="en-GB" sz="2500" b="1" baseline="-25000">
                  <a:solidFill>
                    <a:schemeClr val="folHlink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314392" name="Oval 1048"/>
          <p:cNvSpPr>
            <a:spLocks noChangeArrowheads="1"/>
          </p:cNvSpPr>
          <p:nvPr/>
        </p:nvSpPr>
        <p:spPr bwMode="auto">
          <a:xfrm>
            <a:off x="2224088" y="2238375"/>
            <a:ext cx="106362" cy="106363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393" name="Oval 1049"/>
          <p:cNvSpPr>
            <a:spLocks noChangeArrowheads="1"/>
          </p:cNvSpPr>
          <p:nvPr/>
        </p:nvSpPr>
        <p:spPr bwMode="auto">
          <a:xfrm>
            <a:off x="3892550" y="2232025"/>
            <a:ext cx="106363" cy="106363"/>
          </a:xfrm>
          <a:prstGeom prst="ellipse">
            <a:avLst/>
          </a:prstGeom>
          <a:solidFill>
            <a:srgbClr val="99CCFF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animBg="1"/>
      <p:bldP spid="314372" grpId="0" animBg="1"/>
      <p:bldP spid="314373" grpId="0" animBg="1"/>
      <p:bldP spid="314383" grpId="0" autoUpdateAnimBg="0"/>
      <p:bldP spid="314385" grpId="0" autoUpdateAnimBg="0"/>
      <p:bldP spid="314386" grpId="0" autoUpdateAnimBg="0"/>
      <p:bldP spid="314392" grpId="0" animBg="1"/>
      <p:bldP spid="3143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Penawaran 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Penawaran adalah suatu skedul atau kurva yang menunjukkan hubungan antara kuantitas yang ditawarkan dari suatu barang pada berbagai tingkat harga, ceteris paribus. </a:t>
            </a:r>
          </a:p>
          <a:p>
            <a:r>
              <a:rPr lang="pt-BR" dirty="0" smtClean="0"/>
              <a:t>Qs = f (P, Pi, P1, H, M, . . .)</a:t>
            </a:r>
            <a:endParaRPr lang="id-ID" dirty="0" smtClean="0"/>
          </a:p>
          <a:p>
            <a:r>
              <a:rPr lang="pt-BR" dirty="0" smtClean="0"/>
              <a:t>dimana: </a:t>
            </a:r>
            <a:endParaRPr lang="id-ID" dirty="0" smtClean="0"/>
          </a:p>
          <a:p>
            <a:pPr lvl="1"/>
            <a:r>
              <a:rPr lang="pt-BR" dirty="0" smtClean="0"/>
              <a:t>Qs 	= kuantitas barang yang ditawarkan </a:t>
            </a:r>
            <a:endParaRPr lang="id-ID" dirty="0" smtClean="0"/>
          </a:p>
          <a:p>
            <a:pPr lvl="1"/>
            <a:r>
              <a:rPr lang="pt-BR" dirty="0" smtClean="0"/>
              <a:t>Pi 	= harga faktor produksi yang digunakan</a:t>
            </a:r>
            <a:endParaRPr lang="id-ID" dirty="0" smtClean="0"/>
          </a:p>
          <a:p>
            <a:pPr lvl="1"/>
            <a:r>
              <a:rPr lang="id-ID" dirty="0" smtClean="0"/>
              <a:t>P1 	= harga barang lain, </a:t>
            </a:r>
          </a:p>
          <a:p>
            <a:pPr lvl="1"/>
            <a:r>
              <a:rPr lang="id-ID" dirty="0" smtClean="0"/>
              <a:t>H 	= harapan masa datang, </a:t>
            </a:r>
          </a:p>
          <a:p>
            <a:pPr lvl="1"/>
            <a:r>
              <a:rPr lang="id-ID" dirty="0" smtClean="0"/>
              <a:t>M 	= musim.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Penawaran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a.i.r/permintaan penawaran/2011</a:t>
            </a:r>
            <a:endParaRPr kumimoji="0"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762</TotalTime>
  <Words>593</Words>
  <Application>Microsoft PowerPoint</Application>
  <PresentationFormat>On-screen Show (4:3)</PresentationFormat>
  <Paragraphs>261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Monotype Sorts</vt:lpstr>
      <vt:lpstr>Comic Sans MS</vt:lpstr>
      <vt:lpstr>Concourse</vt:lpstr>
      <vt:lpstr>Microsoft Graph 97 Chart</vt:lpstr>
      <vt:lpstr>Demand and supply analysis</vt:lpstr>
      <vt:lpstr>Permintaan</vt:lpstr>
      <vt:lpstr>Skedul permintaan suatu barang</vt:lpstr>
      <vt:lpstr>Fungsi permintaan</vt:lpstr>
      <vt:lpstr>Permintaan dan Kuantitas Yang Diminta</vt:lpstr>
      <vt:lpstr>Slide 6</vt:lpstr>
      <vt:lpstr>Slide 7</vt:lpstr>
      <vt:lpstr>Penawaran </vt:lpstr>
      <vt:lpstr>Penawaran</vt:lpstr>
      <vt:lpstr>Skedul penawaran</vt:lpstr>
      <vt:lpstr>Slide 11</vt:lpstr>
      <vt:lpstr>Slide 12</vt:lpstr>
      <vt:lpstr>Slide 13</vt:lpstr>
      <vt:lpstr>Demand and supply analysis</vt:lpstr>
      <vt:lpstr>Skedul Permintaan dan Penawaran Suatu Barang</vt:lpstr>
      <vt:lpstr>The determination of market equilibrium  (potatoes: monthly)</vt:lpstr>
      <vt:lpstr>The determination of market equilibrium  (potatoes: monthly)</vt:lpstr>
      <vt:lpstr>The determination of market equilibrium  (potatoes: monthly)</vt:lpstr>
      <vt:lpstr>The determination of market equilibrium  (potatoes: monthly)</vt:lpstr>
      <vt:lpstr>Kasus perkecualian  tugas kelompok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Economics, 3rd ed</dc:title>
  <dc:creator>John Sloman</dc:creator>
  <cp:lastModifiedBy>sony vaio</cp:lastModifiedBy>
  <cp:revision>141</cp:revision>
  <cp:lastPrinted>2000-11-29T16:58:37Z</cp:lastPrinted>
  <dcterms:created xsi:type="dcterms:W3CDTF">2000-03-24T18:51:39Z</dcterms:created>
  <dcterms:modified xsi:type="dcterms:W3CDTF">2011-08-23T02:13:43Z</dcterms:modified>
</cp:coreProperties>
</file>