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1"/>
  </p:sldMasterIdLst>
  <p:notesMasterIdLst>
    <p:notesMasterId r:id="rId30"/>
  </p:notesMasterIdLst>
  <p:sldIdLst>
    <p:sldId id="256" r:id="rId2"/>
    <p:sldId id="268" r:id="rId3"/>
    <p:sldId id="257" r:id="rId4"/>
    <p:sldId id="359" r:id="rId5"/>
    <p:sldId id="259" r:id="rId6"/>
    <p:sldId id="260" r:id="rId7"/>
    <p:sldId id="360" r:id="rId8"/>
    <p:sldId id="361" r:id="rId9"/>
    <p:sldId id="265" r:id="rId10"/>
    <p:sldId id="267" r:id="rId11"/>
    <p:sldId id="266" r:id="rId12"/>
    <p:sldId id="362" r:id="rId13"/>
    <p:sldId id="363" r:id="rId14"/>
    <p:sldId id="331" r:id="rId15"/>
    <p:sldId id="332" r:id="rId16"/>
    <p:sldId id="355" r:id="rId17"/>
    <p:sldId id="364" r:id="rId18"/>
    <p:sldId id="365" r:id="rId19"/>
    <p:sldId id="338" r:id="rId20"/>
    <p:sldId id="341" r:id="rId21"/>
    <p:sldId id="357" r:id="rId22"/>
    <p:sldId id="358" r:id="rId23"/>
    <p:sldId id="366" r:id="rId24"/>
    <p:sldId id="367" r:id="rId25"/>
    <p:sldId id="368" r:id="rId26"/>
    <p:sldId id="369" r:id="rId27"/>
    <p:sldId id="370" r:id="rId28"/>
    <p:sldId id="371" r:id="rId29"/>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52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noProof="1">
                <a:latin typeface="Arial" charset="0"/>
              </a:defRPr>
            </a:lvl1pPr>
          </a:lstStyle>
          <a:p>
            <a:endParaRPr lang="id-ID"/>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noProof="1">
                <a:latin typeface="Arial" charset="0"/>
              </a:defRPr>
            </a:lvl1pPr>
          </a:lstStyle>
          <a:p>
            <a:endParaRPr lang="en-U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d-ID" noProof="1" smtClean="0"/>
              <a:t>Click to edit Master text styles</a:t>
            </a:r>
          </a:p>
          <a:p>
            <a:pPr lvl="1"/>
            <a:r>
              <a:rPr lang="id-ID" noProof="1" smtClean="0"/>
              <a:t>Second level</a:t>
            </a:r>
          </a:p>
          <a:p>
            <a:pPr lvl="2"/>
            <a:r>
              <a:rPr lang="id-ID" noProof="1" smtClean="0"/>
              <a:t>Third level</a:t>
            </a:r>
          </a:p>
          <a:p>
            <a:pPr lvl="3"/>
            <a:r>
              <a:rPr lang="id-ID" noProof="1" smtClean="0"/>
              <a:t>Fourth level</a:t>
            </a:r>
          </a:p>
          <a:p>
            <a:pPr lvl="4"/>
            <a:r>
              <a:rPr lang="id-ID" noProof="1"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noProof="1">
                <a:latin typeface="Arial" charset="0"/>
              </a:defRPr>
            </a:lvl1pPr>
          </a:lstStyle>
          <a:p>
            <a:endParaRPr lang="id-ID"/>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noProof="1">
                <a:latin typeface="Arial" charset="0"/>
              </a:defRPr>
            </a:lvl1pPr>
          </a:lstStyle>
          <a:p>
            <a:fld id="{45B736D5-3738-490D-9E82-E382B2611D49}" type="slidenum">
              <a:rPr/>
              <a:pPr/>
              <a:t>‹#›</a:t>
            </a:fld>
            <a:endParaRPr lang="id-ID"/>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575E81-E229-4CA9-A92E-6ABAF39AFD0B}" type="slidenum">
              <a:rPr/>
              <a:pPr/>
              <a:t>20</a:t>
            </a:fld>
            <a:endParaRPr lang="id-ID"/>
          </a:p>
        </p:txBody>
      </p:sp>
      <p:sp>
        <p:nvSpPr>
          <p:cNvPr id="20482" name="Rectangle 2"/>
          <p:cNvSpPr>
            <a:spLocks noGrp="1" noChangeArrowheads="1"/>
          </p:cNvSpPr>
          <p:nvPr>
            <p:ph type="body" idx="1"/>
          </p:nvPr>
        </p:nvSpPr>
        <p:spPr>
          <a:xfrm>
            <a:off x="914400" y="4343400"/>
            <a:ext cx="5029200" cy="4114800"/>
          </a:xfrm>
          <a:ln/>
        </p:spPr>
        <p:txBody>
          <a:bodyPr lIns="92075" tIns="46038" rIns="92075" bIns="46038"/>
          <a:lstStyle/>
          <a:p>
            <a:endParaRPr lang="id-ID"/>
          </a:p>
        </p:txBody>
      </p:sp>
      <p:sp>
        <p:nvSpPr>
          <p:cNvPr id="20483" name="Rectangle 3"/>
          <p:cNvSpPr>
            <a:spLocks noGrp="1" noRot="1" noChangeAspect="1" noChangeArrowheads="1" noTextEdit="1"/>
          </p:cNvSpPr>
          <p:nvPr>
            <p:ph type="sldImg"/>
          </p:nvPr>
        </p:nvSpPr>
        <p:spPr>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id-ID" smtClean="0"/>
              <a:t>a.i.r/perilakukonsumen/2011</a:t>
            </a:r>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39028DF-834E-4331-9047-32987F2B7E4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id-ID" smtClean="0"/>
              <a:t>a.i.r/perilakukonsumen/2011</a:t>
            </a:r>
            <a:endParaRPr lang="id-ID"/>
          </a:p>
        </p:txBody>
      </p:sp>
      <p:sp>
        <p:nvSpPr>
          <p:cNvPr id="6" name="Slide Number Placeholder 5"/>
          <p:cNvSpPr>
            <a:spLocks noGrp="1"/>
          </p:cNvSpPr>
          <p:nvPr>
            <p:ph type="sldNum" sz="quarter" idx="12"/>
          </p:nvPr>
        </p:nvSpPr>
        <p:spPr/>
        <p:txBody>
          <a:bodyPr/>
          <a:lstStyle>
            <a:extLst/>
          </a:lstStyle>
          <a:p>
            <a:fld id="{AACF4D64-D6D6-4A85-A8DA-301979B24F6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id-ID" smtClean="0"/>
              <a:t>a.i.r/perilakukonsumen/2011</a:t>
            </a:r>
            <a:endParaRPr lang="id-ID"/>
          </a:p>
        </p:txBody>
      </p:sp>
      <p:sp>
        <p:nvSpPr>
          <p:cNvPr id="6" name="Slide Number Placeholder 5"/>
          <p:cNvSpPr>
            <a:spLocks noGrp="1"/>
          </p:cNvSpPr>
          <p:nvPr>
            <p:ph type="sldNum" sz="quarter" idx="12"/>
          </p:nvPr>
        </p:nvSpPr>
        <p:spPr/>
        <p:txBody>
          <a:bodyPr/>
          <a:lstStyle>
            <a:extLst/>
          </a:lstStyle>
          <a:p>
            <a:fld id="{62F63B58-8E24-4B5B-966C-F7EAFF13CC1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id-ID" smtClean="0"/>
              <a:t>a.i.r/perilakukonsumen/2011</a:t>
            </a:r>
            <a:endParaRPr lang="id-ID"/>
          </a:p>
        </p:txBody>
      </p:sp>
      <p:sp>
        <p:nvSpPr>
          <p:cNvPr id="6" name="Slide Number Placeholder 5"/>
          <p:cNvSpPr>
            <a:spLocks noGrp="1"/>
          </p:cNvSpPr>
          <p:nvPr>
            <p:ph type="sldNum" sz="quarter" idx="12"/>
          </p:nvPr>
        </p:nvSpPr>
        <p:spPr/>
        <p:txBody>
          <a:bodyPr/>
          <a:lstStyle>
            <a:extLst/>
          </a:lstStyle>
          <a:p>
            <a:fld id="{45D4366C-F047-4F98-8221-3F9CD90395D1}"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r>
              <a:rPr lang="id-ID" smtClean="0"/>
              <a:t>a.i.r/perilakukonsumen/2011</a:t>
            </a:r>
            <a:endParaRPr lang="id-ID"/>
          </a:p>
        </p:txBody>
      </p:sp>
      <p:sp>
        <p:nvSpPr>
          <p:cNvPr id="6" name="Slide Number Placeholder 5"/>
          <p:cNvSpPr>
            <a:spLocks noGrp="1"/>
          </p:cNvSpPr>
          <p:nvPr>
            <p:ph type="sldNum" sz="quarter" idx="12"/>
          </p:nvPr>
        </p:nvSpPr>
        <p:spPr/>
        <p:txBody>
          <a:bodyPr/>
          <a:lstStyle>
            <a:extLst/>
          </a:lstStyle>
          <a:p>
            <a:fld id="{F65113AF-DA90-47EF-BA46-3D7A6CE15382}"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id-ID" smtClean="0"/>
              <a:t>a.i.r/perilakukonsumen/2011</a:t>
            </a:r>
            <a:endParaRPr lang="id-ID"/>
          </a:p>
        </p:txBody>
      </p:sp>
      <p:sp>
        <p:nvSpPr>
          <p:cNvPr id="7" name="Slide Number Placeholder 6"/>
          <p:cNvSpPr>
            <a:spLocks noGrp="1"/>
          </p:cNvSpPr>
          <p:nvPr>
            <p:ph type="sldNum" sz="quarter" idx="12"/>
          </p:nvPr>
        </p:nvSpPr>
        <p:spPr/>
        <p:txBody>
          <a:bodyPr/>
          <a:lstStyle>
            <a:extLst/>
          </a:lstStyle>
          <a:p>
            <a:fld id="{A4D6931E-71E8-44B3-863E-B34754D3FA22}"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r>
              <a:rPr lang="id-ID" smtClean="0"/>
              <a:t>a.i.r/perilakukonsumen/2011</a:t>
            </a:r>
            <a:endParaRPr lang="id-ID"/>
          </a:p>
        </p:txBody>
      </p:sp>
      <p:sp>
        <p:nvSpPr>
          <p:cNvPr id="9" name="Slide Number Placeholder 8"/>
          <p:cNvSpPr>
            <a:spLocks noGrp="1"/>
          </p:cNvSpPr>
          <p:nvPr>
            <p:ph type="sldNum" sz="quarter" idx="12"/>
          </p:nvPr>
        </p:nvSpPr>
        <p:spPr/>
        <p:txBody>
          <a:bodyPr/>
          <a:lstStyle>
            <a:extLst/>
          </a:lstStyle>
          <a:p>
            <a:fld id="{B76DBDAA-391E-461D-908E-EDF90BF60141}"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r>
              <a:rPr lang="id-ID" smtClean="0"/>
              <a:t>a.i.r/perilakukonsumen/2011</a:t>
            </a:r>
            <a:endParaRPr lang="id-ID"/>
          </a:p>
        </p:txBody>
      </p:sp>
      <p:sp>
        <p:nvSpPr>
          <p:cNvPr id="5" name="Slide Number Placeholder 4"/>
          <p:cNvSpPr>
            <a:spLocks noGrp="1"/>
          </p:cNvSpPr>
          <p:nvPr>
            <p:ph type="sldNum" sz="quarter" idx="12"/>
          </p:nvPr>
        </p:nvSpPr>
        <p:spPr/>
        <p:txBody>
          <a:bodyPr/>
          <a:lstStyle>
            <a:extLst/>
          </a:lstStyle>
          <a:p>
            <a:fld id="{628E4C77-0578-4C46-93AF-0A74A64D4608}"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r>
              <a:rPr lang="id-ID" smtClean="0"/>
              <a:t>a.i.r/perilakukonsumen/2011</a:t>
            </a:r>
            <a:endParaRPr lang="id-ID"/>
          </a:p>
        </p:txBody>
      </p:sp>
      <p:sp>
        <p:nvSpPr>
          <p:cNvPr id="4" name="Slide Number Placeholder 3"/>
          <p:cNvSpPr>
            <a:spLocks noGrp="1"/>
          </p:cNvSpPr>
          <p:nvPr>
            <p:ph type="sldNum" sz="quarter" idx="12"/>
          </p:nvPr>
        </p:nvSpPr>
        <p:spPr/>
        <p:txBody>
          <a:bodyPr/>
          <a:lstStyle>
            <a:extLst/>
          </a:lstStyle>
          <a:p>
            <a:fld id="{FD00564D-1626-4E61-82C1-6BF9C84BB65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a:p>
        </p:txBody>
      </p:sp>
      <p:sp>
        <p:nvSpPr>
          <p:cNvPr id="6" name="Footer Placeholder 5"/>
          <p:cNvSpPr>
            <a:spLocks noGrp="1"/>
          </p:cNvSpPr>
          <p:nvPr>
            <p:ph type="ftr" sz="quarter" idx="11"/>
          </p:nvPr>
        </p:nvSpPr>
        <p:spPr/>
        <p:txBody>
          <a:bodyPr/>
          <a:lstStyle>
            <a:extLst/>
          </a:lstStyle>
          <a:p>
            <a:r>
              <a:rPr lang="id-ID" smtClean="0"/>
              <a:t>a.i.r/perilakukonsumen/2011</a:t>
            </a:r>
            <a:endParaRPr lang="id-ID"/>
          </a:p>
        </p:txBody>
      </p:sp>
      <p:sp>
        <p:nvSpPr>
          <p:cNvPr id="7" name="Slide Number Placeholder 6"/>
          <p:cNvSpPr>
            <a:spLocks noGrp="1"/>
          </p:cNvSpPr>
          <p:nvPr>
            <p:ph type="sldNum" sz="quarter" idx="12"/>
          </p:nvPr>
        </p:nvSpPr>
        <p:spPr/>
        <p:txBody>
          <a:bodyPr/>
          <a:lstStyle>
            <a:extLst/>
          </a:lstStyle>
          <a:p>
            <a:fld id="{A48F3A05-716D-475B-A677-72AA9F42519D}"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id-ID" smtClean="0"/>
              <a:t>a.i.r/perilakukonsumen/2011</a:t>
            </a:r>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025E56-4F81-4919-B8A5-3429E8A8B5A8}"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id-ID" smtClean="0"/>
              <a:t>a.i.r/perilakukonsumen/2011</a:t>
            </a:r>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8FBBF0-D50A-4C8B-8079-5BE254B4E332}"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id-ID" dirty="0" smtClean="0"/>
              <a:t>Teori Perilaku Konsumen</a:t>
            </a:r>
            <a:r>
              <a:rPr lang="id-ID" dirty="0"/>
              <a:t/>
            </a:r>
            <a:br>
              <a:rPr lang="id-ID" dirty="0"/>
            </a:br>
            <a:endParaRPr lang="id-ID" dirty="0"/>
          </a:p>
        </p:txBody>
      </p:sp>
      <p:sp>
        <p:nvSpPr>
          <p:cNvPr id="2051" name="Rectangle 3"/>
          <p:cNvSpPr>
            <a:spLocks noGrp="1" noChangeArrowheads="1"/>
          </p:cNvSpPr>
          <p:nvPr>
            <p:ph type="subTitle" idx="1"/>
          </p:nvPr>
        </p:nvSpPr>
        <p:spPr/>
        <p:txBody>
          <a:bodyPr/>
          <a:lstStyle/>
          <a:p>
            <a:r>
              <a:rPr lang="en-US"/>
              <a:t>Teori Ekonomi #2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1" name="Rectangle 3"/>
          <p:cNvSpPr>
            <a:spLocks noGrp="1" noChangeArrowheads="1"/>
          </p:cNvSpPr>
          <p:nvPr>
            <p:ph idx="1"/>
          </p:nvPr>
        </p:nvSpPr>
        <p:spPr/>
        <p:txBody>
          <a:bodyPr/>
          <a:lstStyle/>
          <a:p>
            <a:pPr>
              <a:buFont typeface="Wingdings" pitchFamily="2" charset="2"/>
              <a:buNone/>
            </a:pPr>
            <a:r>
              <a:rPr lang="en-US"/>
              <a:t> </a:t>
            </a:r>
          </a:p>
        </p:txBody>
      </p:sp>
      <p:sp>
        <p:nvSpPr>
          <p:cNvPr id="191490" name="Rectangle 2"/>
          <p:cNvSpPr>
            <a:spLocks noGrp="1" noChangeArrowheads="1"/>
          </p:cNvSpPr>
          <p:nvPr>
            <p:ph type="title"/>
          </p:nvPr>
        </p:nvSpPr>
        <p:spPr/>
        <p:txBody>
          <a:bodyPr/>
          <a:lstStyle/>
          <a:p>
            <a:r>
              <a:rPr lang="en-US"/>
              <a:t>Consumer equilibrium</a:t>
            </a:r>
          </a:p>
        </p:txBody>
      </p:sp>
      <p:pic>
        <p:nvPicPr>
          <p:cNvPr id="191492" name="Picture 4" descr="cc3a"/>
          <p:cNvPicPr>
            <a:picLocks noChangeAspect="1" noChangeArrowheads="1"/>
          </p:cNvPicPr>
          <p:nvPr/>
        </p:nvPicPr>
        <p:blipFill>
          <a:blip r:embed="rId2"/>
          <a:srcRect/>
          <a:stretch>
            <a:fillRect/>
          </a:stretch>
        </p:blipFill>
        <p:spPr bwMode="auto">
          <a:xfrm>
            <a:off x="1447800" y="2133600"/>
            <a:ext cx="3657600" cy="838200"/>
          </a:xfrm>
          <a:prstGeom prst="rect">
            <a:avLst/>
          </a:prstGeom>
          <a:noFill/>
        </p:spPr>
      </p:pic>
      <p:sp>
        <p:nvSpPr>
          <p:cNvPr id="191493" name="Text Box 5"/>
          <p:cNvSpPr txBox="1">
            <a:spLocks noChangeArrowheads="1"/>
          </p:cNvSpPr>
          <p:nvPr/>
        </p:nvSpPr>
        <p:spPr bwMode="auto">
          <a:xfrm>
            <a:off x="990600" y="2286000"/>
            <a:ext cx="4572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1.</a:t>
            </a:r>
          </a:p>
        </p:txBody>
      </p:sp>
      <p:sp>
        <p:nvSpPr>
          <p:cNvPr id="191494" name="Text Box 6"/>
          <p:cNvSpPr txBox="1">
            <a:spLocks noChangeArrowheads="1"/>
          </p:cNvSpPr>
          <p:nvPr/>
        </p:nvSpPr>
        <p:spPr bwMode="auto">
          <a:xfrm>
            <a:off x="990600" y="3124200"/>
            <a:ext cx="67056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2. All income is spent.</a:t>
            </a:r>
          </a:p>
        </p:txBody>
      </p:sp>
      <p:sp>
        <p:nvSpPr>
          <p:cNvPr id="191495" name="Text Box 7"/>
          <p:cNvSpPr txBox="1">
            <a:spLocks noChangeArrowheads="1"/>
          </p:cNvSpPr>
          <p:nvPr/>
        </p:nvSpPr>
        <p:spPr bwMode="auto">
          <a:xfrm>
            <a:off x="762000" y="4572000"/>
            <a:ext cx="7239000" cy="822325"/>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The first condition listed above is sometimes referred to as the "equimarginal principle." </a:t>
            </a:r>
          </a:p>
        </p:txBody>
      </p:sp>
      <p:sp>
        <p:nvSpPr>
          <p:cNvPr id="8" name="Slide Number Placeholder 7"/>
          <p:cNvSpPr>
            <a:spLocks noGrp="1"/>
          </p:cNvSpPr>
          <p:nvPr>
            <p:ph type="sldNum" sz="quarter" idx="12"/>
          </p:nvPr>
        </p:nvSpPr>
        <p:spPr/>
        <p:txBody>
          <a:bodyPr/>
          <a:lstStyle/>
          <a:p>
            <a:fld id="{45D4366C-F047-4F98-8221-3F9CD90395D1}" type="slidenum">
              <a:rPr lang="id-ID" smtClean="0"/>
              <a:pPr/>
              <a:t>10</a:t>
            </a:fld>
            <a:endParaRPr lang="id-ID"/>
          </a:p>
        </p:txBody>
      </p:sp>
      <p:sp>
        <p:nvSpPr>
          <p:cNvPr id="9" name="Footer Placeholder 8"/>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1370013" y="3543300"/>
            <a:ext cx="7313612" cy="2398713"/>
          </a:xfrm>
        </p:spPr>
        <p:txBody>
          <a:bodyPr/>
          <a:lstStyle/>
          <a:p>
            <a:r>
              <a:rPr lang="en-US"/>
              <a:t>Suppose that the price of good X rises.</a:t>
            </a:r>
          </a:p>
          <a:p>
            <a:r>
              <a:rPr lang="en-US"/>
              <a:t>Two effects:</a:t>
            </a:r>
          </a:p>
          <a:p>
            <a:pPr lvl="1"/>
            <a:r>
              <a:rPr lang="en-US"/>
              <a:t>substitution effect</a:t>
            </a:r>
          </a:p>
          <a:p>
            <a:pPr lvl="1"/>
            <a:r>
              <a:rPr lang="en-US"/>
              <a:t>income effect</a:t>
            </a:r>
          </a:p>
        </p:txBody>
      </p:sp>
      <p:sp>
        <p:nvSpPr>
          <p:cNvPr id="22530" name="Rectangle 2"/>
          <p:cNvSpPr>
            <a:spLocks noGrp="1" noChangeArrowheads="1"/>
          </p:cNvSpPr>
          <p:nvPr>
            <p:ph type="title"/>
          </p:nvPr>
        </p:nvSpPr>
        <p:spPr/>
        <p:txBody>
          <a:bodyPr>
            <a:normAutofit fontScale="90000"/>
          </a:bodyPr>
          <a:lstStyle/>
          <a:p>
            <a:r>
              <a:rPr lang="en-US"/>
              <a:t>Consumer equilibrium and demand</a:t>
            </a:r>
          </a:p>
        </p:txBody>
      </p:sp>
      <p:pic>
        <p:nvPicPr>
          <p:cNvPr id="22532" name="Picture 4" descr="cc4"/>
          <p:cNvPicPr>
            <a:picLocks noChangeAspect="1" noChangeArrowheads="1"/>
          </p:cNvPicPr>
          <p:nvPr/>
        </p:nvPicPr>
        <p:blipFill>
          <a:blip r:embed="rId2"/>
          <a:srcRect/>
          <a:stretch>
            <a:fillRect/>
          </a:stretch>
        </p:blipFill>
        <p:spPr bwMode="auto">
          <a:xfrm>
            <a:off x="3352800" y="2133600"/>
            <a:ext cx="1905000" cy="885825"/>
          </a:xfrm>
          <a:prstGeom prst="rect">
            <a:avLst/>
          </a:prstGeom>
          <a:noFill/>
        </p:spPr>
      </p:pic>
      <p:sp>
        <p:nvSpPr>
          <p:cNvPr id="5" name="Slide Number Placeholder 4"/>
          <p:cNvSpPr>
            <a:spLocks noGrp="1"/>
          </p:cNvSpPr>
          <p:nvPr>
            <p:ph type="sldNum" sz="quarter" idx="12"/>
          </p:nvPr>
        </p:nvSpPr>
        <p:spPr/>
        <p:txBody>
          <a:bodyPr/>
          <a:lstStyle/>
          <a:p>
            <a:fld id="{45D4366C-F047-4F98-8221-3F9CD90395D1}" type="slidenum">
              <a:rPr lang="id-ID" smtClean="0"/>
              <a:pPr/>
              <a:t>11</a:t>
            </a:fld>
            <a:endParaRPr lang="id-ID"/>
          </a:p>
        </p:txBody>
      </p:sp>
      <p:sp>
        <p:nvSpPr>
          <p:cNvPr id="6" name="Footer Placeholder 5"/>
          <p:cNvSpPr>
            <a:spLocks noGrp="1"/>
          </p:cNvSpPr>
          <p:nvPr>
            <p:ph type="ftr" sz="quarter" idx="11"/>
          </p:nvPr>
        </p:nvSpPr>
        <p:spPr/>
        <p:txBody>
          <a:bodyPr/>
          <a:lstStyle/>
          <a:p>
            <a:r>
              <a:rPr lang="id-ID" smtClean="0"/>
              <a:t>a.i.r/perilakukonsumen/2011</a:t>
            </a: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p:cTn id="7"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253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p:cTn id="13"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2531">
                                            <p:txEl>
                                              <p:pRg st="1" end="1"/>
                                            </p:txEl>
                                          </p:spTgt>
                                        </p:tgtEl>
                                        <p:attrNameLst>
                                          <p:attrName>ppt_h</p:attrName>
                                        </p:attrNameLst>
                                      </p:cBhvr>
                                      <p:tavLst>
                                        <p:tav tm="0">
                                          <p:val>
                                            <p:strVal val="#ppt_h"/>
                                          </p:val>
                                        </p:tav>
                                        <p:tav tm="100000">
                                          <p:val>
                                            <p:strVal val="#ppt_h"/>
                                          </p:val>
                                        </p:tav>
                                      </p:tavLst>
                                    </p:anim>
                                  </p:childTnLst>
                                </p:cTn>
                              </p:par>
                              <p:par>
                                <p:cTn id="15" presetID="17" presetClass="entr" presetSubtype="10" fill="hold" grpId="0" nodeType="with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 calcmode="lin" valueType="num">
                                      <p:cBhvr>
                                        <p:cTn id="17"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2531">
                                            <p:txEl>
                                              <p:pRg st="2" end="2"/>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 calcmode="lin" valueType="num">
                                      <p:cBhvr>
                                        <p:cTn id="21"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2531">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t>Kepuasan total maksimum tercapai jika</a:t>
            </a:r>
            <a:endParaRPr lang="id-ID" dirty="0"/>
          </a:p>
        </p:txBody>
      </p:sp>
      <p:sp>
        <p:nvSpPr>
          <p:cNvPr id="2508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50881" name="Object 1"/>
          <p:cNvGraphicFramePr>
            <a:graphicFrameLocks noChangeAspect="1"/>
          </p:cNvGraphicFramePr>
          <p:nvPr/>
        </p:nvGraphicFramePr>
        <p:xfrm>
          <a:off x="762000" y="1828800"/>
          <a:ext cx="2008180" cy="2057400"/>
        </p:xfrm>
        <a:graphic>
          <a:graphicData uri="http://schemas.openxmlformats.org/presentationml/2006/ole">
            <p:oleObj spid="_x0000_s250881" name="Equation" r:id="rId3" imgW="647700" imgH="660400" progId="Equation.3">
              <p:embed/>
            </p:oleObj>
          </a:graphicData>
        </a:graphic>
      </p:graphicFrame>
      <p:sp>
        <p:nvSpPr>
          <p:cNvPr id="6" name="TextBox 5"/>
          <p:cNvSpPr txBox="1"/>
          <p:nvPr/>
        </p:nvSpPr>
        <p:spPr>
          <a:xfrm>
            <a:off x="533400" y="3962400"/>
            <a:ext cx="7262116" cy="461665"/>
          </a:xfrm>
          <a:prstGeom prst="rect">
            <a:avLst/>
          </a:prstGeom>
          <a:noFill/>
        </p:spPr>
        <p:txBody>
          <a:bodyPr wrap="none" rtlCol="0">
            <a:spAutoFit/>
          </a:bodyPr>
          <a:lstStyle/>
          <a:p>
            <a:r>
              <a:rPr lang="id-ID" sz="2400" dirty="0" smtClean="0"/>
              <a:t>Jika konsumen memiliki banyak barang maka</a:t>
            </a:r>
            <a:endParaRPr lang="id-ID" sz="2400" dirty="0"/>
          </a:p>
        </p:txBody>
      </p:sp>
      <p:sp>
        <p:nvSpPr>
          <p:cNvPr id="2508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50883" name="Object 3"/>
          <p:cNvGraphicFramePr>
            <a:graphicFrameLocks noChangeAspect="1"/>
          </p:cNvGraphicFramePr>
          <p:nvPr/>
        </p:nvGraphicFramePr>
        <p:xfrm>
          <a:off x="838200" y="4800600"/>
          <a:ext cx="5216376" cy="1295400"/>
        </p:xfrm>
        <a:graphic>
          <a:graphicData uri="http://schemas.openxmlformats.org/presentationml/2006/ole">
            <p:oleObj spid="_x0000_s250883" name="Equation" r:id="rId4" imgW="1905000" imgH="469900" progId="Equation.3">
              <p:embed/>
            </p:oleObj>
          </a:graphicData>
        </a:graphic>
      </p:graphicFrame>
      <p:sp>
        <p:nvSpPr>
          <p:cNvPr id="8" name="Slide Number Placeholder 7"/>
          <p:cNvSpPr>
            <a:spLocks noGrp="1"/>
          </p:cNvSpPr>
          <p:nvPr>
            <p:ph type="sldNum" sz="quarter" idx="12"/>
          </p:nvPr>
        </p:nvSpPr>
        <p:spPr/>
        <p:txBody>
          <a:bodyPr/>
          <a:lstStyle/>
          <a:p>
            <a:fld id="{45D4366C-F047-4F98-8221-3F9CD90395D1}" type="slidenum">
              <a:rPr lang="id-ID" smtClean="0"/>
              <a:pPr/>
              <a:t>12</a:t>
            </a:fld>
            <a:endParaRPr lang="id-ID"/>
          </a:p>
        </p:txBody>
      </p:sp>
      <p:sp>
        <p:nvSpPr>
          <p:cNvPr id="9" name="Footer Placeholder 8"/>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715000"/>
          </a:xfrm>
        </p:spPr>
        <p:txBody>
          <a:bodyPr>
            <a:normAutofit fontScale="92500" lnSpcReduction="10000"/>
          </a:bodyPr>
          <a:lstStyle/>
          <a:p>
            <a:r>
              <a:rPr lang="fi-FI" dirty="0" smtClean="0"/>
              <a:t>Paradoks nilai timbul karena orang membandingkan antara riilai air dan nilai berlian</a:t>
            </a:r>
            <a:endParaRPr lang="id-ID" dirty="0" smtClean="0"/>
          </a:p>
          <a:p>
            <a:r>
              <a:rPr lang="fi-FI" dirty="0" smtClean="0"/>
              <a:t>Teori utilitas membeli jawaban yang lebih tepat tentang perbedaan harga yang mencolok ini, yaitu bahwa perbedaan ini disebabkan karena perbedaan utilitas marjinal</a:t>
            </a:r>
            <a:endParaRPr lang="id-ID" dirty="0" smtClean="0"/>
          </a:p>
          <a:p>
            <a:pPr lvl="1"/>
            <a:r>
              <a:rPr lang="fi-FI" dirty="0" smtClean="0"/>
              <a:t>Karena air mudah diperoleh maka orang mengkonsumsi air hingga utilitas marjinal air rendah sekali, yaitu orang akan mengkonsumsi lebih banyak air bila harga air sangat rendah. </a:t>
            </a:r>
            <a:r>
              <a:rPr lang="id-ID" dirty="0" smtClean="0"/>
              <a:t>Jadi harga air rendah karena utilitas marjinal air rencah. </a:t>
            </a:r>
          </a:p>
          <a:p>
            <a:pPr lvl="1"/>
            <a:r>
              <a:rPr lang="id-ID" dirty="0" smtClean="0"/>
              <a:t>Sebaliknya berlian bukan merupakan barang vital. Orang baru membeli berlian bila semua kebutuhan pokoknya sudah tercukupi. Karena sifatnya yang demikian, maka para pengguna akan berhenti membeli pada waktu utilitas marjinal masih tinggi, sehingga harga berlian tinggi.</a:t>
            </a:r>
          </a:p>
          <a:p>
            <a:endParaRPr lang="id-ID" dirty="0"/>
          </a:p>
        </p:txBody>
      </p:sp>
      <p:sp>
        <p:nvSpPr>
          <p:cNvPr id="3" name="Title 2"/>
          <p:cNvSpPr>
            <a:spLocks noGrp="1"/>
          </p:cNvSpPr>
          <p:nvPr>
            <p:ph type="title"/>
          </p:nvPr>
        </p:nvSpPr>
        <p:spPr>
          <a:xfrm>
            <a:off x="457200" y="274638"/>
            <a:ext cx="8229600" cy="487362"/>
          </a:xfrm>
        </p:spPr>
        <p:txBody>
          <a:bodyPr>
            <a:normAutofit fontScale="90000"/>
          </a:bodyPr>
          <a:lstStyle/>
          <a:p>
            <a:r>
              <a:rPr lang="fi-FI" sz="3200" dirty="0" smtClean="0"/>
              <a:t>Paradoks Nilai</a:t>
            </a:r>
            <a:endParaRPr lang="id-ID" sz="3200"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13</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r>
              <a:rPr lang="id-ID" dirty="0"/>
              <a:t>Pendekatan kurva </a:t>
            </a:r>
            <a:r>
              <a:rPr lang="id-ID" dirty="0" smtClean="0"/>
              <a:t>indiferen – utilitas ordinal</a:t>
            </a:r>
            <a:endParaRPr lang="id-ID" noProof="1"/>
          </a:p>
        </p:txBody>
      </p:sp>
      <p:sp>
        <p:nvSpPr>
          <p:cNvPr id="163843" name="Rectangle 3"/>
          <p:cNvSpPr>
            <a:spLocks noGrp="1" noChangeArrowheads="1"/>
          </p:cNvSpPr>
          <p:nvPr>
            <p:ph type="body" idx="1"/>
          </p:nvPr>
        </p:nvSpPr>
        <p:spPr/>
        <p:txBody>
          <a:bodyPr>
            <a:normAutofit lnSpcReduction="10000"/>
          </a:bodyPr>
          <a:lstStyle/>
          <a:p>
            <a:r>
              <a:rPr lang="id-ID" dirty="0"/>
              <a:t>Asumsi: </a:t>
            </a:r>
          </a:p>
          <a:p>
            <a:pPr lvl="1"/>
            <a:r>
              <a:rPr lang="id-ID" dirty="0"/>
              <a:t>Konsumen mempunyai pola preferensi akan barang-barang yang dikonsumsi yang dinyatakan dalam peta indiferen.</a:t>
            </a:r>
          </a:p>
          <a:p>
            <a:pPr lvl="1"/>
            <a:r>
              <a:rPr lang="id-ID" dirty="0"/>
              <a:t>Konsumen mempunyai sejumlah uang tertentu</a:t>
            </a:r>
            <a:r>
              <a:rPr lang="id-ID" dirty="0" smtClean="0"/>
              <a:t>.</a:t>
            </a:r>
          </a:p>
          <a:p>
            <a:pPr lvl="1"/>
            <a:r>
              <a:rPr lang="id-ID" sz="2400" dirty="0" smtClean="0"/>
              <a:t>Hanya ada dua macam barang yang dikonsumsi pada suatu tingkat harga</a:t>
            </a:r>
            <a:endParaRPr lang="id-ID" sz="2800" dirty="0" smtClean="0"/>
          </a:p>
          <a:p>
            <a:pPr lvl="1"/>
            <a:r>
              <a:rPr lang="id-ID" sz="2400" dirty="0" smtClean="0"/>
              <a:t>Kedua barang tersebut bersifat indiferen, artinya sama saja bagi konsumen memilih X atau Y, kepuasan yang diperoleh akan sama.</a:t>
            </a:r>
            <a:endParaRPr lang="id-ID" sz="2800" dirty="0" smtClean="0"/>
          </a:p>
          <a:p>
            <a:pPr lvl="1"/>
            <a:r>
              <a:rPr lang="id-ID" sz="2400" dirty="0" smtClean="0"/>
              <a:t>Tujuan konsumen mengkonsumsi suatu barang adalah untuk memaksimumkan utilitas.</a:t>
            </a:r>
            <a:endParaRPr lang="id-ID" sz="2800" dirty="0" smtClean="0"/>
          </a:p>
          <a:p>
            <a:pPr lvl="1"/>
            <a:endParaRPr lang="en-US"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14</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endParaRPr lang="id-ID"/>
          </a:p>
        </p:txBody>
      </p:sp>
      <p:sp>
        <p:nvSpPr>
          <p:cNvPr id="164867" name="Rectangle 3"/>
          <p:cNvSpPr>
            <a:spLocks noGrp="1" noChangeArrowheads="1"/>
          </p:cNvSpPr>
          <p:nvPr>
            <p:ph type="body" idx="1"/>
          </p:nvPr>
        </p:nvSpPr>
        <p:spPr/>
        <p:txBody>
          <a:bodyPr/>
          <a:lstStyle/>
          <a:p>
            <a:pPr>
              <a:lnSpc>
                <a:spcPct val="90000"/>
              </a:lnSpc>
            </a:pPr>
            <a:r>
              <a:rPr lang="en-US"/>
              <a:t>Kurva indiferen adalah kurva yang menunjukkan kombinasi barang-barang yang dikonsumsi yang memberikan tingkat kepuasan yang sama </a:t>
            </a:r>
          </a:p>
          <a:p>
            <a:pPr>
              <a:lnSpc>
                <a:spcPct val="90000"/>
              </a:lnSpc>
            </a:pPr>
            <a:r>
              <a:rPr lang="id-ID"/>
              <a:t>Asumsi:</a:t>
            </a:r>
          </a:p>
          <a:p>
            <a:pPr lvl="1">
              <a:lnSpc>
                <a:spcPct val="90000"/>
              </a:lnSpc>
            </a:pPr>
            <a:r>
              <a:rPr lang="id-ID"/>
              <a:t>turun dari kiri atas ke kanan bawah</a:t>
            </a:r>
          </a:p>
          <a:p>
            <a:pPr lvl="1">
              <a:lnSpc>
                <a:spcPct val="90000"/>
              </a:lnSpc>
            </a:pPr>
            <a:r>
              <a:rPr lang="id-ID"/>
              <a:t>cembung terhadap titik origin</a:t>
            </a:r>
          </a:p>
          <a:p>
            <a:pPr lvl="1">
              <a:lnSpc>
                <a:spcPct val="90000"/>
              </a:lnSpc>
            </a:pPr>
            <a:r>
              <a:rPr lang="id-ID"/>
              <a:t>tidak saling berpotongan</a:t>
            </a:r>
          </a:p>
          <a:p>
            <a:pPr lvl="1">
              <a:lnSpc>
                <a:spcPct val="90000"/>
              </a:lnSpc>
            </a:pPr>
            <a:r>
              <a:rPr lang="id-ID"/>
              <a:t>semakin ke kanan atas menunjukkan tingkat kepuasan yang lebih tinggi</a:t>
            </a:r>
            <a:endParaRPr lang="id-ID" noProof="1"/>
          </a:p>
        </p:txBody>
      </p:sp>
      <p:sp>
        <p:nvSpPr>
          <p:cNvPr id="4" name="Slide Number Placeholder 3"/>
          <p:cNvSpPr>
            <a:spLocks noGrp="1"/>
          </p:cNvSpPr>
          <p:nvPr>
            <p:ph type="sldNum" sz="quarter" idx="12"/>
          </p:nvPr>
        </p:nvSpPr>
        <p:spPr/>
        <p:txBody>
          <a:bodyPr/>
          <a:lstStyle/>
          <a:p>
            <a:fld id="{45D4366C-F047-4F98-8221-3F9CD90395D1}" type="slidenum">
              <a:rPr lang="id-ID" smtClean="0"/>
              <a:pPr/>
              <a:t>15</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Pembuatan kurva indifference</a:t>
            </a:r>
            <a:endParaRPr lang="id-ID" dirty="0"/>
          </a:p>
        </p:txBody>
      </p:sp>
      <p:sp>
        <p:nvSpPr>
          <p:cNvPr id="6" name="Rectangle 3"/>
          <p:cNvSpPr>
            <a:spLocks noChangeArrowheads="1"/>
          </p:cNvSpPr>
          <p:nvPr/>
        </p:nvSpPr>
        <p:spPr bwMode="auto">
          <a:xfrm>
            <a:off x="1273786" y="2057400"/>
            <a:ext cx="1164614" cy="523862"/>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800" dirty="0"/>
              <a:t>Pears</a:t>
            </a:r>
          </a:p>
        </p:txBody>
      </p:sp>
      <p:sp>
        <p:nvSpPr>
          <p:cNvPr id="7" name="Rectangle 4"/>
          <p:cNvSpPr>
            <a:spLocks noChangeArrowheads="1"/>
          </p:cNvSpPr>
          <p:nvPr/>
        </p:nvSpPr>
        <p:spPr bwMode="auto">
          <a:xfrm>
            <a:off x="1242193" y="2460625"/>
            <a:ext cx="641201" cy="3109185"/>
          </a:xfrm>
          <a:prstGeom prst="rect">
            <a:avLst/>
          </a:prstGeom>
          <a:noFill/>
          <a:ln w="9525">
            <a:noFill/>
            <a:miter lim="800000"/>
            <a:headEnd/>
            <a:tailEnd/>
          </a:ln>
          <a:effectLst/>
        </p:spPr>
        <p:txBody>
          <a:bodyPr wrap="none" lIns="92075" tIns="46038" rIns="92075" bIns="46038">
            <a:spAutoFit/>
          </a:bodyPr>
          <a:lstStyle/>
          <a:p>
            <a:pPr algn="r" defTabSz="762000" eaLnBrk="0" hangingPunct="0"/>
            <a:r>
              <a:rPr lang="en-GB" sz="2800" dirty="0"/>
              <a:t>30</a:t>
            </a:r>
          </a:p>
          <a:p>
            <a:pPr algn="r" defTabSz="762000" eaLnBrk="0" hangingPunct="0"/>
            <a:r>
              <a:rPr lang="en-GB" sz="2800" dirty="0"/>
              <a:t>24</a:t>
            </a:r>
          </a:p>
          <a:p>
            <a:pPr algn="r" defTabSz="762000" eaLnBrk="0" hangingPunct="0"/>
            <a:r>
              <a:rPr lang="en-GB" sz="2800" dirty="0"/>
              <a:t>20</a:t>
            </a:r>
          </a:p>
          <a:p>
            <a:pPr algn="r" defTabSz="762000" eaLnBrk="0" hangingPunct="0"/>
            <a:r>
              <a:rPr lang="en-GB" sz="2800" dirty="0"/>
              <a:t>14</a:t>
            </a:r>
          </a:p>
          <a:p>
            <a:pPr algn="r" defTabSz="762000" eaLnBrk="0" hangingPunct="0"/>
            <a:r>
              <a:rPr lang="en-GB" sz="2800" dirty="0"/>
              <a:t>10</a:t>
            </a:r>
          </a:p>
          <a:p>
            <a:pPr algn="r" defTabSz="762000" eaLnBrk="0" hangingPunct="0"/>
            <a:r>
              <a:rPr lang="en-GB" sz="2800" dirty="0"/>
              <a:t>8</a:t>
            </a:r>
          </a:p>
          <a:p>
            <a:pPr algn="r" defTabSz="762000" eaLnBrk="0" hangingPunct="0"/>
            <a:r>
              <a:rPr lang="en-GB" sz="2800" dirty="0"/>
              <a:t>6</a:t>
            </a:r>
          </a:p>
        </p:txBody>
      </p:sp>
      <p:sp>
        <p:nvSpPr>
          <p:cNvPr id="8" name="Rectangle 5"/>
          <p:cNvSpPr>
            <a:spLocks noChangeArrowheads="1"/>
          </p:cNvSpPr>
          <p:nvPr/>
        </p:nvSpPr>
        <p:spPr bwMode="auto">
          <a:xfrm>
            <a:off x="2749550" y="2066925"/>
            <a:ext cx="1684885" cy="523862"/>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800"/>
              <a:t>Oranges</a:t>
            </a:r>
          </a:p>
        </p:txBody>
      </p:sp>
      <p:sp>
        <p:nvSpPr>
          <p:cNvPr id="9" name="Rectangle 6"/>
          <p:cNvSpPr>
            <a:spLocks noChangeArrowheads="1"/>
          </p:cNvSpPr>
          <p:nvPr/>
        </p:nvSpPr>
        <p:spPr bwMode="auto">
          <a:xfrm>
            <a:off x="2862420" y="2460625"/>
            <a:ext cx="641201" cy="3109185"/>
          </a:xfrm>
          <a:prstGeom prst="rect">
            <a:avLst/>
          </a:prstGeom>
          <a:noFill/>
          <a:ln w="9525">
            <a:noFill/>
            <a:miter lim="800000"/>
            <a:headEnd/>
            <a:tailEnd/>
          </a:ln>
          <a:effectLst/>
        </p:spPr>
        <p:txBody>
          <a:bodyPr wrap="none" lIns="92075" tIns="46038" rIns="92075" bIns="46038">
            <a:spAutoFit/>
          </a:bodyPr>
          <a:lstStyle/>
          <a:p>
            <a:pPr algn="r" defTabSz="762000" eaLnBrk="0" hangingPunct="0"/>
            <a:r>
              <a:rPr lang="en-GB" sz="2800" dirty="0"/>
              <a:t>6</a:t>
            </a:r>
          </a:p>
          <a:p>
            <a:pPr algn="r" defTabSz="762000" eaLnBrk="0" hangingPunct="0"/>
            <a:r>
              <a:rPr lang="en-GB" sz="2800" dirty="0"/>
              <a:t>7</a:t>
            </a:r>
          </a:p>
          <a:p>
            <a:pPr algn="r" defTabSz="762000" eaLnBrk="0" hangingPunct="0"/>
            <a:r>
              <a:rPr lang="en-GB" sz="2800" dirty="0"/>
              <a:t>8</a:t>
            </a:r>
          </a:p>
          <a:p>
            <a:pPr algn="r" defTabSz="762000" eaLnBrk="0" hangingPunct="0"/>
            <a:r>
              <a:rPr lang="en-GB" sz="2800" dirty="0"/>
              <a:t>10</a:t>
            </a:r>
          </a:p>
          <a:p>
            <a:pPr algn="r" defTabSz="762000" eaLnBrk="0" hangingPunct="0"/>
            <a:r>
              <a:rPr lang="en-GB" sz="2800" dirty="0"/>
              <a:t>13</a:t>
            </a:r>
          </a:p>
          <a:p>
            <a:pPr algn="r" defTabSz="762000" eaLnBrk="0" hangingPunct="0"/>
            <a:r>
              <a:rPr lang="en-GB" sz="2800" dirty="0"/>
              <a:t>15</a:t>
            </a:r>
          </a:p>
          <a:p>
            <a:pPr algn="r" defTabSz="762000" eaLnBrk="0" hangingPunct="0"/>
            <a:r>
              <a:rPr lang="en-GB" sz="2800" dirty="0"/>
              <a:t>20</a:t>
            </a:r>
          </a:p>
        </p:txBody>
      </p:sp>
      <p:sp>
        <p:nvSpPr>
          <p:cNvPr id="10" name="Slide Number Placeholder 9"/>
          <p:cNvSpPr>
            <a:spLocks noGrp="1"/>
          </p:cNvSpPr>
          <p:nvPr>
            <p:ph type="sldNum" sz="quarter" idx="12"/>
          </p:nvPr>
        </p:nvSpPr>
        <p:spPr/>
        <p:txBody>
          <a:bodyPr/>
          <a:lstStyle/>
          <a:p>
            <a:fld id="{45D4366C-F047-4F98-8221-3F9CD90395D1}" type="slidenum">
              <a:rPr lang="id-ID" smtClean="0"/>
              <a:pPr/>
              <a:t>16</a:t>
            </a:fld>
            <a:endParaRPr lang="id-ID"/>
          </a:p>
        </p:txBody>
      </p:sp>
      <p:sp>
        <p:nvSpPr>
          <p:cNvPr id="11" name="Footer Placeholder 10"/>
          <p:cNvSpPr>
            <a:spLocks noGrp="1"/>
          </p:cNvSpPr>
          <p:nvPr>
            <p:ph type="ftr" sz="quarter" idx="11"/>
          </p:nvPr>
        </p:nvSpPr>
        <p:spPr/>
        <p:txBody>
          <a:bodyPr/>
          <a:lstStyle/>
          <a:p>
            <a:r>
              <a:rPr lang="id-ID" smtClean="0"/>
              <a:t>a.i.r/perilakukonsumen/2011</a:t>
            </a:r>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graphicFrame>
        <p:nvGraphicFramePr>
          <p:cNvPr id="4" name="Table 3"/>
          <p:cNvGraphicFramePr>
            <a:graphicFrameLocks noGrp="1"/>
          </p:cNvGraphicFramePr>
          <p:nvPr/>
        </p:nvGraphicFramePr>
        <p:xfrm>
          <a:off x="1143000" y="2133600"/>
          <a:ext cx="6705600" cy="3978613"/>
        </p:xfrm>
        <a:graphic>
          <a:graphicData uri="http://schemas.openxmlformats.org/drawingml/2006/table">
            <a:tbl>
              <a:tblPr/>
              <a:tblGrid>
                <a:gridCol w="2085876"/>
                <a:gridCol w="2379858"/>
                <a:gridCol w="2239866"/>
              </a:tblGrid>
              <a:tr h="914400">
                <a:tc>
                  <a:txBody>
                    <a:bodyPr/>
                    <a:lstStyle/>
                    <a:p>
                      <a:pPr algn="ctr">
                        <a:lnSpc>
                          <a:spcPts val="1600"/>
                        </a:lnSpc>
                        <a:spcAft>
                          <a:spcPts val="0"/>
                        </a:spcAft>
                      </a:pPr>
                      <a:r>
                        <a:rPr lang="id-ID" sz="2800" dirty="0">
                          <a:latin typeface="Arial"/>
                          <a:ea typeface="Times New Roman"/>
                        </a:rPr>
                        <a:t>Kombinasi</a:t>
                      </a:r>
                      <a:endParaRPr lang="id-ID"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id-ID" sz="2800" dirty="0">
                          <a:latin typeface="Arial"/>
                          <a:ea typeface="Times New Roman"/>
                        </a:rPr>
                        <a:t>Barang X</a:t>
                      </a:r>
                      <a:endParaRPr lang="id-ID"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600"/>
                        </a:lnSpc>
                        <a:spcAft>
                          <a:spcPts val="0"/>
                        </a:spcAft>
                      </a:pPr>
                      <a:r>
                        <a:rPr lang="id-ID" sz="2800" dirty="0">
                          <a:latin typeface="Arial"/>
                          <a:ea typeface="Times New Roman"/>
                        </a:rPr>
                        <a:t>Barang Y</a:t>
                      </a:r>
                      <a:endParaRPr lang="id-ID"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64213">
                <a:tc>
                  <a:txBody>
                    <a:bodyPr/>
                    <a:lstStyle/>
                    <a:p>
                      <a:pPr algn="ctr">
                        <a:spcAft>
                          <a:spcPts val="0"/>
                        </a:spcAft>
                      </a:pPr>
                      <a:r>
                        <a:rPr lang="id-ID" sz="2800" dirty="0">
                          <a:latin typeface="Arial"/>
                          <a:ea typeface="Times New Roman"/>
                        </a:rPr>
                        <a:t>A</a:t>
                      </a:r>
                      <a:endParaRPr lang="id-ID" sz="3200" dirty="0">
                        <a:latin typeface="Times New Roman"/>
                        <a:ea typeface="Times New Roman"/>
                      </a:endParaRPr>
                    </a:p>
                    <a:p>
                      <a:pPr algn="ctr">
                        <a:spcAft>
                          <a:spcPts val="0"/>
                        </a:spcAft>
                      </a:pPr>
                      <a:r>
                        <a:rPr lang="id-ID" sz="2800" dirty="0">
                          <a:latin typeface="Arial"/>
                          <a:ea typeface="Times New Roman"/>
                        </a:rPr>
                        <a:t>B</a:t>
                      </a:r>
                      <a:endParaRPr lang="id-ID" sz="3200" dirty="0">
                        <a:latin typeface="Times New Roman"/>
                        <a:ea typeface="Times New Roman"/>
                      </a:endParaRPr>
                    </a:p>
                    <a:p>
                      <a:pPr algn="ctr">
                        <a:spcAft>
                          <a:spcPts val="0"/>
                        </a:spcAft>
                      </a:pPr>
                      <a:r>
                        <a:rPr lang="id-ID" sz="2800" dirty="0">
                          <a:latin typeface="Arial"/>
                          <a:ea typeface="Times New Roman"/>
                        </a:rPr>
                        <a:t>C</a:t>
                      </a:r>
                      <a:endParaRPr lang="id-ID" sz="3200" dirty="0">
                        <a:latin typeface="Times New Roman"/>
                        <a:ea typeface="Times New Roman"/>
                      </a:endParaRPr>
                    </a:p>
                    <a:p>
                      <a:pPr algn="ctr">
                        <a:spcAft>
                          <a:spcPts val="0"/>
                        </a:spcAft>
                      </a:pPr>
                      <a:r>
                        <a:rPr lang="id-ID" sz="2800" dirty="0">
                          <a:latin typeface="Arial"/>
                          <a:ea typeface="Times New Roman"/>
                        </a:rPr>
                        <a:t>D</a:t>
                      </a:r>
                      <a:endParaRPr lang="id-ID"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800">
                          <a:latin typeface="Arial"/>
                          <a:ea typeface="Times New Roman"/>
                        </a:rPr>
                        <a:t>1</a:t>
                      </a:r>
                      <a:endParaRPr lang="id-ID" sz="3200">
                        <a:latin typeface="Times New Roman"/>
                        <a:ea typeface="Times New Roman"/>
                      </a:endParaRPr>
                    </a:p>
                    <a:p>
                      <a:pPr algn="ctr">
                        <a:spcAft>
                          <a:spcPts val="0"/>
                        </a:spcAft>
                      </a:pPr>
                      <a:r>
                        <a:rPr lang="id-ID" sz="2800">
                          <a:latin typeface="Arial"/>
                          <a:ea typeface="Times New Roman"/>
                        </a:rPr>
                        <a:t>2</a:t>
                      </a:r>
                      <a:endParaRPr lang="id-ID" sz="3200">
                        <a:latin typeface="Times New Roman"/>
                        <a:ea typeface="Times New Roman"/>
                      </a:endParaRPr>
                    </a:p>
                    <a:p>
                      <a:pPr algn="ctr">
                        <a:spcAft>
                          <a:spcPts val="0"/>
                        </a:spcAft>
                      </a:pPr>
                      <a:r>
                        <a:rPr lang="id-ID" sz="2800">
                          <a:latin typeface="Arial"/>
                          <a:ea typeface="Times New Roman"/>
                        </a:rPr>
                        <a:t>3</a:t>
                      </a:r>
                      <a:endParaRPr lang="id-ID" sz="3200">
                        <a:latin typeface="Times New Roman"/>
                        <a:ea typeface="Times New Roman"/>
                      </a:endParaRPr>
                    </a:p>
                    <a:p>
                      <a:pPr algn="ctr">
                        <a:spcAft>
                          <a:spcPts val="0"/>
                        </a:spcAft>
                      </a:pPr>
                      <a:r>
                        <a:rPr lang="id-ID" sz="2800">
                          <a:latin typeface="Arial"/>
                          <a:ea typeface="Times New Roman"/>
                        </a:rPr>
                        <a:t>4</a:t>
                      </a:r>
                      <a:endParaRPr lang="id-ID" sz="3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800" dirty="0">
                          <a:latin typeface="Arial"/>
                          <a:ea typeface="Times New Roman"/>
                        </a:rPr>
                        <a:t>6</a:t>
                      </a:r>
                      <a:endParaRPr lang="id-ID" sz="3200" dirty="0">
                        <a:latin typeface="Times New Roman"/>
                        <a:ea typeface="Times New Roman"/>
                      </a:endParaRPr>
                    </a:p>
                    <a:p>
                      <a:pPr algn="ctr">
                        <a:spcAft>
                          <a:spcPts val="0"/>
                        </a:spcAft>
                      </a:pPr>
                      <a:r>
                        <a:rPr lang="id-ID" sz="2800" dirty="0">
                          <a:latin typeface="Arial"/>
                          <a:ea typeface="Times New Roman"/>
                        </a:rPr>
                        <a:t>3</a:t>
                      </a:r>
                      <a:endParaRPr lang="id-ID" sz="3200" dirty="0">
                        <a:latin typeface="Times New Roman"/>
                        <a:ea typeface="Times New Roman"/>
                      </a:endParaRPr>
                    </a:p>
                    <a:p>
                      <a:pPr algn="ctr">
                        <a:spcAft>
                          <a:spcPts val="0"/>
                        </a:spcAft>
                      </a:pPr>
                      <a:r>
                        <a:rPr lang="id-ID" sz="2800" dirty="0">
                          <a:latin typeface="Arial"/>
                          <a:ea typeface="Times New Roman"/>
                        </a:rPr>
                        <a:t>2</a:t>
                      </a:r>
                      <a:endParaRPr lang="id-ID" sz="3200" dirty="0">
                        <a:latin typeface="Times New Roman"/>
                        <a:ea typeface="Times New Roman"/>
                      </a:endParaRPr>
                    </a:p>
                    <a:p>
                      <a:pPr algn="ctr">
                        <a:spcAft>
                          <a:spcPts val="0"/>
                        </a:spcAft>
                      </a:pPr>
                      <a:r>
                        <a:rPr lang="id-ID" sz="2800" dirty="0">
                          <a:latin typeface="Arial"/>
                          <a:ea typeface="Times New Roman"/>
                        </a:rPr>
                        <a:t>1</a:t>
                      </a:r>
                      <a:endParaRPr lang="id-ID"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45D4366C-F047-4F98-8221-3F9CD90395D1}" type="slidenum">
              <a:rPr lang="id-ID" smtClean="0"/>
              <a:pPr/>
              <a:t>17</a:t>
            </a:fld>
            <a:endParaRPr lang="id-ID"/>
          </a:p>
        </p:txBody>
      </p:sp>
      <p:sp>
        <p:nvSpPr>
          <p:cNvPr id="6" name="Footer Placeholder 5"/>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id-ID" dirty="0" smtClean="0"/>
              <a:t>Berbentuk cembung terhadap titik origin</a:t>
            </a:r>
          </a:p>
          <a:p>
            <a:pPr lvl="1"/>
            <a:r>
              <a:rPr lang="id-ID" dirty="0" smtClean="0"/>
              <a:t>Bentuk ini menggambarkan berlakunya hukum substitusi yang semakin berkurang (</a:t>
            </a:r>
            <a:r>
              <a:rPr lang="id-ID" i="1" dirty="0" smtClean="0"/>
              <a:t>Marginal Rate of Substitution</a:t>
            </a:r>
            <a:r>
              <a:rPr lang="id-ID" dirty="0" smtClean="0"/>
              <a:t>). Hukum ini berbunyi semakin langka suatu barang semakin besar nilai substitusinya, semakin besar utilitas marjinal dibandingkan dengan utilitas marjinal barang lain yang lebih banyak tersedia.</a:t>
            </a:r>
          </a:p>
          <a:p>
            <a:pPr lvl="0"/>
            <a:r>
              <a:rPr lang="id-ID" dirty="0" smtClean="0"/>
              <a:t>Berlerang negatif, artinya bila X naik (turun) maka Y akan turun (naik).</a:t>
            </a:r>
          </a:p>
          <a:p>
            <a:r>
              <a:rPr lang="id-ID" dirty="0" smtClean="0"/>
              <a:t>Semakin ke atas menunjukkan tingkat kepuasan (utilitas) yang semakin tinggi</a:t>
            </a:r>
            <a:r>
              <a:rPr lang="id-ID" dirty="0" smtClean="0"/>
              <a:t>.</a:t>
            </a:r>
          </a:p>
          <a:p>
            <a:r>
              <a:rPr lang="id-ID" dirty="0" smtClean="0"/>
              <a:t>Menunjukkan besaran ordinal</a:t>
            </a:r>
            <a:endParaRPr lang="id-ID" dirty="0"/>
          </a:p>
        </p:txBody>
      </p:sp>
      <p:sp>
        <p:nvSpPr>
          <p:cNvPr id="3" name="Title 2"/>
          <p:cNvSpPr>
            <a:spLocks noGrp="1"/>
          </p:cNvSpPr>
          <p:nvPr>
            <p:ph type="title"/>
          </p:nvPr>
        </p:nvSpPr>
        <p:spPr/>
        <p:txBody>
          <a:bodyPr/>
          <a:lstStyle/>
          <a:p>
            <a:r>
              <a:rPr lang="id-ID" dirty="0" smtClean="0"/>
              <a:t>Ciri IC</a:t>
            </a:r>
            <a:endParaRPr lang="id-ID"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18</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normAutofit fontScale="90000"/>
          </a:bodyPr>
          <a:lstStyle/>
          <a:p>
            <a:r>
              <a:rPr lang="en-US" sz="3800"/>
              <a:t>Marginal Rate of Substitution (MRS) </a:t>
            </a:r>
            <a:endParaRPr lang="en-US" sz="3800" noProof="1"/>
          </a:p>
        </p:txBody>
      </p:sp>
      <p:sp>
        <p:nvSpPr>
          <p:cNvPr id="168963" name="Rectangle 3"/>
          <p:cNvSpPr>
            <a:spLocks noGrp="1" noChangeArrowheads="1"/>
          </p:cNvSpPr>
          <p:nvPr>
            <p:ph type="body" idx="1"/>
          </p:nvPr>
        </p:nvSpPr>
        <p:spPr>
          <a:xfrm>
            <a:off x="914400" y="1600200"/>
            <a:ext cx="7772400" cy="1981200"/>
          </a:xfrm>
        </p:spPr>
        <p:txBody>
          <a:bodyPr/>
          <a:lstStyle/>
          <a:p>
            <a:r>
              <a:rPr lang="en-US"/>
              <a:t>menunjukkan jumlah suatu barang yang harus dikurangi konsumsinya jika ingin menambah konsumsi barang lain satu unit. </a:t>
            </a:r>
          </a:p>
          <a:p>
            <a:r>
              <a:rPr lang="en-US"/>
              <a:t>MRS merupakan slope kurva indiferen </a:t>
            </a:r>
            <a:endParaRPr lang="en-US" noProof="1"/>
          </a:p>
        </p:txBody>
      </p:sp>
      <p:sp>
        <p:nvSpPr>
          <p:cNvPr id="168964" name="Rectangle 4"/>
          <p:cNvSpPr>
            <a:spLocks noChangeArrowheads="1"/>
          </p:cNvSpPr>
          <p:nvPr/>
        </p:nvSpPr>
        <p:spPr bwMode="auto">
          <a:xfrm>
            <a:off x="0" y="3214688"/>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168965" name="Object 5"/>
          <p:cNvGraphicFramePr>
            <a:graphicFrameLocks noChangeAspect="1"/>
          </p:cNvGraphicFramePr>
          <p:nvPr/>
        </p:nvGraphicFramePr>
        <p:xfrm>
          <a:off x="2286000" y="3733800"/>
          <a:ext cx="4114800" cy="1149350"/>
        </p:xfrm>
        <a:graphic>
          <a:graphicData uri="http://schemas.openxmlformats.org/presentationml/2006/ole">
            <p:oleObj spid="_x0000_s212994" name="Equation" r:id="rId3" imgW="1536700" imgH="431800" progId="">
              <p:embed/>
            </p:oleObj>
          </a:graphicData>
        </a:graphic>
      </p:graphicFrame>
      <p:sp>
        <p:nvSpPr>
          <p:cNvPr id="6" name="Slide Number Placeholder 5"/>
          <p:cNvSpPr>
            <a:spLocks noGrp="1"/>
          </p:cNvSpPr>
          <p:nvPr>
            <p:ph type="sldNum" sz="quarter" idx="12"/>
          </p:nvPr>
        </p:nvSpPr>
        <p:spPr/>
        <p:txBody>
          <a:bodyPr/>
          <a:lstStyle/>
          <a:p>
            <a:fld id="{45D4366C-F047-4F98-8221-3F9CD90395D1}" type="slidenum">
              <a:rPr lang="id-ID" smtClean="0"/>
              <a:pPr/>
              <a:t>19</a:t>
            </a:fld>
            <a:endParaRPr lang="id-ID"/>
          </a:p>
        </p:txBody>
      </p:sp>
      <p:sp>
        <p:nvSpPr>
          <p:cNvPr id="7" name="Footer Placeholder 6"/>
          <p:cNvSpPr>
            <a:spLocks noGrp="1"/>
          </p:cNvSpPr>
          <p:nvPr>
            <p:ph type="ftr" sz="quarter" idx="11"/>
          </p:nvPr>
        </p:nvSpPr>
        <p:spPr/>
        <p:txBody>
          <a:bodyPr/>
          <a:lstStyle/>
          <a:p>
            <a:r>
              <a:rPr lang="id-ID" smtClean="0"/>
              <a:t>a.i.r/perilakukonsumen/2011</a:t>
            </a: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4000" dirty="0" smtClean="0"/>
              <a:t>Terdapat 2 teori perilaku konsumen</a:t>
            </a:r>
          </a:p>
          <a:p>
            <a:pPr marL="624078" indent="-514350">
              <a:buFont typeface="+mj-lt"/>
              <a:buAutoNum type="arabicPeriod"/>
            </a:pPr>
            <a:r>
              <a:rPr lang="id-ID" sz="4000" dirty="0" smtClean="0"/>
              <a:t>Marginal Utilitas	</a:t>
            </a:r>
          </a:p>
          <a:p>
            <a:pPr marL="624078" indent="-514350">
              <a:buFont typeface="+mj-lt"/>
              <a:buAutoNum type="arabicPeriod"/>
            </a:pPr>
            <a:r>
              <a:rPr lang="id-ID" sz="4000" dirty="0" smtClean="0"/>
              <a:t>Kurva indiferens</a:t>
            </a:r>
            <a:endParaRPr lang="id-ID" sz="4000" dirty="0"/>
          </a:p>
        </p:txBody>
      </p:sp>
      <p:sp>
        <p:nvSpPr>
          <p:cNvPr id="3" name="Title 2"/>
          <p:cNvSpPr>
            <a:spLocks noGrp="1"/>
          </p:cNvSpPr>
          <p:nvPr>
            <p:ph type="title"/>
          </p:nvPr>
        </p:nvSpPr>
        <p:spPr/>
        <p:txBody>
          <a:bodyPr/>
          <a:lstStyle/>
          <a:p>
            <a:r>
              <a:rPr lang="id-ID" dirty="0" smtClean="0"/>
              <a:t>Teori perilaku konsumen</a:t>
            </a:r>
            <a:endParaRPr lang="id-ID"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2</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3"/>
          <p:cNvSpPr>
            <a:spLocks noGrp="1"/>
          </p:cNvSpPr>
          <p:nvPr>
            <p:ph type="ftr" sz="quarter" idx="11"/>
          </p:nvPr>
        </p:nvSpPr>
        <p:spPr/>
        <p:txBody>
          <a:bodyPr/>
          <a:lstStyle/>
          <a:p>
            <a:r>
              <a:rPr lang="id-ID" smtClean="0"/>
              <a:t>a.i.r/perilakukonsumen/2011</a:t>
            </a:r>
            <a:endParaRPr lang="id-ID"/>
          </a:p>
        </p:txBody>
      </p:sp>
      <p:sp>
        <p:nvSpPr>
          <p:cNvPr id="19458" name="Rectangle 2"/>
          <p:cNvSpPr>
            <a:spLocks noChangeArrowheads="1"/>
          </p:cNvSpPr>
          <p:nvPr/>
        </p:nvSpPr>
        <p:spPr bwMode="auto">
          <a:xfrm>
            <a:off x="1104900" y="609600"/>
            <a:ext cx="7010400" cy="5334000"/>
          </a:xfrm>
          <a:prstGeom prst="rect">
            <a:avLst/>
          </a:prstGeom>
          <a:solidFill>
            <a:schemeClr val="bg1"/>
          </a:solidFill>
          <a:ln w="9525">
            <a:noFill/>
            <a:miter lim="800000"/>
            <a:headEnd/>
            <a:tailEnd/>
          </a:ln>
          <a:effectLst/>
        </p:spPr>
        <p:txBody>
          <a:bodyPr wrap="none" anchor="ctr"/>
          <a:lstStyle/>
          <a:p>
            <a:endParaRPr lang="id-ID"/>
          </a:p>
        </p:txBody>
      </p:sp>
      <p:graphicFrame>
        <p:nvGraphicFramePr>
          <p:cNvPr id="19459" name="Object 3"/>
          <p:cNvGraphicFramePr>
            <a:graphicFrameLocks/>
          </p:cNvGraphicFramePr>
          <p:nvPr/>
        </p:nvGraphicFramePr>
        <p:xfrm>
          <a:off x="614363" y="277813"/>
          <a:ext cx="7750175" cy="6394450"/>
        </p:xfrm>
        <a:graphic>
          <a:graphicData uri="http://schemas.openxmlformats.org/presentationml/2006/ole">
            <p:oleObj spid="_x0000_s216066" name="Chart" r:id="rId4" imgW="7460086" imgH="5326329" progId="MSGraph.Chart.8">
              <p:embed followColorScheme="full"/>
            </p:oleObj>
          </a:graphicData>
        </a:graphic>
      </p:graphicFrame>
      <p:sp>
        <p:nvSpPr>
          <p:cNvPr id="19460" name="Rectangle 4"/>
          <p:cNvSpPr>
            <a:spLocks noChangeArrowheads="1"/>
          </p:cNvSpPr>
          <p:nvPr/>
        </p:nvSpPr>
        <p:spPr bwMode="auto">
          <a:xfrm>
            <a:off x="685800" y="6248400"/>
            <a:ext cx="1905000" cy="457200"/>
          </a:xfrm>
          <a:prstGeom prst="rect">
            <a:avLst/>
          </a:prstGeom>
          <a:noFill/>
          <a:ln w="9525">
            <a:noFill/>
            <a:miter lim="800000"/>
            <a:headEnd/>
            <a:tailEnd/>
          </a:ln>
          <a:effectLst/>
        </p:spPr>
        <p:txBody>
          <a:bodyPr wrap="none" anchor="ctr"/>
          <a:lstStyle/>
          <a:p>
            <a:endParaRPr lang="id-ID"/>
          </a:p>
        </p:txBody>
      </p:sp>
      <p:sp>
        <p:nvSpPr>
          <p:cNvPr id="19461" name="Rectangle 5"/>
          <p:cNvSpPr>
            <a:spLocks noChangeArrowheads="1"/>
          </p:cNvSpPr>
          <p:nvPr/>
        </p:nvSpPr>
        <p:spPr bwMode="auto">
          <a:xfrm rot="16200000">
            <a:off x="-635000" y="2892425"/>
            <a:ext cx="1920875" cy="396875"/>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000"/>
              <a:t>Units of good </a:t>
            </a:r>
            <a:r>
              <a:rPr lang="en-GB" sz="2000" i="1"/>
              <a:t>Y</a:t>
            </a:r>
          </a:p>
        </p:txBody>
      </p:sp>
      <p:sp>
        <p:nvSpPr>
          <p:cNvPr id="19462" name="Rectangle 6"/>
          <p:cNvSpPr>
            <a:spLocks noChangeArrowheads="1"/>
          </p:cNvSpPr>
          <p:nvPr/>
        </p:nvSpPr>
        <p:spPr bwMode="auto">
          <a:xfrm>
            <a:off x="3675063" y="6507163"/>
            <a:ext cx="1920875" cy="396875"/>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000"/>
              <a:t>Units of good </a:t>
            </a:r>
            <a:r>
              <a:rPr lang="en-GB" sz="2000" i="1"/>
              <a:t>X</a:t>
            </a:r>
          </a:p>
        </p:txBody>
      </p:sp>
      <p:grpSp>
        <p:nvGrpSpPr>
          <p:cNvPr id="2" name="Group 7"/>
          <p:cNvGrpSpPr>
            <a:grpSpLocks/>
          </p:cNvGrpSpPr>
          <p:nvPr/>
        </p:nvGrpSpPr>
        <p:grpSpPr bwMode="auto">
          <a:xfrm>
            <a:off x="1185863" y="442913"/>
            <a:ext cx="6251575" cy="5599112"/>
            <a:chOff x="747" y="279"/>
            <a:chExt cx="3938" cy="3527"/>
          </a:xfrm>
        </p:grpSpPr>
        <p:sp>
          <p:nvSpPr>
            <p:cNvPr id="19464" name="Arc 8"/>
            <p:cNvSpPr>
              <a:spLocks/>
            </p:cNvSpPr>
            <p:nvPr/>
          </p:nvSpPr>
          <p:spPr bwMode="auto">
            <a:xfrm>
              <a:off x="747" y="279"/>
              <a:ext cx="3680" cy="3427"/>
            </a:xfrm>
            <a:custGeom>
              <a:avLst/>
              <a:gdLst>
                <a:gd name="G0" fmla="+- 21589 0 0"/>
                <a:gd name="G1" fmla="+- 0 0 0"/>
                <a:gd name="G2" fmla="+- 21600 0 0"/>
                <a:gd name="T0" fmla="*/ 22437 w 22437"/>
                <a:gd name="T1" fmla="*/ 21583 h 21600"/>
                <a:gd name="T2" fmla="*/ 0 w 22437"/>
                <a:gd name="T3" fmla="*/ 681 h 21600"/>
                <a:gd name="T4" fmla="*/ 21589 w 22437"/>
                <a:gd name="T5" fmla="*/ 0 h 21600"/>
              </a:gdLst>
              <a:ahLst/>
              <a:cxnLst>
                <a:cxn ang="0">
                  <a:pos x="T0" y="T1"/>
                </a:cxn>
                <a:cxn ang="0">
                  <a:pos x="T2" y="T3"/>
                </a:cxn>
                <a:cxn ang="0">
                  <a:pos x="T4" y="T5"/>
                </a:cxn>
              </a:cxnLst>
              <a:rect l="0" t="0" r="r" b="b"/>
              <a:pathLst>
                <a:path w="22437" h="21600" fill="none" extrusionOk="0">
                  <a:moveTo>
                    <a:pt x="22437" y="21583"/>
                  </a:moveTo>
                  <a:cubicBezTo>
                    <a:pt x="22154" y="21594"/>
                    <a:pt x="21871" y="21599"/>
                    <a:pt x="21589" y="21600"/>
                  </a:cubicBezTo>
                  <a:cubicBezTo>
                    <a:pt x="9924" y="21600"/>
                    <a:pt x="367" y="12339"/>
                    <a:pt x="-1" y="681"/>
                  </a:cubicBezTo>
                </a:path>
                <a:path w="22437" h="21600" stroke="0" extrusionOk="0">
                  <a:moveTo>
                    <a:pt x="22437" y="21583"/>
                  </a:moveTo>
                  <a:cubicBezTo>
                    <a:pt x="22154" y="21594"/>
                    <a:pt x="21871" y="21599"/>
                    <a:pt x="21589" y="21600"/>
                  </a:cubicBezTo>
                  <a:cubicBezTo>
                    <a:pt x="9924" y="21600"/>
                    <a:pt x="367" y="12339"/>
                    <a:pt x="-1" y="681"/>
                  </a:cubicBezTo>
                  <a:lnTo>
                    <a:pt x="21589" y="0"/>
                  </a:lnTo>
                  <a:close/>
                </a:path>
              </a:pathLst>
            </a:custGeom>
            <a:noFill/>
            <a:ln w="28575" cap="rnd">
              <a:solidFill>
                <a:schemeClr val="tx2"/>
              </a:solidFill>
              <a:round/>
              <a:headEnd type="none" w="sm" len="sm"/>
              <a:tailEnd type="none" w="sm" len="sm"/>
            </a:ln>
            <a:effectLst/>
          </p:spPr>
          <p:txBody>
            <a:bodyPr wrap="none" anchor="ctr"/>
            <a:lstStyle/>
            <a:p>
              <a:endParaRPr lang="id-ID"/>
            </a:p>
          </p:txBody>
        </p:sp>
        <p:sp>
          <p:nvSpPr>
            <p:cNvPr id="19465" name="Rectangle 9"/>
            <p:cNvSpPr>
              <a:spLocks noChangeArrowheads="1"/>
            </p:cNvSpPr>
            <p:nvPr/>
          </p:nvSpPr>
          <p:spPr bwMode="auto">
            <a:xfrm>
              <a:off x="4467" y="3556"/>
              <a:ext cx="218" cy="250"/>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000" i="1">
                  <a:solidFill>
                    <a:schemeClr val="tx2"/>
                  </a:solidFill>
                </a:rPr>
                <a:t>I</a:t>
              </a:r>
              <a:r>
                <a:rPr lang="en-GB" sz="2000" i="1" baseline="-25000">
                  <a:solidFill>
                    <a:schemeClr val="tx2"/>
                  </a:solidFill>
                </a:rPr>
                <a:t>1</a:t>
              </a:r>
            </a:p>
          </p:txBody>
        </p:sp>
      </p:grpSp>
      <p:grpSp>
        <p:nvGrpSpPr>
          <p:cNvPr id="3" name="Group 10"/>
          <p:cNvGrpSpPr>
            <a:grpSpLocks/>
          </p:cNvGrpSpPr>
          <p:nvPr/>
        </p:nvGrpSpPr>
        <p:grpSpPr bwMode="auto">
          <a:xfrm>
            <a:off x="1441450" y="350838"/>
            <a:ext cx="6442075" cy="5514975"/>
            <a:chOff x="908" y="221"/>
            <a:chExt cx="4058" cy="3474"/>
          </a:xfrm>
        </p:grpSpPr>
        <p:sp>
          <p:nvSpPr>
            <p:cNvPr id="19467" name="Arc 11"/>
            <p:cNvSpPr>
              <a:spLocks/>
            </p:cNvSpPr>
            <p:nvPr/>
          </p:nvSpPr>
          <p:spPr bwMode="auto">
            <a:xfrm>
              <a:off x="908" y="221"/>
              <a:ext cx="3819" cy="3370"/>
            </a:xfrm>
            <a:custGeom>
              <a:avLst/>
              <a:gdLst>
                <a:gd name="G0" fmla="+- 21557 0 0"/>
                <a:gd name="G1" fmla="+- 0 0 0"/>
                <a:gd name="G2" fmla="+- 21600 0 0"/>
                <a:gd name="T0" fmla="*/ 21907 w 21907"/>
                <a:gd name="T1" fmla="*/ 21597 h 21600"/>
                <a:gd name="T2" fmla="*/ 0 w 21907"/>
                <a:gd name="T3" fmla="*/ 1365 h 21600"/>
                <a:gd name="T4" fmla="*/ 21557 w 21907"/>
                <a:gd name="T5" fmla="*/ 0 h 21600"/>
              </a:gdLst>
              <a:ahLst/>
              <a:cxnLst>
                <a:cxn ang="0">
                  <a:pos x="T0" y="T1"/>
                </a:cxn>
                <a:cxn ang="0">
                  <a:pos x="T2" y="T3"/>
                </a:cxn>
                <a:cxn ang="0">
                  <a:pos x="T4" y="T5"/>
                </a:cxn>
              </a:cxnLst>
              <a:rect l="0" t="0" r="r" b="b"/>
              <a:pathLst>
                <a:path w="21907" h="21600" fill="none" extrusionOk="0">
                  <a:moveTo>
                    <a:pt x="21907" y="21597"/>
                  </a:moveTo>
                  <a:cubicBezTo>
                    <a:pt x="21790" y="21599"/>
                    <a:pt x="21673" y="21599"/>
                    <a:pt x="21557" y="21600"/>
                  </a:cubicBezTo>
                  <a:cubicBezTo>
                    <a:pt x="10157" y="21600"/>
                    <a:pt x="720" y="12741"/>
                    <a:pt x="0" y="1364"/>
                  </a:cubicBezTo>
                </a:path>
                <a:path w="21907" h="21600" stroke="0" extrusionOk="0">
                  <a:moveTo>
                    <a:pt x="21907" y="21597"/>
                  </a:moveTo>
                  <a:cubicBezTo>
                    <a:pt x="21790" y="21599"/>
                    <a:pt x="21673" y="21599"/>
                    <a:pt x="21557" y="21600"/>
                  </a:cubicBezTo>
                  <a:cubicBezTo>
                    <a:pt x="10157" y="21600"/>
                    <a:pt x="720" y="12741"/>
                    <a:pt x="0" y="1364"/>
                  </a:cubicBezTo>
                  <a:lnTo>
                    <a:pt x="21557" y="0"/>
                  </a:lnTo>
                  <a:close/>
                </a:path>
              </a:pathLst>
            </a:custGeom>
            <a:noFill/>
            <a:ln w="28575" cap="rnd">
              <a:solidFill>
                <a:schemeClr val="tx2"/>
              </a:solidFill>
              <a:round/>
              <a:headEnd type="none" w="sm" len="sm"/>
              <a:tailEnd type="none" w="sm" len="sm"/>
            </a:ln>
            <a:effectLst/>
          </p:spPr>
          <p:txBody>
            <a:bodyPr wrap="none" anchor="ctr"/>
            <a:lstStyle/>
            <a:p>
              <a:endParaRPr lang="id-ID"/>
            </a:p>
          </p:txBody>
        </p:sp>
        <p:sp>
          <p:nvSpPr>
            <p:cNvPr id="19468" name="Rectangle 12"/>
            <p:cNvSpPr>
              <a:spLocks noChangeArrowheads="1"/>
            </p:cNvSpPr>
            <p:nvPr/>
          </p:nvSpPr>
          <p:spPr bwMode="auto">
            <a:xfrm>
              <a:off x="4748" y="3445"/>
              <a:ext cx="218" cy="250"/>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000" i="1">
                  <a:solidFill>
                    <a:schemeClr val="tx2"/>
                  </a:solidFill>
                </a:rPr>
                <a:t>I</a:t>
              </a:r>
              <a:r>
                <a:rPr lang="en-GB" sz="2000" i="1" baseline="-25000">
                  <a:solidFill>
                    <a:schemeClr val="tx2"/>
                  </a:solidFill>
                </a:rPr>
                <a:t>2</a:t>
              </a:r>
            </a:p>
          </p:txBody>
        </p:sp>
      </p:grpSp>
      <p:grpSp>
        <p:nvGrpSpPr>
          <p:cNvPr id="4" name="Group 13"/>
          <p:cNvGrpSpPr>
            <a:grpSpLocks/>
          </p:cNvGrpSpPr>
          <p:nvPr/>
        </p:nvGrpSpPr>
        <p:grpSpPr bwMode="auto">
          <a:xfrm>
            <a:off x="1862138" y="350838"/>
            <a:ext cx="6264275" cy="5338762"/>
            <a:chOff x="1173" y="221"/>
            <a:chExt cx="3946" cy="3363"/>
          </a:xfrm>
        </p:grpSpPr>
        <p:sp>
          <p:nvSpPr>
            <p:cNvPr id="19470" name="Arc 14"/>
            <p:cNvSpPr>
              <a:spLocks/>
            </p:cNvSpPr>
            <p:nvPr/>
          </p:nvSpPr>
          <p:spPr bwMode="auto">
            <a:xfrm>
              <a:off x="1173" y="221"/>
              <a:ext cx="3715" cy="3208"/>
            </a:xfrm>
            <a:custGeom>
              <a:avLst/>
              <a:gdLst>
                <a:gd name="G0" fmla="+- 21558 0 0"/>
                <a:gd name="G1" fmla="+- 0 0 0"/>
                <a:gd name="G2" fmla="+- 21600 0 0"/>
                <a:gd name="T0" fmla="*/ 21906 w 21906"/>
                <a:gd name="T1" fmla="*/ 21597 h 21600"/>
                <a:gd name="T2" fmla="*/ 0 w 21906"/>
                <a:gd name="T3" fmla="*/ 1340 h 21600"/>
                <a:gd name="T4" fmla="*/ 21558 w 21906"/>
                <a:gd name="T5" fmla="*/ 0 h 21600"/>
              </a:gdLst>
              <a:ahLst/>
              <a:cxnLst>
                <a:cxn ang="0">
                  <a:pos x="T0" y="T1"/>
                </a:cxn>
                <a:cxn ang="0">
                  <a:pos x="T2" y="T3"/>
                </a:cxn>
                <a:cxn ang="0">
                  <a:pos x="T4" y="T5"/>
                </a:cxn>
              </a:cxnLst>
              <a:rect l="0" t="0" r="r" b="b"/>
              <a:pathLst>
                <a:path w="21906" h="21600" fill="none" extrusionOk="0">
                  <a:moveTo>
                    <a:pt x="21906" y="21597"/>
                  </a:moveTo>
                  <a:cubicBezTo>
                    <a:pt x="21790" y="21599"/>
                    <a:pt x="21674" y="21599"/>
                    <a:pt x="21558" y="21600"/>
                  </a:cubicBezTo>
                  <a:cubicBezTo>
                    <a:pt x="10148" y="21600"/>
                    <a:pt x="707" y="12727"/>
                    <a:pt x="-1" y="1340"/>
                  </a:cubicBezTo>
                </a:path>
                <a:path w="21906" h="21600" stroke="0" extrusionOk="0">
                  <a:moveTo>
                    <a:pt x="21906" y="21597"/>
                  </a:moveTo>
                  <a:cubicBezTo>
                    <a:pt x="21790" y="21599"/>
                    <a:pt x="21674" y="21599"/>
                    <a:pt x="21558" y="21600"/>
                  </a:cubicBezTo>
                  <a:cubicBezTo>
                    <a:pt x="10148" y="21600"/>
                    <a:pt x="707" y="12727"/>
                    <a:pt x="-1" y="1340"/>
                  </a:cubicBezTo>
                  <a:lnTo>
                    <a:pt x="21558" y="0"/>
                  </a:lnTo>
                  <a:close/>
                </a:path>
              </a:pathLst>
            </a:custGeom>
            <a:noFill/>
            <a:ln w="28575" cap="rnd">
              <a:solidFill>
                <a:schemeClr val="tx2"/>
              </a:solidFill>
              <a:round/>
              <a:headEnd type="none" w="sm" len="sm"/>
              <a:tailEnd type="none" w="sm" len="sm"/>
            </a:ln>
            <a:effectLst/>
          </p:spPr>
          <p:txBody>
            <a:bodyPr wrap="none" anchor="ctr"/>
            <a:lstStyle/>
            <a:p>
              <a:endParaRPr lang="id-ID"/>
            </a:p>
          </p:txBody>
        </p:sp>
        <p:sp>
          <p:nvSpPr>
            <p:cNvPr id="19471" name="Rectangle 15"/>
            <p:cNvSpPr>
              <a:spLocks noChangeArrowheads="1"/>
            </p:cNvSpPr>
            <p:nvPr/>
          </p:nvSpPr>
          <p:spPr bwMode="auto">
            <a:xfrm>
              <a:off x="4901" y="3334"/>
              <a:ext cx="218" cy="250"/>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000" i="1">
                  <a:solidFill>
                    <a:schemeClr val="tx2"/>
                  </a:solidFill>
                </a:rPr>
                <a:t>I</a:t>
              </a:r>
              <a:r>
                <a:rPr lang="en-GB" sz="2000" i="1" baseline="-25000">
                  <a:solidFill>
                    <a:schemeClr val="tx2"/>
                  </a:solidFill>
                </a:rPr>
                <a:t>3</a:t>
              </a:r>
            </a:p>
          </p:txBody>
        </p:sp>
      </p:grpSp>
      <p:grpSp>
        <p:nvGrpSpPr>
          <p:cNvPr id="5" name="Group 16"/>
          <p:cNvGrpSpPr>
            <a:grpSpLocks/>
          </p:cNvGrpSpPr>
          <p:nvPr/>
        </p:nvGrpSpPr>
        <p:grpSpPr bwMode="auto">
          <a:xfrm>
            <a:off x="2246313" y="0"/>
            <a:ext cx="6167437" cy="5419725"/>
            <a:chOff x="1415" y="0"/>
            <a:chExt cx="3885" cy="3414"/>
          </a:xfrm>
        </p:grpSpPr>
        <p:sp>
          <p:nvSpPr>
            <p:cNvPr id="19473" name="Arc 17"/>
            <p:cNvSpPr>
              <a:spLocks/>
            </p:cNvSpPr>
            <p:nvPr/>
          </p:nvSpPr>
          <p:spPr bwMode="auto">
            <a:xfrm>
              <a:off x="1681" y="0"/>
              <a:ext cx="3392" cy="3083"/>
            </a:xfrm>
            <a:custGeom>
              <a:avLst/>
              <a:gdLst>
                <a:gd name="G0" fmla="+- 21350 0 0"/>
                <a:gd name="G1" fmla="+- 0 0 0"/>
                <a:gd name="G2" fmla="+- 21600 0 0"/>
                <a:gd name="T0" fmla="*/ 21439 w 21439"/>
                <a:gd name="T1" fmla="*/ 21600 h 21600"/>
                <a:gd name="T2" fmla="*/ 0 w 21439"/>
                <a:gd name="T3" fmla="*/ 3278 h 21600"/>
                <a:gd name="T4" fmla="*/ 21350 w 21439"/>
                <a:gd name="T5" fmla="*/ 0 h 21600"/>
              </a:gdLst>
              <a:ahLst/>
              <a:cxnLst>
                <a:cxn ang="0">
                  <a:pos x="T0" y="T1"/>
                </a:cxn>
                <a:cxn ang="0">
                  <a:pos x="T2" y="T3"/>
                </a:cxn>
                <a:cxn ang="0">
                  <a:pos x="T4" y="T5"/>
                </a:cxn>
              </a:cxnLst>
              <a:rect l="0" t="0" r="r" b="b"/>
              <a:pathLst>
                <a:path w="21439" h="21600" fill="none" extrusionOk="0">
                  <a:moveTo>
                    <a:pt x="21438" y="21599"/>
                  </a:moveTo>
                  <a:cubicBezTo>
                    <a:pt x="21409" y="21599"/>
                    <a:pt x="21379" y="21599"/>
                    <a:pt x="21350" y="21600"/>
                  </a:cubicBezTo>
                  <a:cubicBezTo>
                    <a:pt x="10686" y="21600"/>
                    <a:pt x="1618" y="13818"/>
                    <a:pt x="0" y="3277"/>
                  </a:cubicBezTo>
                </a:path>
                <a:path w="21439" h="21600" stroke="0" extrusionOk="0">
                  <a:moveTo>
                    <a:pt x="21438" y="21599"/>
                  </a:moveTo>
                  <a:cubicBezTo>
                    <a:pt x="21409" y="21599"/>
                    <a:pt x="21379" y="21599"/>
                    <a:pt x="21350" y="21600"/>
                  </a:cubicBezTo>
                  <a:cubicBezTo>
                    <a:pt x="10686" y="21600"/>
                    <a:pt x="1618" y="13818"/>
                    <a:pt x="0" y="3277"/>
                  </a:cubicBezTo>
                  <a:lnTo>
                    <a:pt x="21350" y="0"/>
                  </a:lnTo>
                  <a:close/>
                </a:path>
              </a:pathLst>
            </a:custGeom>
            <a:noFill/>
            <a:ln w="28575" cap="rnd">
              <a:solidFill>
                <a:schemeClr val="tx2"/>
              </a:solidFill>
              <a:round/>
              <a:headEnd type="none" w="sm" len="sm"/>
              <a:tailEnd type="none" w="sm" len="sm"/>
            </a:ln>
            <a:effectLst/>
          </p:spPr>
          <p:txBody>
            <a:bodyPr wrap="none" anchor="ctr"/>
            <a:lstStyle/>
            <a:p>
              <a:endParaRPr lang="id-ID"/>
            </a:p>
          </p:txBody>
        </p:sp>
        <p:sp>
          <p:nvSpPr>
            <p:cNvPr id="19474" name="Arc 18"/>
            <p:cNvSpPr>
              <a:spLocks/>
            </p:cNvSpPr>
            <p:nvPr/>
          </p:nvSpPr>
          <p:spPr bwMode="auto">
            <a:xfrm>
              <a:off x="1415" y="70"/>
              <a:ext cx="3599" cy="3244"/>
            </a:xfrm>
            <a:custGeom>
              <a:avLst/>
              <a:gdLst>
                <a:gd name="G0" fmla="+- 21461 0 0"/>
                <a:gd name="G1" fmla="+- 0 0 0"/>
                <a:gd name="G2" fmla="+- 21600 0 0"/>
                <a:gd name="T0" fmla="*/ 21551 w 21551"/>
                <a:gd name="T1" fmla="*/ 21600 h 21600"/>
                <a:gd name="T2" fmla="*/ 0 w 21551"/>
                <a:gd name="T3" fmla="*/ 2444 h 21600"/>
                <a:gd name="T4" fmla="*/ 21461 w 21551"/>
                <a:gd name="T5" fmla="*/ 0 h 21600"/>
              </a:gdLst>
              <a:ahLst/>
              <a:cxnLst>
                <a:cxn ang="0">
                  <a:pos x="T0" y="T1"/>
                </a:cxn>
                <a:cxn ang="0">
                  <a:pos x="T2" y="T3"/>
                </a:cxn>
                <a:cxn ang="0">
                  <a:pos x="T4" y="T5"/>
                </a:cxn>
              </a:cxnLst>
              <a:rect l="0" t="0" r="r" b="b"/>
              <a:pathLst>
                <a:path w="21551" h="21600" fill="none" extrusionOk="0">
                  <a:moveTo>
                    <a:pt x="21550" y="21599"/>
                  </a:moveTo>
                  <a:cubicBezTo>
                    <a:pt x="21520" y="21599"/>
                    <a:pt x="21490" y="21599"/>
                    <a:pt x="21461" y="21600"/>
                  </a:cubicBezTo>
                  <a:cubicBezTo>
                    <a:pt x="10477" y="21600"/>
                    <a:pt x="1242" y="13357"/>
                    <a:pt x="-1" y="2444"/>
                  </a:cubicBezTo>
                </a:path>
                <a:path w="21551" h="21600" stroke="0" extrusionOk="0">
                  <a:moveTo>
                    <a:pt x="21550" y="21599"/>
                  </a:moveTo>
                  <a:cubicBezTo>
                    <a:pt x="21520" y="21599"/>
                    <a:pt x="21490" y="21599"/>
                    <a:pt x="21461" y="21600"/>
                  </a:cubicBezTo>
                  <a:cubicBezTo>
                    <a:pt x="10477" y="21600"/>
                    <a:pt x="1242" y="13357"/>
                    <a:pt x="-1" y="2444"/>
                  </a:cubicBezTo>
                  <a:lnTo>
                    <a:pt x="21461" y="0"/>
                  </a:lnTo>
                  <a:close/>
                </a:path>
              </a:pathLst>
            </a:custGeom>
            <a:noFill/>
            <a:ln w="28575" cap="rnd">
              <a:solidFill>
                <a:schemeClr val="tx2"/>
              </a:solidFill>
              <a:round/>
              <a:headEnd type="none" w="sm" len="sm"/>
              <a:tailEnd type="none" w="sm" len="sm"/>
            </a:ln>
            <a:effectLst/>
          </p:spPr>
          <p:txBody>
            <a:bodyPr wrap="none" anchor="ctr"/>
            <a:lstStyle/>
            <a:p>
              <a:endParaRPr lang="id-ID"/>
            </a:p>
          </p:txBody>
        </p:sp>
        <p:sp>
          <p:nvSpPr>
            <p:cNvPr id="19475" name="Rectangle 19"/>
            <p:cNvSpPr>
              <a:spLocks noChangeArrowheads="1"/>
            </p:cNvSpPr>
            <p:nvPr/>
          </p:nvSpPr>
          <p:spPr bwMode="auto">
            <a:xfrm>
              <a:off x="4997" y="3164"/>
              <a:ext cx="218" cy="250"/>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000" i="1">
                  <a:solidFill>
                    <a:schemeClr val="tx2"/>
                  </a:solidFill>
                </a:rPr>
                <a:t>I</a:t>
              </a:r>
              <a:r>
                <a:rPr lang="en-GB" sz="2000" i="1" baseline="-25000">
                  <a:solidFill>
                    <a:schemeClr val="tx2"/>
                  </a:solidFill>
                </a:rPr>
                <a:t>4</a:t>
              </a:r>
            </a:p>
          </p:txBody>
        </p:sp>
        <p:sp>
          <p:nvSpPr>
            <p:cNvPr id="19476" name="Rectangle 20"/>
            <p:cNvSpPr>
              <a:spLocks noChangeArrowheads="1"/>
            </p:cNvSpPr>
            <p:nvPr/>
          </p:nvSpPr>
          <p:spPr bwMode="auto">
            <a:xfrm>
              <a:off x="5082" y="2937"/>
              <a:ext cx="218" cy="250"/>
            </a:xfrm>
            <a:prstGeom prst="rect">
              <a:avLst/>
            </a:prstGeom>
            <a:noFill/>
            <a:ln w="9525">
              <a:noFill/>
              <a:miter lim="800000"/>
              <a:headEnd/>
              <a:tailEnd/>
            </a:ln>
            <a:effectLst/>
          </p:spPr>
          <p:txBody>
            <a:bodyPr wrap="none" lIns="92075" tIns="46038" rIns="92075" bIns="46038">
              <a:spAutoFit/>
            </a:bodyPr>
            <a:lstStyle/>
            <a:p>
              <a:pPr algn="ctr" defTabSz="762000" eaLnBrk="0" hangingPunct="0"/>
              <a:r>
                <a:rPr lang="en-GB" sz="2000" i="1">
                  <a:solidFill>
                    <a:schemeClr val="tx2"/>
                  </a:solidFill>
                </a:rPr>
                <a:t>I</a:t>
              </a:r>
              <a:r>
                <a:rPr lang="en-GB" sz="2000" i="1" baseline="-25000">
                  <a:solidFill>
                    <a:schemeClr val="tx2"/>
                  </a:solidFill>
                </a:rPr>
                <a:t>5</a:t>
              </a:r>
            </a:p>
          </p:txBody>
        </p:sp>
      </p:grpSp>
      <p:sp>
        <p:nvSpPr>
          <p:cNvPr id="19477" name="Rectangle 21"/>
          <p:cNvSpPr>
            <a:spLocks noGrp="1" noChangeArrowheads="1"/>
          </p:cNvSpPr>
          <p:nvPr>
            <p:ph type="title"/>
          </p:nvPr>
        </p:nvSpPr>
        <p:spPr>
          <a:xfrm>
            <a:off x="914400" y="315913"/>
            <a:ext cx="7772400" cy="598487"/>
          </a:xfrm>
          <a:noFill/>
          <a:ln/>
          <a:effectLst>
            <a:outerShdw dist="28398" dir="1593903" algn="ctr" rotWithShape="0">
              <a:schemeClr val="bg2"/>
            </a:outerShdw>
          </a:effectLst>
        </p:spPr>
        <p:txBody>
          <a:bodyPr lIns="92075" tIns="46038" rIns="92075" bIns="46038"/>
          <a:lstStyle/>
          <a:p>
            <a:pPr algn="r"/>
            <a:r>
              <a:rPr lang="en-GB" sz="3000"/>
              <a:t>An indifference map</a:t>
            </a:r>
          </a:p>
        </p:txBody>
      </p:sp>
      <p:sp>
        <p:nvSpPr>
          <p:cNvPr id="24" name="Slide Number Placeholder 23"/>
          <p:cNvSpPr>
            <a:spLocks noGrp="1"/>
          </p:cNvSpPr>
          <p:nvPr>
            <p:ph type="sldNum" sz="quarter" idx="12"/>
          </p:nvPr>
        </p:nvSpPr>
        <p:spPr/>
        <p:txBody>
          <a:bodyPr/>
          <a:lstStyle/>
          <a:p>
            <a:fld id="{628E4C77-0578-4C46-93AF-0A74A64D4608}" type="slidenum">
              <a:rPr lang="id-ID" smtClean="0"/>
              <a:pPr/>
              <a:t>20</a:t>
            </a:fld>
            <a:endParaRPr lang="id-ID"/>
          </a:p>
        </p:txBody>
      </p:sp>
    </p:spTree>
  </p:cSld>
  <p:clrMapOvr>
    <a:masterClrMapping/>
  </p:clrMapOvr>
  <p:transition spd="slow">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Analisis kurva indiferens</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4000" dirty="0" smtClean="0"/>
              <a:t>Budget line</a:t>
            </a:r>
          </a:p>
          <a:p>
            <a:r>
              <a:rPr lang="id-ID" sz="4000" dirty="0" smtClean="0"/>
              <a:t>Perubahan anggaran</a:t>
            </a:r>
          </a:p>
          <a:p>
            <a:r>
              <a:rPr lang="id-ID" sz="4000" dirty="0" smtClean="0"/>
              <a:t>Perubahan harga</a:t>
            </a:r>
          </a:p>
          <a:p>
            <a:r>
              <a:rPr lang="id-ID" sz="4000" dirty="0" smtClean="0"/>
              <a:t>ICC </a:t>
            </a:r>
            <a:r>
              <a:rPr lang="id-ID" sz="4000" dirty="0" smtClean="0">
                <a:sym typeface="Wingdings" pitchFamily="2" charset="2"/>
              </a:rPr>
              <a:t> engel curve</a:t>
            </a:r>
            <a:endParaRPr lang="id-ID" sz="4000" dirty="0" smtClean="0"/>
          </a:p>
          <a:p>
            <a:r>
              <a:rPr lang="id-ID" sz="4000" dirty="0" smtClean="0"/>
              <a:t>PCC </a:t>
            </a:r>
            <a:r>
              <a:rPr lang="id-ID" sz="4000" dirty="0" smtClean="0">
                <a:sym typeface="Wingdings" pitchFamily="2" charset="2"/>
              </a:rPr>
              <a:t> Demand curve</a:t>
            </a:r>
            <a:endParaRPr lang="id-ID" sz="4000" dirty="0"/>
          </a:p>
        </p:txBody>
      </p:sp>
      <p:sp>
        <p:nvSpPr>
          <p:cNvPr id="3" name="Title 2"/>
          <p:cNvSpPr>
            <a:spLocks noGrp="1"/>
          </p:cNvSpPr>
          <p:nvPr>
            <p:ph type="title"/>
          </p:nvPr>
        </p:nvSpPr>
        <p:spPr/>
        <p:txBody>
          <a:bodyPr/>
          <a:lstStyle/>
          <a:p>
            <a:endParaRPr lang="id-ID"/>
          </a:p>
        </p:txBody>
      </p:sp>
      <p:sp>
        <p:nvSpPr>
          <p:cNvPr id="4" name="Slide Number Placeholder 3"/>
          <p:cNvSpPr>
            <a:spLocks noGrp="1"/>
          </p:cNvSpPr>
          <p:nvPr>
            <p:ph type="sldNum" sz="quarter" idx="12"/>
          </p:nvPr>
        </p:nvSpPr>
        <p:spPr/>
        <p:txBody>
          <a:bodyPr/>
          <a:lstStyle/>
          <a:p>
            <a:fld id="{45D4366C-F047-4F98-8221-3F9CD90395D1}" type="slidenum">
              <a:rPr lang="id-ID" smtClean="0"/>
              <a:pPr/>
              <a:t>22</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252472"/>
          </a:xfrm>
        </p:spPr>
        <p:txBody>
          <a:bodyPr/>
          <a:lstStyle/>
          <a:p>
            <a:r>
              <a:rPr lang="id-ID" dirty="0" smtClean="0"/>
              <a:t>Garis Anggaran (budget line) adalah garis yang menunjukkan berbagai kombinasi barang yang dapat dibeli (misal X dan Y ) dengan  sejumlah dana yang sama pada harga yang berlaku (misal P</a:t>
            </a:r>
            <a:r>
              <a:rPr lang="id-ID" baseline="-25000" dirty="0" smtClean="0"/>
              <a:t>x</a:t>
            </a:r>
            <a:r>
              <a:rPr lang="id-ID" dirty="0" smtClean="0"/>
              <a:t> dan P</a:t>
            </a:r>
            <a:r>
              <a:rPr lang="id-ID" baseline="-25000" dirty="0" smtClean="0"/>
              <a:t>y</a:t>
            </a:r>
            <a:r>
              <a:rPr lang="id-ID" dirty="0" smtClean="0"/>
              <a:t>).</a:t>
            </a:r>
          </a:p>
          <a:p>
            <a:endParaRPr lang="id-ID" dirty="0"/>
          </a:p>
        </p:txBody>
      </p:sp>
      <p:sp>
        <p:nvSpPr>
          <p:cNvPr id="3" name="Title 2"/>
          <p:cNvSpPr>
            <a:spLocks noGrp="1"/>
          </p:cNvSpPr>
          <p:nvPr>
            <p:ph type="title"/>
          </p:nvPr>
        </p:nvSpPr>
        <p:spPr/>
        <p:txBody>
          <a:bodyPr/>
          <a:lstStyle/>
          <a:p>
            <a:r>
              <a:rPr lang="id-ID" dirty="0" smtClean="0"/>
              <a:t>Budget line</a:t>
            </a:r>
            <a:endParaRPr lang="id-ID" dirty="0"/>
          </a:p>
        </p:txBody>
      </p:sp>
      <p:sp>
        <p:nvSpPr>
          <p:cNvPr id="281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81601" name="Object 1"/>
          <p:cNvGraphicFramePr>
            <a:graphicFrameLocks noChangeAspect="1"/>
          </p:cNvGraphicFramePr>
          <p:nvPr/>
        </p:nvGraphicFramePr>
        <p:xfrm>
          <a:off x="1143000" y="3886200"/>
          <a:ext cx="2430483" cy="609600"/>
        </p:xfrm>
        <a:graphic>
          <a:graphicData uri="http://schemas.openxmlformats.org/presentationml/2006/ole">
            <p:oleObj spid="_x0000_s281601" name="Equation" r:id="rId3" imgW="977900" imgH="241300" progId="Equation.3">
              <p:embed/>
            </p:oleObj>
          </a:graphicData>
        </a:graphic>
      </p:graphicFrame>
      <p:sp>
        <p:nvSpPr>
          <p:cNvPr id="281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81603" name="Object 3"/>
          <p:cNvGraphicFramePr>
            <a:graphicFrameLocks noChangeAspect="1"/>
          </p:cNvGraphicFramePr>
          <p:nvPr/>
        </p:nvGraphicFramePr>
        <p:xfrm>
          <a:off x="1143000" y="4800600"/>
          <a:ext cx="2052466" cy="990600"/>
        </p:xfrm>
        <a:graphic>
          <a:graphicData uri="http://schemas.openxmlformats.org/presentationml/2006/ole">
            <p:oleObj spid="_x0000_s281603" r:id="rId4" imgW="914400" imgH="444500" progId="Equation.DSMT4">
              <p:embed/>
            </p:oleObj>
          </a:graphicData>
        </a:graphic>
      </p:graphicFrame>
      <p:sp>
        <p:nvSpPr>
          <p:cNvPr id="9" name="Slide Number Placeholder 8"/>
          <p:cNvSpPr>
            <a:spLocks noGrp="1"/>
          </p:cNvSpPr>
          <p:nvPr>
            <p:ph type="sldNum" sz="quarter" idx="12"/>
          </p:nvPr>
        </p:nvSpPr>
        <p:spPr/>
        <p:txBody>
          <a:bodyPr/>
          <a:lstStyle/>
          <a:p>
            <a:fld id="{45D4366C-F047-4F98-8221-3F9CD90395D1}" type="slidenum">
              <a:rPr lang="id-ID" smtClean="0"/>
              <a:pPr/>
              <a:t>23</a:t>
            </a:fld>
            <a:endParaRPr lang="id-ID"/>
          </a:p>
        </p:txBody>
      </p:sp>
      <p:sp>
        <p:nvSpPr>
          <p:cNvPr id="10" name="Footer Placeholder 9"/>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38471"/>
          </a:xfrm>
        </p:spPr>
        <p:txBody>
          <a:bodyPr>
            <a:noAutofit/>
          </a:bodyPr>
          <a:lstStyle/>
          <a:p>
            <a:r>
              <a:rPr lang="id-ID" sz="2800" dirty="0" smtClean="0"/>
              <a:t>Dengan M=6, P</a:t>
            </a:r>
            <a:r>
              <a:rPr lang="id-ID" sz="2800" baseline="-25000" dirty="0" smtClean="0"/>
              <a:t>x</a:t>
            </a:r>
            <a:r>
              <a:rPr lang="id-ID" sz="2800" dirty="0" smtClean="0"/>
              <a:t>=1,5 dan P</a:t>
            </a:r>
            <a:r>
              <a:rPr lang="id-ID" sz="2800" baseline="-25000" dirty="0" smtClean="0"/>
              <a:t>y</a:t>
            </a:r>
            <a:r>
              <a:rPr lang="id-ID" sz="2800" dirty="0" smtClean="0"/>
              <a:t>=1 </a:t>
            </a:r>
            <a:r>
              <a:rPr lang="id-ID" sz="2800" dirty="0" smtClean="0"/>
              <a:t>hitunglah berbagai </a:t>
            </a:r>
            <a:r>
              <a:rPr lang="id-ID" sz="2800" dirty="0" smtClean="0"/>
              <a:t>kombinasi X &amp; Y yang dapat dibeli dengan anggaran yang </a:t>
            </a:r>
            <a:r>
              <a:rPr lang="id-ID" sz="2800" dirty="0" smtClean="0"/>
              <a:t>dimiliki</a:t>
            </a:r>
          </a:p>
          <a:p>
            <a:r>
              <a:rPr lang="id-ID" sz="2800" dirty="0" smtClean="0"/>
              <a:t>Slope atau kemiringan garis anggaran yang sebenarnya merupakan rasio antara harga X dan Y (Px/Py) dengan demikian sama dengan 3/2, artinya bila kita ingin menambah konsumsi X sebesar 2 unit, kita harus mengorbankan Y sebanyak 3 unit atau menukar 3/2 unit Y dengan 1 unit X.</a:t>
            </a:r>
          </a:p>
          <a:p>
            <a:endParaRPr lang="id-ID" sz="2800" dirty="0"/>
          </a:p>
        </p:txBody>
      </p:sp>
      <p:sp>
        <p:nvSpPr>
          <p:cNvPr id="3" name="Title 2"/>
          <p:cNvSpPr>
            <a:spLocks noGrp="1"/>
          </p:cNvSpPr>
          <p:nvPr>
            <p:ph type="title"/>
          </p:nvPr>
        </p:nvSpPr>
        <p:spPr/>
        <p:txBody>
          <a:bodyPr/>
          <a:lstStyle/>
          <a:p>
            <a:r>
              <a:rPr lang="id-ID" dirty="0" smtClean="0"/>
              <a:t>Budget line</a:t>
            </a:r>
            <a:endParaRPr lang="id-ID"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24</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166872"/>
          </a:xfrm>
        </p:spPr>
        <p:txBody>
          <a:bodyPr/>
          <a:lstStyle/>
          <a:p>
            <a:r>
              <a:rPr lang="id-ID" dirty="0" smtClean="0"/>
              <a:t>titik singgung antara IC dan garis anggaran.</a:t>
            </a:r>
          </a:p>
          <a:p>
            <a:r>
              <a:rPr lang="id-ID" dirty="0" smtClean="0"/>
              <a:t>tercapai slope kedua kurva </a:t>
            </a:r>
            <a:r>
              <a:rPr lang="id-ID" dirty="0" smtClean="0"/>
              <a:t>sama</a:t>
            </a:r>
          </a:p>
          <a:p>
            <a:r>
              <a:rPr lang="id-ID" dirty="0" smtClean="0"/>
              <a:t>Marginal Rate of Sustitution (MRS) menunjukkan jumlah suatu barang yang harus dikurangi konsumsinya jika ingin menambah konsumsi barang lain satu </a:t>
            </a:r>
            <a:r>
              <a:rPr lang="id-ID" dirty="0" smtClean="0"/>
              <a:t>unit</a:t>
            </a:r>
          </a:p>
          <a:p>
            <a:r>
              <a:rPr lang="id-ID" dirty="0" smtClean="0"/>
              <a:t>MRS merupakan slope kurva indiferen</a:t>
            </a:r>
            <a:endParaRPr lang="id-ID" dirty="0"/>
          </a:p>
        </p:txBody>
      </p:sp>
      <p:sp>
        <p:nvSpPr>
          <p:cNvPr id="3" name="Title 2"/>
          <p:cNvSpPr>
            <a:spLocks noGrp="1"/>
          </p:cNvSpPr>
          <p:nvPr>
            <p:ph type="title"/>
          </p:nvPr>
        </p:nvSpPr>
        <p:spPr/>
        <p:txBody>
          <a:bodyPr>
            <a:normAutofit fontScale="90000"/>
          </a:bodyPr>
          <a:lstStyle/>
          <a:p>
            <a:r>
              <a:rPr lang="id-ID" dirty="0" smtClean="0"/>
              <a:t>Posisi Keseimbangan </a:t>
            </a:r>
            <a:r>
              <a:rPr lang="id-ID" dirty="0" smtClean="0"/>
              <a:t>Konsumen</a:t>
            </a:r>
            <a:endParaRPr lang="id-ID" dirty="0"/>
          </a:p>
        </p:txBody>
      </p:sp>
      <p:sp>
        <p:nvSpPr>
          <p:cNvPr id="2877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aphicFrame>
        <p:nvGraphicFramePr>
          <p:cNvPr id="287745" name="Object 1"/>
          <p:cNvGraphicFramePr>
            <a:graphicFrameLocks noChangeAspect="1"/>
          </p:cNvGraphicFramePr>
          <p:nvPr/>
        </p:nvGraphicFramePr>
        <p:xfrm>
          <a:off x="914400" y="5029200"/>
          <a:ext cx="3776628" cy="1066800"/>
        </p:xfrm>
        <a:graphic>
          <a:graphicData uri="http://schemas.openxmlformats.org/presentationml/2006/ole">
            <p:oleObj spid="_x0000_s287745" name="Equation" r:id="rId3" imgW="1536700" imgH="431800" progId="Equation.3">
              <p:embed/>
            </p:oleObj>
          </a:graphicData>
        </a:graphic>
      </p:graphicFrame>
      <p:sp>
        <p:nvSpPr>
          <p:cNvPr id="6" name="Slide Number Placeholder 5"/>
          <p:cNvSpPr>
            <a:spLocks noGrp="1"/>
          </p:cNvSpPr>
          <p:nvPr>
            <p:ph type="sldNum" sz="quarter" idx="12"/>
          </p:nvPr>
        </p:nvSpPr>
        <p:spPr/>
        <p:txBody>
          <a:bodyPr/>
          <a:lstStyle/>
          <a:p>
            <a:fld id="{45D4366C-F047-4F98-8221-3F9CD90395D1}" type="slidenum">
              <a:rPr lang="id-ID" smtClean="0"/>
              <a:pPr/>
              <a:t>25</a:t>
            </a:fld>
            <a:endParaRPr lang="id-ID"/>
          </a:p>
        </p:txBody>
      </p:sp>
      <p:sp>
        <p:nvSpPr>
          <p:cNvPr id="7" name="Footer Placeholder 6"/>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4800" dirty="0" smtClean="0"/>
              <a:t>Perubahan pendapatan</a:t>
            </a:r>
          </a:p>
          <a:p>
            <a:r>
              <a:rPr lang="id-ID" sz="4800" dirty="0" smtClean="0"/>
              <a:t>Perubahan harga</a:t>
            </a:r>
            <a:endParaRPr lang="id-ID" sz="4800" dirty="0"/>
          </a:p>
        </p:txBody>
      </p:sp>
      <p:sp>
        <p:nvSpPr>
          <p:cNvPr id="3" name="Title 2"/>
          <p:cNvSpPr>
            <a:spLocks noGrp="1"/>
          </p:cNvSpPr>
          <p:nvPr>
            <p:ph type="title"/>
          </p:nvPr>
        </p:nvSpPr>
        <p:spPr/>
        <p:txBody>
          <a:bodyPr/>
          <a:lstStyle/>
          <a:p>
            <a:r>
              <a:rPr lang="id-ID" dirty="0" smtClean="0"/>
              <a:t>Latihan </a:t>
            </a:r>
            <a:endParaRPr lang="id-ID"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26</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id-ID" dirty="0" smtClean="0"/>
              <a:t>Efek subsitusi danefek pendapatan</a:t>
            </a:r>
            <a:endParaRPr lang="id-ID" dirty="0"/>
          </a:p>
        </p:txBody>
      </p:sp>
      <p:pic>
        <p:nvPicPr>
          <p:cNvPr id="289794" name="Picture 2" descr="Picture1"/>
          <p:cNvPicPr>
            <a:picLocks noChangeAspect="1" noChangeArrowheads="1"/>
          </p:cNvPicPr>
          <p:nvPr/>
        </p:nvPicPr>
        <p:blipFill>
          <a:blip r:embed="rId2"/>
          <a:srcRect/>
          <a:stretch>
            <a:fillRect/>
          </a:stretch>
        </p:blipFill>
        <p:spPr bwMode="auto">
          <a:xfrm>
            <a:off x="457200" y="1905000"/>
            <a:ext cx="7848600" cy="4449861"/>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45D4366C-F047-4F98-8221-3F9CD90395D1}" type="slidenum">
              <a:rPr lang="id-ID" smtClean="0"/>
              <a:pPr/>
              <a:t>27</a:t>
            </a:fld>
            <a:endParaRPr lang="id-ID"/>
          </a:p>
        </p:txBody>
      </p:sp>
      <p:sp>
        <p:nvSpPr>
          <p:cNvPr id="6" name="Footer Placeholder 5"/>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id-ID" sz="3600" dirty="0" smtClean="0"/>
              <a:t>Gambarkan secara grafis dan jelaskan, efek total, efek substitusi, efek pendapatan, pada barang</a:t>
            </a:r>
          </a:p>
          <a:p>
            <a:pPr lvl="1"/>
            <a:r>
              <a:rPr lang="id-ID" sz="3200" dirty="0" smtClean="0"/>
              <a:t>Normal</a:t>
            </a:r>
          </a:p>
          <a:p>
            <a:pPr lvl="1"/>
            <a:r>
              <a:rPr lang="id-ID" sz="3200" dirty="0" smtClean="0"/>
              <a:t>Inferior</a:t>
            </a:r>
          </a:p>
          <a:p>
            <a:pPr lvl="1"/>
            <a:r>
              <a:rPr lang="id-ID" sz="3200" dirty="0" smtClean="0"/>
              <a:t>Giffen </a:t>
            </a:r>
            <a:endParaRPr lang="id-ID" sz="3200" dirty="0"/>
          </a:p>
        </p:txBody>
      </p:sp>
      <p:sp>
        <p:nvSpPr>
          <p:cNvPr id="3" name="Title 2"/>
          <p:cNvSpPr>
            <a:spLocks noGrp="1"/>
          </p:cNvSpPr>
          <p:nvPr>
            <p:ph type="title"/>
          </p:nvPr>
        </p:nvSpPr>
        <p:spPr/>
        <p:txBody>
          <a:bodyPr/>
          <a:lstStyle/>
          <a:p>
            <a:r>
              <a:rPr lang="id-ID" dirty="0" smtClean="0"/>
              <a:t>PR</a:t>
            </a:r>
            <a:endParaRPr lang="id-ID"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28</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r>
              <a:rPr lang="en-US" dirty="0"/>
              <a:t>Utility = level of happiness or satisfaction associated with alternative choices</a:t>
            </a:r>
          </a:p>
          <a:p>
            <a:r>
              <a:rPr lang="en-US" dirty="0"/>
              <a:t>utility </a:t>
            </a:r>
            <a:r>
              <a:rPr lang="en-US" dirty="0" smtClean="0"/>
              <a:t>maximization</a:t>
            </a:r>
            <a:endParaRPr lang="id-ID" dirty="0" smtClean="0"/>
          </a:p>
          <a:p>
            <a:r>
              <a:rPr lang="en-US" dirty="0" smtClean="0"/>
              <a:t>total utility - the level of happiness derived from consuming the good</a:t>
            </a:r>
          </a:p>
          <a:p>
            <a:r>
              <a:rPr lang="en-US" dirty="0" smtClean="0"/>
              <a:t>marginal utility - the additional utility that is received when an additional unit of a good is consumed</a:t>
            </a:r>
          </a:p>
          <a:p>
            <a:endParaRPr lang="en-US" dirty="0"/>
          </a:p>
          <a:p>
            <a:endParaRPr lang="en-US" dirty="0"/>
          </a:p>
        </p:txBody>
      </p:sp>
      <p:sp>
        <p:nvSpPr>
          <p:cNvPr id="13314" name="Rectangle 2"/>
          <p:cNvSpPr>
            <a:spLocks noGrp="1" noChangeArrowheads="1"/>
          </p:cNvSpPr>
          <p:nvPr>
            <p:ph type="title"/>
          </p:nvPr>
        </p:nvSpPr>
        <p:spPr/>
        <p:txBody>
          <a:bodyPr/>
          <a:lstStyle/>
          <a:p>
            <a:r>
              <a:rPr lang="id-ID" dirty="0" smtClean="0"/>
              <a:t>Utilitas</a:t>
            </a:r>
            <a:endParaRPr lang="en-US"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3</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p:cTn id="7" dur="1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133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33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 calcmode="lin" valueType="num">
                                      <p:cBhvr>
                                        <p:cTn id="15" dur="1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1331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331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 calcmode="lin" valueType="num">
                                      <p:cBhvr>
                                        <p:cTn id="23" dur="1000" fill="hold"/>
                                        <p:tgtEl>
                                          <p:spTgt spid="1331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1331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1331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1331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 calcmode="lin" valueType="num">
                                      <p:cBhvr>
                                        <p:cTn id="31" dur="1000" fill="hold"/>
                                        <p:tgtEl>
                                          <p:spTgt spid="1331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1331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1331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331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id-ID" sz="2400" dirty="0" smtClean="0"/>
              <a:t>Kepuasan (utilitas) setiap konsumen dapat diukur dengan uang atau dengan satuan lain. Utilitas bersifat kardinal.</a:t>
            </a:r>
          </a:p>
          <a:p>
            <a:pPr lvl="1"/>
            <a:r>
              <a:rPr lang="id-ID" sz="2400" dirty="0" smtClean="0"/>
              <a:t>Berlaku hukum Gossen (law of diminishing marginal utility), yaitu bahwa semakin banyak suatu barang dikonsumsi maka tambahab kepuasan yang diperoleh dari setiap tambahan unit yang dikonsumsi akan semakin menurun.</a:t>
            </a:r>
          </a:p>
          <a:p>
            <a:pPr lvl="1"/>
            <a:r>
              <a:rPr lang="id-ID" sz="2400" dirty="0" smtClean="0"/>
              <a:t>Konsumen selalu berusaha mencapai kepuasan total yang maksimum.</a:t>
            </a:r>
          </a:p>
          <a:p>
            <a:endParaRPr lang="id-ID" dirty="0"/>
          </a:p>
        </p:txBody>
      </p:sp>
      <p:sp>
        <p:nvSpPr>
          <p:cNvPr id="3" name="Title 2"/>
          <p:cNvSpPr>
            <a:spLocks noGrp="1"/>
          </p:cNvSpPr>
          <p:nvPr>
            <p:ph type="title"/>
          </p:nvPr>
        </p:nvSpPr>
        <p:spPr/>
        <p:txBody>
          <a:bodyPr>
            <a:normAutofit fontScale="90000"/>
          </a:bodyPr>
          <a:lstStyle/>
          <a:p>
            <a:r>
              <a:rPr lang="id-ID" dirty="0" smtClean="0"/>
              <a:t>Asumsi yang digunakan dalam pendekatan utiltas marginal</a:t>
            </a:r>
            <a:endParaRPr lang="id-ID" dirty="0"/>
          </a:p>
        </p:txBody>
      </p:sp>
      <p:sp>
        <p:nvSpPr>
          <p:cNvPr id="4" name="Slide Number Placeholder 3"/>
          <p:cNvSpPr>
            <a:spLocks noGrp="1"/>
          </p:cNvSpPr>
          <p:nvPr>
            <p:ph type="sldNum" sz="quarter" idx="12"/>
          </p:nvPr>
        </p:nvSpPr>
        <p:spPr/>
        <p:txBody>
          <a:bodyPr/>
          <a:lstStyle/>
          <a:p>
            <a:fld id="{45D4366C-F047-4F98-8221-3F9CD90395D1}" type="slidenum">
              <a:rPr lang="id-ID" smtClean="0"/>
              <a:pPr/>
              <a:t>4</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Marginal utility</a:t>
            </a:r>
          </a:p>
        </p:txBody>
      </p:sp>
      <p:pic>
        <p:nvPicPr>
          <p:cNvPr id="15363" name="Picture 3" descr="cc1"/>
          <p:cNvPicPr>
            <a:picLocks noChangeAspect="1" noChangeArrowheads="1"/>
          </p:cNvPicPr>
          <p:nvPr/>
        </p:nvPicPr>
        <p:blipFill>
          <a:blip r:embed="rId2"/>
          <a:srcRect/>
          <a:stretch>
            <a:fillRect/>
          </a:stretch>
        </p:blipFill>
        <p:spPr bwMode="auto">
          <a:xfrm>
            <a:off x="1905000" y="1219200"/>
            <a:ext cx="4419600" cy="825500"/>
          </a:xfrm>
          <a:prstGeom prst="rect">
            <a:avLst/>
          </a:prstGeom>
          <a:noFill/>
        </p:spPr>
      </p:pic>
      <p:sp>
        <p:nvSpPr>
          <p:cNvPr id="15364" name="Text Box 4"/>
          <p:cNvSpPr txBox="1">
            <a:spLocks noChangeArrowheads="1"/>
          </p:cNvSpPr>
          <p:nvPr/>
        </p:nvSpPr>
        <p:spPr bwMode="auto">
          <a:xfrm>
            <a:off x="838200" y="2057400"/>
            <a:ext cx="8001000" cy="457200"/>
          </a:xfrm>
          <a:prstGeom prst="rect">
            <a:avLst/>
          </a:prstGeom>
          <a:noFill/>
          <a:ln w="9525">
            <a:noFill/>
            <a:miter lim="800000"/>
            <a:headEnd/>
            <a:tailEnd/>
          </a:ln>
          <a:effectLst/>
        </p:spPr>
        <p:txBody>
          <a:bodyPr>
            <a:spAutoFit/>
          </a:bodyPr>
          <a:lstStyle/>
          <a:p>
            <a:pPr eaLnBrk="0" hangingPunct="0">
              <a:spcBef>
                <a:spcPct val="50000"/>
              </a:spcBef>
            </a:pPr>
            <a:endParaRPr lang="id-ID" sz="2400">
              <a:latin typeface="Times New Roman" pitchFamily="18" charset="0"/>
            </a:endParaRPr>
          </a:p>
        </p:txBody>
      </p:sp>
      <p:sp>
        <p:nvSpPr>
          <p:cNvPr id="15365" name="Text Box 5"/>
          <p:cNvSpPr txBox="1">
            <a:spLocks noChangeArrowheads="1"/>
          </p:cNvSpPr>
          <p:nvPr/>
        </p:nvSpPr>
        <p:spPr bwMode="auto">
          <a:xfrm>
            <a:off x="1371600" y="2514600"/>
            <a:ext cx="3200400" cy="3743325"/>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0		       0	</a:t>
            </a:r>
          </a:p>
          <a:p>
            <a:pPr eaLnBrk="0" hangingPunct="0">
              <a:spcBef>
                <a:spcPct val="50000"/>
              </a:spcBef>
            </a:pPr>
            <a:r>
              <a:rPr lang="en-US" sz="2400">
                <a:latin typeface="Times New Roman" pitchFamily="18" charset="0"/>
              </a:rPr>
              <a:t>1		     70</a:t>
            </a:r>
          </a:p>
          <a:p>
            <a:pPr eaLnBrk="0" hangingPunct="0">
              <a:spcBef>
                <a:spcPct val="50000"/>
              </a:spcBef>
            </a:pPr>
            <a:r>
              <a:rPr lang="en-US" sz="2400">
                <a:latin typeface="Times New Roman" pitchFamily="18" charset="0"/>
              </a:rPr>
              <a:t>2		   110</a:t>
            </a:r>
          </a:p>
          <a:p>
            <a:pPr eaLnBrk="0" hangingPunct="0">
              <a:spcBef>
                <a:spcPct val="50000"/>
              </a:spcBef>
            </a:pPr>
            <a:r>
              <a:rPr lang="en-US" sz="2400">
                <a:latin typeface="Times New Roman" pitchFamily="18" charset="0"/>
              </a:rPr>
              <a:t>3  		   130</a:t>
            </a:r>
          </a:p>
          <a:p>
            <a:pPr eaLnBrk="0" hangingPunct="0">
              <a:spcBef>
                <a:spcPct val="50000"/>
              </a:spcBef>
            </a:pPr>
            <a:r>
              <a:rPr lang="en-US" sz="2400">
                <a:latin typeface="Times New Roman" pitchFamily="18" charset="0"/>
              </a:rPr>
              <a:t>4		   140</a:t>
            </a:r>
          </a:p>
          <a:p>
            <a:pPr eaLnBrk="0" hangingPunct="0">
              <a:spcBef>
                <a:spcPct val="50000"/>
              </a:spcBef>
            </a:pPr>
            <a:r>
              <a:rPr lang="en-US" sz="2400">
                <a:latin typeface="Times New Roman" pitchFamily="18" charset="0"/>
              </a:rPr>
              <a:t>5		   145</a:t>
            </a:r>
          </a:p>
          <a:p>
            <a:pPr eaLnBrk="0" hangingPunct="0">
              <a:spcBef>
                <a:spcPct val="50000"/>
              </a:spcBef>
            </a:pPr>
            <a:r>
              <a:rPr lang="en-US" sz="2400">
                <a:latin typeface="Times New Roman" pitchFamily="18" charset="0"/>
              </a:rPr>
              <a:t>6		   140</a:t>
            </a:r>
          </a:p>
        </p:txBody>
      </p:sp>
      <p:sp>
        <p:nvSpPr>
          <p:cNvPr id="15366" name="Text Box 6"/>
          <p:cNvSpPr txBox="1">
            <a:spLocks noChangeArrowheads="1"/>
          </p:cNvSpPr>
          <p:nvPr/>
        </p:nvSpPr>
        <p:spPr bwMode="auto">
          <a:xfrm>
            <a:off x="6248400" y="2514600"/>
            <a:ext cx="609600" cy="3743325"/>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a:t>
            </a:r>
          </a:p>
          <a:p>
            <a:pPr eaLnBrk="0" hangingPunct="0">
              <a:spcBef>
                <a:spcPct val="50000"/>
              </a:spcBef>
            </a:pPr>
            <a:r>
              <a:rPr lang="en-US" sz="2400">
                <a:latin typeface="Times New Roman" pitchFamily="18" charset="0"/>
              </a:rPr>
              <a:t>70</a:t>
            </a:r>
          </a:p>
          <a:p>
            <a:pPr eaLnBrk="0" hangingPunct="0">
              <a:spcBef>
                <a:spcPct val="50000"/>
              </a:spcBef>
            </a:pPr>
            <a:r>
              <a:rPr lang="en-US" sz="2400">
                <a:latin typeface="Times New Roman" pitchFamily="18" charset="0"/>
              </a:rPr>
              <a:t>40</a:t>
            </a:r>
          </a:p>
          <a:p>
            <a:pPr eaLnBrk="0" hangingPunct="0">
              <a:spcBef>
                <a:spcPct val="50000"/>
              </a:spcBef>
            </a:pPr>
            <a:r>
              <a:rPr lang="en-US" sz="2400">
                <a:latin typeface="Times New Roman" pitchFamily="18" charset="0"/>
              </a:rPr>
              <a:t>20</a:t>
            </a:r>
          </a:p>
          <a:p>
            <a:pPr eaLnBrk="0" hangingPunct="0">
              <a:spcBef>
                <a:spcPct val="50000"/>
              </a:spcBef>
            </a:pPr>
            <a:r>
              <a:rPr lang="en-US" sz="2400">
                <a:latin typeface="Times New Roman" pitchFamily="18" charset="0"/>
              </a:rPr>
              <a:t>10</a:t>
            </a:r>
          </a:p>
          <a:p>
            <a:pPr eaLnBrk="0" hangingPunct="0">
              <a:spcBef>
                <a:spcPct val="50000"/>
              </a:spcBef>
            </a:pPr>
            <a:r>
              <a:rPr lang="en-US" sz="2400">
                <a:latin typeface="Times New Roman" pitchFamily="18" charset="0"/>
              </a:rPr>
              <a:t> 5</a:t>
            </a:r>
          </a:p>
          <a:p>
            <a:pPr eaLnBrk="0" hangingPunct="0">
              <a:spcBef>
                <a:spcPct val="50000"/>
              </a:spcBef>
            </a:pPr>
            <a:r>
              <a:rPr lang="en-US" sz="2400">
                <a:latin typeface="Times New Roman" pitchFamily="18" charset="0"/>
              </a:rPr>
              <a:t>-5</a:t>
            </a:r>
          </a:p>
        </p:txBody>
      </p:sp>
      <p:sp>
        <p:nvSpPr>
          <p:cNvPr id="15367" name="Text Box 7"/>
          <p:cNvSpPr txBox="1">
            <a:spLocks noChangeArrowheads="1"/>
          </p:cNvSpPr>
          <p:nvPr/>
        </p:nvSpPr>
        <p:spPr bwMode="auto">
          <a:xfrm>
            <a:off x="685800" y="2133600"/>
            <a:ext cx="7467600" cy="457200"/>
          </a:xfrm>
          <a:prstGeom prst="rect">
            <a:avLst/>
          </a:prstGeom>
          <a:noFill/>
          <a:ln w="9525">
            <a:noFill/>
            <a:miter lim="800000"/>
            <a:headEnd/>
            <a:tailEnd/>
          </a:ln>
          <a:effectLst/>
        </p:spPr>
        <p:txBody>
          <a:bodyPr>
            <a:spAutoFit/>
          </a:bodyPr>
          <a:lstStyle/>
          <a:p>
            <a:pPr eaLnBrk="0" hangingPunct="0">
              <a:spcBef>
                <a:spcPct val="50000"/>
              </a:spcBef>
            </a:pPr>
            <a:r>
              <a:rPr lang="en-US" sz="2400" b="1">
                <a:latin typeface="Times New Roman" pitchFamily="18" charset="0"/>
              </a:rPr>
              <a:t># of slices of pizza   total utility	marginal utility</a:t>
            </a:r>
            <a:endParaRPr lang="en-US" sz="2400">
              <a:latin typeface="Times New Roman" pitchFamily="18" charset="0"/>
            </a:endParaRPr>
          </a:p>
        </p:txBody>
      </p:sp>
      <p:sp>
        <p:nvSpPr>
          <p:cNvPr id="8" name="Slide Number Placeholder 7"/>
          <p:cNvSpPr>
            <a:spLocks noGrp="1"/>
          </p:cNvSpPr>
          <p:nvPr>
            <p:ph type="sldNum" sz="quarter" idx="12"/>
          </p:nvPr>
        </p:nvSpPr>
        <p:spPr/>
        <p:txBody>
          <a:bodyPr/>
          <a:lstStyle/>
          <a:p>
            <a:fld id="{45D4366C-F047-4F98-8221-3F9CD90395D1}" type="slidenum">
              <a:rPr lang="id-ID" smtClean="0"/>
              <a:pPr/>
              <a:t>5</a:t>
            </a:fld>
            <a:endParaRPr lang="id-ID"/>
          </a:p>
        </p:txBody>
      </p:sp>
      <p:sp>
        <p:nvSpPr>
          <p:cNvPr id="9" name="Footer Placeholder 8"/>
          <p:cNvSpPr>
            <a:spLocks noGrp="1"/>
          </p:cNvSpPr>
          <p:nvPr>
            <p:ph type="ftr" sz="quarter" idx="11"/>
          </p:nvPr>
        </p:nvSpPr>
        <p:spPr/>
        <p:txBody>
          <a:bodyPr/>
          <a:lstStyle/>
          <a:p>
            <a:r>
              <a:rPr lang="id-ID" smtClean="0"/>
              <a:t>a.i.r/perilakukonsumen/2011</a:t>
            </a: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anim calcmode="lin" valueType="num">
                                      <p:cBhvr>
                                        <p:cTn id="9" dur="500" fill="hold"/>
                                        <p:tgtEl>
                                          <p:spTgt spid="15363"/>
                                        </p:tgtEl>
                                        <p:attrNameLst>
                                          <p:attrName>ppt_x</p:attrName>
                                        </p:attrNameLst>
                                      </p:cBhvr>
                                      <p:tavLst>
                                        <p:tav tm="0">
                                          <p:val>
                                            <p:fltVal val="0.5"/>
                                          </p:val>
                                        </p:tav>
                                        <p:tav tm="100000">
                                          <p:val>
                                            <p:strVal val="#ppt_x"/>
                                          </p:val>
                                        </p:tav>
                                      </p:tavLst>
                                    </p:anim>
                                    <p:anim calcmode="lin" valueType="num">
                                      <p:cBhvr>
                                        <p:cTn id="10" dur="500" fill="hold"/>
                                        <p:tgtEl>
                                          <p:spTgt spid="15363"/>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15367"/>
                                        </p:tgtEl>
                                        <p:attrNameLst>
                                          <p:attrName>style.visibility</p:attrName>
                                        </p:attrNameLst>
                                      </p:cBhvr>
                                      <p:to>
                                        <p:strVal val="visible"/>
                                      </p:to>
                                    </p:set>
                                    <p:animEffect transition="in" filter="barn(outVertical)">
                                      <p:cBhvr>
                                        <p:cTn id="15" dur="500"/>
                                        <p:tgtEl>
                                          <p:spTgt spid="15367"/>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15365"/>
                                        </p:tgtEl>
                                        <p:attrNameLst>
                                          <p:attrName>style.visibility</p:attrName>
                                        </p:attrNameLst>
                                      </p:cBhvr>
                                      <p:to>
                                        <p:strVal val="visible"/>
                                      </p:to>
                                    </p:set>
                                    <p:anim calcmode="lin" valueType="num">
                                      <p:cBhvr>
                                        <p:cTn id="20" dur="500" fill="hold"/>
                                        <p:tgtEl>
                                          <p:spTgt spid="15365"/>
                                        </p:tgtEl>
                                        <p:attrNameLst>
                                          <p:attrName>ppt_w</p:attrName>
                                        </p:attrNameLst>
                                      </p:cBhvr>
                                      <p:tavLst>
                                        <p:tav tm="0">
                                          <p:val>
                                            <p:fltVal val="0"/>
                                          </p:val>
                                        </p:tav>
                                        <p:tav tm="100000">
                                          <p:val>
                                            <p:strVal val="#ppt_w"/>
                                          </p:val>
                                        </p:tav>
                                      </p:tavLst>
                                    </p:anim>
                                    <p:anim calcmode="lin" valueType="num">
                                      <p:cBhvr>
                                        <p:cTn id="21" dur="500" fill="hold"/>
                                        <p:tgtEl>
                                          <p:spTgt spid="15365"/>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5" presetClass="entr" presetSubtype="0" fill="hold" grpId="0" nodeType="clickEffect">
                                  <p:stCondLst>
                                    <p:cond delay="0"/>
                                  </p:stCondLst>
                                  <p:childTnLst>
                                    <p:set>
                                      <p:cBhvr>
                                        <p:cTn id="25" dur="1" fill="hold">
                                          <p:stCondLst>
                                            <p:cond delay="0"/>
                                          </p:stCondLst>
                                        </p:cTn>
                                        <p:tgtEl>
                                          <p:spTgt spid="15366">
                                            <p:txEl>
                                              <p:pRg st="0" end="0"/>
                                            </p:txEl>
                                          </p:spTgt>
                                        </p:tgtEl>
                                        <p:attrNameLst>
                                          <p:attrName>style.visibility</p:attrName>
                                        </p:attrNameLst>
                                      </p:cBhvr>
                                      <p:to>
                                        <p:strVal val="visible"/>
                                      </p:to>
                                    </p:set>
                                    <p:anim calcmode="lin" valueType="num">
                                      <p:cBhvr>
                                        <p:cTn id="26" dur="1000" fill="hold"/>
                                        <p:tgtEl>
                                          <p:spTgt spid="15366">
                                            <p:txEl>
                                              <p:pRg st="0" end="0"/>
                                            </p:txEl>
                                          </p:spTgt>
                                        </p:tgtEl>
                                        <p:attrNameLst>
                                          <p:attrName>ppt_w</p:attrName>
                                        </p:attrNameLst>
                                      </p:cBhvr>
                                      <p:tavLst>
                                        <p:tav tm="0">
                                          <p:val>
                                            <p:fltVal val="0"/>
                                          </p:val>
                                        </p:tav>
                                        <p:tav tm="100000">
                                          <p:val>
                                            <p:strVal val="#ppt_w"/>
                                          </p:val>
                                        </p:tav>
                                      </p:tavLst>
                                    </p:anim>
                                    <p:anim calcmode="lin" valueType="num">
                                      <p:cBhvr>
                                        <p:cTn id="27" dur="1000" fill="hold"/>
                                        <p:tgtEl>
                                          <p:spTgt spid="15366">
                                            <p:txEl>
                                              <p:pRg st="0" end="0"/>
                                            </p:txEl>
                                          </p:spTgt>
                                        </p:tgtEl>
                                        <p:attrNameLst>
                                          <p:attrName>ppt_h</p:attrName>
                                        </p:attrNameLst>
                                      </p:cBhvr>
                                      <p:tavLst>
                                        <p:tav tm="0">
                                          <p:val>
                                            <p:fltVal val="0"/>
                                          </p:val>
                                        </p:tav>
                                        <p:tav tm="100000">
                                          <p:val>
                                            <p:strVal val="#ppt_h"/>
                                          </p:val>
                                        </p:tav>
                                      </p:tavLst>
                                    </p:anim>
                                    <p:anim calcmode="lin" valueType="num">
                                      <p:cBhvr>
                                        <p:cTn id="28" dur="1000" fill="hold"/>
                                        <p:tgtEl>
                                          <p:spTgt spid="1536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9" dur="1000" fill="hold"/>
                                        <p:tgtEl>
                                          <p:spTgt spid="1536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0" fill="hold">
                      <p:stCondLst>
                        <p:cond delay="indefinite"/>
                      </p:stCondLst>
                      <p:childTnLst>
                        <p:par>
                          <p:cTn id="31" fill="hold">
                            <p:stCondLst>
                              <p:cond delay="0"/>
                            </p:stCondLst>
                            <p:childTnLst>
                              <p:par>
                                <p:cTn id="32" presetID="15" presetClass="entr" presetSubtype="0" fill="hold" grpId="0" nodeType="clickEffect">
                                  <p:stCondLst>
                                    <p:cond delay="0"/>
                                  </p:stCondLst>
                                  <p:childTnLst>
                                    <p:set>
                                      <p:cBhvr>
                                        <p:cTn id="33" dur="1" fill="hold">
                                          <p:stCondLst>
                                            <p:cond delay="0"/>
                                          </p:stCondLst>
                                        </p:cTn>
                                        <p:tgtEl>
                                          <p:spTgt spid="15366">
                                            <p:txEl>
                                              <p:pRg st="1" end="1"/>
                                            </p:txEl>
                                          </p:spTgt>
                                        </p:tgtEl>
                                        <p:attrNameLst>
                                          <p:attrName>style.visibility</p:attrName>
                                        </p:attrNameLst>
                                      </p:cBhvr>
                                      <p:to>
                                        <p:strVal val="visible"/>
                                      </p:to>
                                    </p:set>
                                    <p:anim calcmode="lin" valueType="num">
                                      <p:cBhvr>
                                        <p:cTn id="34" dur="1000" fill="hold"/>
                                        <p:tgtEl>
                                          <p:spTgt spid="15366">
                                            <p:txEl>
                                              <p:pRg st="1" end="1"/>
                                            </p:txEl>
                                          </p:spTgt>
                                        </p:tgtEl>
                                        <p:attrNameLst>
                                          <p:attrName>ppt_w</p:attrName>
                                        </p:attrNameLst>
                                      </p:cBhvr>
                                      <p:tavLst>
                                        <p:tav tm="0">
                                          <p:val>
                                            <p:fltVal val="0"/>
                                          </p:val>
                                        </p:tav>
                                        <p:tav tm="100000">
                                          <p:val>
                                            <p:strVal val="#ppt_w"/>
                                          </p:val>
                                        </p:tav>
                                      </p:tavLst>
                                    </p:anim>
                                    <p:anim calcmode="lin" valueType="num">
                                      <p:cBhvr>
                                        <p:cTn id="35" dur="1000" fill="hold"/>
                                        <p:tgtEl>
                                          <p:spTgt spid="15366">
                                            <p:txEl>
                                              <p:pRg st="1" end="1"/>
                                            </p:txEl>
                                          </p:spTgt>
                                        </p:tgtEl>
                                        <p:attrNameLst>
                                          <p:attrName>ppt_h</p:attrName>
                                        </p:attrNameLst>
                                      </p:cBhvr>
                                      <p:tavLst>
                                        <p:tav tm="0">
                                          <p:val>
                                            <p:fltVal val="0"/>
                                          </p:val>
                                        </p:tav>
                                        <p:tav tm="100000">
                                          <p:val>
                                            <p:strVal val="#ppt_h"/>
                                          </p:val>
                                        </p:tav>
                                      </p:tavLst>
                                    </p:anim>
                                    <p:anim calcmode="lin" valueType="num">
                                      <p:cBhvr>
                                        <p:cTn id="36" dur="1000" fill="hold"/>
                                        <p:tgtEl>
                                          <p:spTgt spid="15366">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15366">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15" presetClass="entr" presetSubtype="0" fill="hold" grpId="0" nodeType="clickEffect">
                                  <p:stCondLst>
                                    <p:cond delay="0"/>
                                  </p:stCondLst>
                                  <p:childTnLst>
                                    <p:set>
                                      <p:cBhvr>
                                        <p:cTn id="41" dur="1" fill="hold">
                                          <p:stCondLst>
                                            <p:cond delay="0"/>
                                          </p:stCondLst>
                                        </p:cTn>
                                        <p:tgtEl>
                                          <p:spTgt spid="15366">
                                            <p:txEl>
                                              <p:pRg st="2" end="2"/>
                                            </p:txEl>
                                          </p:spTgt>
                                        </p:tgtEl>
                                        <p:attrNameLst>
                                          <p:attrName>style.visibility</p:attrName>
                                        </p:attrNameLst>
                                      </p:cBhvr>
                                      <p:to>
                                        <p:strVal val="visible"/>
                                      </p:to>
                                    </p:set>
                                    <p:anim calcmode="lin" valueType="num">
                                      <p:cBhvr>
                                        <p:cTn id="42" dur="1000" fill="hold"/>
                                        <p:tgtEl>
                                          <p:spTgt spid="15366">
                                            <p:txEl>
                                              <p:pRg st="2" end="2"/>
                                            </p:txEl>
                                          </p:spTgt>
                                        </p:tgtEl>
                                        <p:attrNameLst>
                                          <p:attrName>ppt_w</p:attrName>
                                        </p:attrNameLst>
                                      </p:cBhvr>
                                      <p:tavLst>
                                        <p:tav tm="0">
                                          <p:val>
                                            <p:fltVal val="0"/>
                                          </p:val>
                                        </p:tav>
                                        <p:tav tm="100000">
                                          <p:val>
                                            <p:strVal val="#ppt_w"/>
                                          </p:val>
                                        </p:tav>
                                      </p:tavLst>
                                    </p:anim>
                                    <p:anim calcmode="lin" valueType="num">
                                      <p:cBhvr>
                                        <p:cTn id="43" dur="1000" fill="hold"/>
                                        <p:tgtEl>
                                          <p:spTgt spid="15366">
                                            <p:txEl>
                                              <p:pRg st="2" end="2"/>
                                            </p:txEl>
                                          </p:spTgt>
                                        </p:tgtEl>
                                        <p:attrNameLst>
                                          <p:attrName>ppt_h</p:attrName>
                                        </p:attrNameLst>
                                      </p:cBhvr>
                                      <p:tavLst>
                                        <p:tav tm="0">
                                          <p:val>
                                            <p:fltVal val="0"/>
                                          </p:val>
                                        </p:tav>
                                        <p:tav tm="100000">
                                          <p:val>
                                            <p:strVal val="#ppt_h"/>
                                          </p:val>
                                        </p:tav>
                                      </p:tavLst>
                                    </p:anim>
                                    <p:anim calcmode="lin" valueType="num">
                                      <p:cBhvr>
                                        <p:cTn id="44" dur="1000" fill="hold"/>
                                        <p:tgtEl>
                                          <p:spTgt spid="15366">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15366">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6" fill="hold">
                      <p:stCondLst>
                        <p:cond delay="indefinite"/>
                      </p:stCondLst>
                      <p:childTnLst>
                        <p:par>
                          <p:cTn id="47" fill="hold">
                            <p:stCondLst>
                              <p:cond delay="0"/>
                            </p:stCondLst>
                            <p:childTnLst>
                              <p:par>
                                <p:cTn id="48" presetID="15" presetClass="entr" presetSubtype="0" fill="hold" grpId="0" nodeType="clickEffect">
                                  <p:stCondLst>
                                    <p:cond delay="0"/>
                                  </p:stCondLst>
                                  <p:childTnLst>
                                    <p:set>
                                      <p:cBhvr>
                                        <p:cTn id="49" dur="1" fill="hold">
                                          <p:stCondLst>
                                            <p:cond delay="0"/>
                                          </p:stCondLst>
                                        </p:cTn>
                                        <p:tgtEl>
                                          <p:spTgt spid="15366">
                                            <p:txEl>
                                              <p:pRg st="3" end="3"/>
                                            </p:txEl>
                                          </p:spTgt>
                                        </p:tgtEl>
                                        <p:attrNameLst>
                                          <p:attrName>style.visibility</p:attrName>
                                        </p:attrNameLst>
                                      </p:cBhvr>
                                      <p:to>
                                        <p:strVal val="visible"/>
                                      </p:to>
                                    </p:set>
                                    <p:anim calcmode="lin" valueType="num">
                                      <p:cBhvr>
                                        <p:cTn id="50" dur="1000" fill="hold"/>
                                        <p:tgtEl>
                                          <p:spTgt spid="15366">
                                            <p:txEl>
                                              <p:pRg st="3" end="3"/>
                                            </p:txEl>
                                          </p:spTgt>
                                        </p:tgtEl>
                                        <p:attrNameLst>
                                          <p:attrName>ppt_w</p:attrName>
                                        </p:attrNameLst>
                                      </p:cBhvr>
                                      <p:tavLst>
                                        <p:tav tm="0">
                                          <p:val>
                                            <p:fltVal val="0"/>
                                          </p:val>
                                        </p:tav>
                                        <p:tav tm="100000">
                                          <p:val>
                                            <p:strVal val="#ppt_w"/>
                                          </p:val>
                                        </p:tav>
                                      </p:tavLst>
                                    </p:anim>
                                    <p:anim calcmode="lin" valueType="num">
                                      <p:cBhvr>
                                        <p:cTn id="51" dur="1000" fill="hold"/>
                                        <p:tgtEl>
                                          <p:spTgt spid="15366">
                                            <p:txEl>
                                              <p:pRg st="3" end="3"/>
                                            </p:txEl>
                                          </p:spTgt>
                                        </p:tgtEl>
                                        <p:attrNameLst>
                                          <p:attrName>ppt_h</p:attrName>
                                        </p:attrNameLst>
                                      </p:cBhvr>
                                      <p:tavLst>
                                        <p:tav tm="0">
                                          <p:val>
                                            <p:fltVal val="0"/>
                                          </p:val>
                                        </p:tav>
                                        <p:tav tm="100000">
                                          <p:val>
                                            <p:strVal val="#ppt_h"/>
                                          </p:val>
                                        </p:tav>
                                      </p:tavLst>
                                    </p:anim>
                                    <p:anim calcmode="lin" valueType="num">
                                      <p:cBhvr>
                                        <p:cTn id="52" dur="1000" fill="hold"/>
                                        <p:tgtEl>
                                          <p:spTgt spid="15366">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53" dur="1000" fill="hold"/>
                                        <p:tgtEl>
                                          <p:spTgt spid="15366">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4" fill="hold">
                      <p:stCondLst>
                        <p:cond delay="indefinite"/>
                      </p:stCondLst>
                      <p:childTnLst>
                        <p:par>
                          <p:cTn id="55" fill="hold">
                            <p:stCondLst>
                              <p:cond delay="0"/>
                            </p:stCondLst>
                            <p:childTnLst>
                              <p:par>
                                <p:cTn id="56" presetID="15" presetClass="entr" presetSubtype="0" fill="hold" grpId="0" nodeType="clickEffect">
                                  <p:stCondLst>
                                    <p:cond delay="0"/>
                                  </p:stCondLst>
                                  <p:childTnLst>
                                    <p:set>
                                      <p:cBhvr>
                                        <p:cTn id="57" dur="1" fill="hold">
                                          <p:stCondLst>
                                            <p:cond delay="0"/>
                                          </p:stCondLst>
                                        </p:cTn>
                                        <p:tgtEl>
                                          <p:spTgt spid="15366">
                                            <p:txEl>
                                              <p:pRg st="4" end="4"/>
                                            </p:txEl>
                                          </p:spTgt>
                                        </p:tgtEl>
                                        <p:attrNameLst>
                                          <p:attrName>style.visibility</p:attrName>
                                        </p:attrNameLst>
                                      </p:cBhvr>
                                      <p:to>
                                        <p:strVal val="visible"/>
                                      </p:to>
                                    </p:set>
                                    <p:anim calcmode="lin" valueType="num">
                                      <p:cBhvr>
                                        <p:cTn id="58" dur="1000" fill="hold"/>
                                        <p:tgtEl>
                                          <p:spTgt spid="15366">
                                            <p:txEl>
                                              <p:pRg st="4" end="4"/>
                                            </p:txEl>
                                          </p:spTgt>
                                        </p:tgtEl>
                                        <p:attrNameLst>
                                          <p:attrName>ppt_w</p:attrName>
                                        </p:attrNameLst>
                                      </p:cBhvr>
                                      <p:tavLst>
                                        <p:tav tm="0">
                                          <p:val>
                                            <p:fltVal val="0"/>
                                          </p:val>
                                        </p:tav>
                                        <p:tav tm="100000">
                                          <p:val>
                                            <p:strVal val="#ppt_w"/>
                                          </p:val>
                                        </p:tav>
                                      </p:tavLst>
                                    </p:anim>
                                    <p:anim calcmode="lin" valueType="num">
                                      <p:cBhvr>
                                        <p:cTn id="59" dur="1000" fill="hold"/>
                                        <p:tgtEl>
                                          <p:spTgt spid="15366">
                                            <p:txEl>
                                              <p:pRg st="4" end="4"/>
                                            </p:txEl>
                                          </p:spTgt>
                                        </p:tgtEl>
                                        <p:attrNameLst>
                                          <p:attrName>ppt_h</p:attrName>
                                        </p:attrNameLst>
                                      </p:cBhvr>
                                      <p:tavLst>
                                        <p:tav tm="0">
                                          <p:val>
                                            <p:fltVal val="0"/>
                                          </p:val>
                                        </p:tav>
                                        <p:tav tm="100000">
                                          <p:val>
                                            <p:strVal val="#ppt_h"/>
                                          </p:val>
                                        </p:tav>
                                      </p:tavLst>
                                    </p:anim>
                                    <p:anim calcmode="lin" valueType="num">
                                      <p:cBhvr>
                                        <p:cTn id="60" dur="1000" fill="hold"/>
                                        <p:tgtEl>
                                          <p:spTgt spid="15366">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61" dur="1000" fill="hold"/>
                                        <p:tgtEl>
                                          <p:spTgt spid="15366">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p:stCondLst>
                        <p:cond delay="indefinite"/>
                      </p:stCondLst>
                      <p:childTnLst>
                        <p:par>
                          <p:cTn id="63" fill="hold">
                            <p:stCondLst>
                              <p:cond delay="0"/>
                            </p:stCondLst>
                            <p:childTnLst>
                              <p:par>
                                <p:cTn id="64" presetID="15" presetClass="entr" presetSubtype="0" fill="hold" grpId="0" nodeType="clickEffect">
                                  <p:stCondLst>
                                    <p:cond delay="0"/>
                                  </p:stCondLst>
                                  <p:childTnLst>
                                    <p:set>
                                      <p:cBhvr>
                                        <p:cTn id="65" dur="1" fill="hold">
                                          <p:stCondLst>
                                            <p:cond delay="0"/>
                                          </p:stCondLst>
                                        </p:cTn>
                                        <p:tgtEl>
                                          <p:spTgt spid="15366">
                                            <p:txEl>
                                              <p:pRg st="5" end="5"/>
                                            </p:txEl>
                                          </p:spTgt>
                                        </p:tgtEl>
                                        <p:attrNameLst>
                                          <p:attrName>style.visibility</p:attrName>
                                        </p:attrNameLst>
                                      </p:cBhvr>
                                      <p:to>
                                        <p:strVal val="visible"/>
                                      </p:to>
                                    </p:set>
                                    <p:anim calcmode="lin" valueType="num">
                                      <p:cBhvr>
                                        <p:cTn id="66" dur="1000" fill="hold"/>
                                        <p:tgtEl>
                                          <p:spTgt spid="15366">
                                            <p:txEl>
                                              <p:pRg st="5" end="5"/>
                                            </p:txEl>
                                          </p:spTgt>
                                        </p:tgtEl>
                                        <p:attrNameLst>
                                          <p:attrName>ppt_w</p:attrName>
                                        </p:attrNameLst>
                                      </p:cBhvr>
                                      <p:tavLst>
                                        <p:tav tm="0">
                                          <p:val>
                                            <p:fltVal val="0"/>
                                          </p:val>
                                        </p:tav>
                                        <p:tav tm="100000">
                                          <p:val>
                                            <p:strVal val="#ppt_w"/>
                                          </p:val>
                                        </p:tav>
                                      </p:tavLst>
                                    </p:anim>
                                    <p:anim calcmode="lin" valueType="num">
                                      <p:cBhvr>
                                        <p:cTn id="67" dur="1000" fill="hold"/>
                                        <p:tgtEl>
                                          <p:spTgt spid="15366">
                                            <p:txEl>
                                              <p:pRg st="5" end="5"/>
                                            </p:txEl>
                                          </p:spTgt>
                                        </p:tgtEl>
                                        <p:attrNameLst>
                                          <p:attrName>ppt_h</p:attrName>
                                        </p:attrNameLst>
                                      </p:cBhvr>
                                      <p:tavLst>
                                        <p:tav tm="0">
                                          <p:val>
                                            <p:fltVal val="0"/>
                                          </p:val>
                                        </p:tav>
                                        <p:tav tm="100000">
                                          <p:val>
                                            <p:strVal val="#ppt_h"/>
                                          </p:val>
                                        </p:tav>
                                      </p:tavLst>
                                    </p:anim>
                                    <p:anim calcmode="lin" valueType="num">
                                      <p:cBhvr>
                                        <p:cTn id="68" dur="1000" fill="hold"/>
                                        <p:tgtEl>
                                          <p:spTgt spid="15366">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69" dur="1000" fill="hold"/>
                                        <p:tgtEl>
                                          <p:spTgt spid="15366">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0" fill="hold">
                      <p:stCondLst>
                        <p:cond delay="indefinite"/>
                      </p:stCondLst>
                      <p:childTnLst>
                        <p:par>
                          <p:cTn id="71" fill="hold">
                            <p:stCondLst>
                              <p:cond delay="0"/>
                            </p:stCondLst>
                            <p:childTnLst>
                              <p:par>
                                <p:cTn id="72" presetID="15" presetClass="entr" presetSubtype="0" fill="hold" grpId="0" nodeType="clickEffect">
                                  <p:stCondLst>
                                    <p:cond delay="0"/>
                                  </p:stCondLst>
                                  <p:childTnLst>
                                    <p:set>
                                      <p:cBhvr>
                                        <p:cTn id="73" dur="1" fill="hold">
                                          <p:stCondLst>
                                            <p:cond delay="0"/>
                                          </p:stCondLst>
                                        </p:cTn>
                                        <p:tgtEl>
                                          <p:spTgt spid="15366">
                                            <p:txEl>
                                              <p:pRg st="6" end="6"/>
                                            </p:txEl>
                                          </p:spTgt>
                                        </p:tgtEl>
                                        <p:attrNameLst>
                                          <p:attrName>style.visibility</p:attrName>
                                        </p:attrNameLst>
                                      </p:cBhvr>
                                      <p:to>
                                        <p:strVal val="visible"/>
                                      </p:to>
                                    </p:set>
                                    <p:anim calcmode="lin" valueType="num">
                                      <p:cBhvr>
                                        <p:cTn id="74" dur="1000" fill="hold"/>
                                        <p:tgtEl>
                                          <p:spTgt spid="15366">
                                            <p:txEl>
                                              <p:pRg st="6" end="6"/>
                                            </p:txEl>
                                          </p:spTgt>
                                        </p:tgtEl>
                                        <p:attrNameLst>
                                          <p:attrName>ppt_w</p:attrName>
                                        </p:attrNameLst>
                                      </p:cBhvr>
                                      <p:tavLst>
                                        <p:tav tm="0">
                                          <p:val>
                                            <p:fltVal val="0"/>
                                          </p:val>
                                        </p:tav>
                                        <p:tav tm="100000">
                                          <p:val>
                                            <p:strVal val="#ppt_w"/>
                                          </p:val>
                                        </p:tav>
                                      </p:tavLst>
                                    </p:anim>
                                    <p:anim calcmode="lin" valueType="num">
                                      <p:cBhvr>
                                        <p:cTn id="75" dur="1000" fill="hold"/>
                                        <p:tgtEl>
                                          <p:spTgt spid="15366">
                                            <p:txEl>
                                              <p:pRg st="6" end="6"/>
                                            </p:txEl>
                                          </p:spTgt>
                                        </p:tgtEl>
                                        <p:attrNameLst>
                                          <p:attrName>ppt_h</p:attrName>
                                        </p:attrNameLst>
                                      </p:cBhvr>
                                      <p:tavLst>
                                        <p:tav tm="0">
                                          <p:val>
                                            <p:fltVal val="0"/>
                                          </p:val>
                                        </p:tav>
                                        <p:tav tm="100000">
                                          <p:val>
                                            <p:strVal val="#ppt_h"/>
                                          </p:val>
                                        </p:tav>
                                      </p:tavLst>
                                    </p:anim>
                                    <p:anim calcmode="lin" valueType="num">
                                      <p:cBhvr>
                                        <p:cTn id="76" dur="1000" fill="hold"/>
                                        <p:tgtEl>
                                          <p:spTgt spid="15366">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77" dur="1000" fill="hold"/>
                                        <p:tgtEl>
                                          <p:spTgt spid="15366">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utoUpdateAnimBg="0"/>
      <p:bldP spid="15366" grpId="0" build="p" autoUpdateAnimBg="0"/>
      <p:bldP spid="1536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lstStyle/>
          <a:p>
            <a:r>
              <a:rPr lang="en-US" sz="2500" b="1"/>
              <a:t>law of diminishing marginal utility</a:t>
            </a:r>
            <a:r>
              <a:rPr lang="en-US" sz="2500"/>
              <a:t> - marginal utility declines as more of a particular good is consumed in a given time period, </a:t>
            </a:r>
            <a:r>
              <a:rPr lang="en-US" sz="2500" i="1"/>
              <a:t>ceteris paribus</a:t>
            </a:r>
          </a:p>
          <a:p>
            <a:r>
              <a:rPr lang="en-US" sz="2500"/>
              <a:t>even though marginal utility declines, total utility still increases as long as marginal utility is positive. Total utility will decline only if marginal utility is negative</a:t>
            </a:r>
          </a:p>
        </p:txBody>
      </p:sp>
      <p:sp>
        <p:nvSpPr>
          <p:cNvPr id="16386" name="Rectangle 2"/>
          <p:cNvSpPr>
            <a:spLocks noGrp="1" noChangeArrowheads="1"/>
          </p:cNvSpPr>
          <p:nvPr>
            <p:ph type="title"/>
          </p:nvPr>
        </p:nvSpPr>
        <p:spPr/>
        <p:txBody>
          <a:bodyPr/>
          <a:lstStyle/>
          <a:p>
            <a:r>
              <a:rPr lang="en-US"/>
              <a:t>Law of diminishing MU</a:t>
            </a:r>
          </a:p>
        </p:txBody>
      </p:sp>
      <p:sp>
        <p:nvSpPr>
          <p:cNvPr id="4" name="Slide Number Placeholder 3"/>
          <p:cNvSpPr>
            <a:spLocks noGrp="1"/>
          </p:cNvSpPr>
          <p:nvPr>
            <p:ph type="sldNum" sz="quarter" idx="12"/>
          </p:nvPr>
        </p:nvSpPr>
        <p:spPr/>
        <p:txBody>
          <a:bodyPr/>
          <a:lstStyle/>
          <a:p>
            <a:fld id="{45D4366C-F047-4F98-8221-3F9CD90395D1}" type="slidenum">
              <a:rPr lang="id-ID" smtClean="0"/>
              <a:pPr/>
              <a:t>6</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p:cTn id="7" dur="5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638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638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638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6387">
                                            <p:txEl>
                                              <p:pRg st="1" end="1"/>
                                            </p:txEl>
                                          </p:spTgt>
                                        </p:tgtEl>
                                        <p:attrNameLst>
                                          <p:attrName>style.visibility</p:attrName>
                                        </p:attrNameLst>
                                      </p:cBhvr>
                                      <p:to>
                                        <p:strVal val="visible"/>
                                      </p:to>
                                    </p:set>
                                    <p:anim calcmode="lin" valueType="num">
                                      <p:cBhvr>
                                        <p:cTn id="15" dur="500" fill="hold"/>
                                        <p:tgtEl>
                                          <p:spTgt spid="1638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638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6387">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6387">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id-ID"/>
          </a:p>
        </p:txBody>
      </p:sp>
      <p:graphicFrame>
        <p:nvGraphicFramePr>
          <p:cNvPr id="4" name="Table 3"/>
          <p:cNvGraphicFramePr>
            <a:graphicFrameLocks noGrp="1"/>
          </p:cNvGraphicFramePr>
          <p:nvPr/>
        </p:nvGraphicFramePr>
        <p:xfrm>
          <a:off x="838200" y="1828800"/>
          <a:ext cx="6934199" cy="3413760"/>
        </p:xfrm>
        <a:graphic>
          <a:graphicData uri="http://schemas.openxmlformats.org/drawingml/2006/table">
            <a:tbl>
              <a:tblPr/>
              <a:tblGrid>
                <a:gridCol w="4045210"/>
                <a:gridCol w="2888989"/>
              </a:tblGrid>
              <a:tr h="0">
                <a:tc>
                  <a:txBody>
                    <a:bodyPr/>
                    <a:lstStyle/>
                    <a:p>
                      <a:pPr algn="ctr">
                        <a:spcAft>
                          <a:spcPts val="0"/>
                        </a:spcAft>
                      </a:pPr>
                      <a:r>
                        <a:rPr lang="id-ID" sz="2800" dirty="0">
                          <a:latin typeface="Arial"/>
                          <a:ea typeface="Times New Roman"/>
                        </a:rPr>
                        <a:t>Jumlah barang yang dikonsumsi</a:t>
                      </a:r>
                      <a:endParaRPr lang="id-ID" sz="3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800" dirty="0">
                          <a:latin typeface="Arial"/>
                          <a:ea typeface="Times New Roman"/>
                        </a:rPr>
                        <a:t>Utilitas total</a:t>
                      </a:r>
                      <a:endParaRPr lang="id-ID" sz="3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id-ID" sz="2800" dirty="0">
                          <a:latin typeface="Arial"/>
                          <a:ea typeface="Times New Roman"/>
                        </a:rPr>
                        <a:t>0</a:t>
                      </a:r>
                      <a:endParaRPr lang="id-ID" sz="3200" dirty="0">
                        <a:latin typeface="Times New Roman"/>
                        <a:ea typeface="Times New Roman"/>
                      </a:endParaRPr>
                    </a:p>
                    <a:p>
                      <a:pPr algn="ctr">
                        <a:spcAft>
                          <a:spcPts val="0"/>
                        </a:spcAft>
                      </a:pPr>
                      <a:r>
                        <a:rPr lang="id-ID" sz="2800" dirty="0">
                          <a:latin typeface="Arial"/>
                          <a:ea typeface="Times New Roman"/>
                        </a:rPr>
                        <a:t>1</a:t>
                      </a:r>
                      <a:endParaRPr lang="id-ID" sz="3200" dirty="0">
                        <a:latin typeface="Times New Roman"/>
                        <a:ea typeface="Times New Roman"/>
                      </a:endParaRPr>
                    </a:p>
                    <a:p>
                      <a:pPr algn="ctr">
                        <a:spcAft>
                          <a:spcPts val="0"/>
                        </a:spcAft>
                      </a:pPr>
                      <a:r>
                        <a:rPr lang="id-ID" sz="2800" dirty="0">
                          <a:latin typeface="Arial"/>
                          <a:ea typeface="Times New Roman"/>
                        </a:rPr>
                        <a:t>2</a:t>
                      </a:r>
                      <a:endParaRPr lang="id-ID" sz="3200" dirty="0">
                        <a:latin typeface="Times New Roman"/>
                        <a:ea typeface="Times New Roman"/>
                      </a:endParaRPr>
                    </a:p>
                    <a:p>
                      <a:pPr algn="ctr">
                        <a:spcAft>
                          <a:spcPts val="0"/>
                        </a:spcAft>
                      </a:pPr>
                      <a:r>
                        <a:rPr lang="id-ID" sz="2800" dirty="0">
                          <a:latin typeface="Arial"/>
                          <a:ea typeface="Times New Roman"/>
                        </a:rPr>
                        <a:t>3</a:t>
                      </a:r>
                      <a:endParaRPr lang="id-ID" sz="3200" dirty="0">
                        <a:latin typeface="Times New Roman"/>
                        <a:ea typeface="Times New Roman"/>
                      </a:endParaRPr>
                    </a:p>
                    <a:p>
                      <a:pPr algn="ctr">
                        <a:spcAft>
                          <a:spcPts val="0"/>
                        </a:spcAft>
                      </a:pPr>
                      <a:r>
                        <a:rPr lang="id-ID" sz="2800" dirty="0">
                          <a:latin typeface="Arial"/>
                          <a:ea typeface="Times New Roman"/>
                        </a:rPr>
                        <a:t>4</a:t>
                      </a:r>
                      <a:endParaRPr lang="id-ID" sz="3200" dirty="0">
                        <a:latin typeface="Times New Roman"/>
                        <a:ea typeface="Times New Roman"/>
                      </a:endParaRPr>
                    </a:p>
                    <a:p>
                      <a:pPr algn="ctr">
                        <a:spcAft>
                          <a:spcPts val="0"/>
                        </a:spcAft>
                      </a:pPr>
                      <a:r>
                        <a:rPr lang="id-ID" sz="2800" dirty="0">
                          <a:latin typeface="Arial"/>
                          <a:ea typeface="Times New Roman"/>
                        </a:rPr>
                        <a:t>5</a:t>
                      </a:r>
                      <a:endParaRPr lang="id-ID"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800" dirty="0">
                          <a:latin typeface="Arial"/>
                          <a:ea typeface="Times New Roman"/>
                        </a:rPr>
                        <a:t>0</a:t>
                      </a:r>
                      <a:endParaRPr lang="id-ID" sz="3200" dirty="0">
                        <a:latin typeface="Times New Roman"/>
                        <a:ea typeface="Times New Roman"/>
                      </a:endParaRPr>
                    </a:p>
                    <a:p>
                      <a:pPr algn="ctr">
                        <a:spcAft>
                          <a:spcPts val="0"/>
                        </a:spcAft>
                      </a:pPr>
                      <a:r>
                        <a:rPr lang="id-ID" sz="2800" dirty="0">
                          <a:latin typeface="Arial"/>
                          <a:ea typeface="Times New Roman"/>
                        </a:rPr>
                        <a:t>5</a:t>
                      </a:r>
                      <a:endParaRPr lang="id-ID" sz="3200" dirty="0">
                        <a:latin typeface="Times New Roman"/>
                        <a:ea typeface="Times New Roman"/>
                      </a:endParaRPr>
                    </a:p>
                    <a:p>
                      <a:pPr algn="ctr">
                        <a:spcAft>
                          <a:spcPts val="0"/>
                        </a:spcAft>
                      </a:pPr>
                      <a:r>
                        <a:rPr lang="id-ID" sz="2800" dirty="0">
                          <a:latin typeface="Arial"/>
                          <a:ea typeface="Times New Roman"/>
                        </a:rPr>
                        <a:t>9</a:t>
                      </a:r>
                      <a:endParaRPr lang="id-ID" sz="3200" dirty="0">
                        <a:latin typeface="Times New Roman"/>
                        <a:ea typeface="Times New Roman"/>
                      </a:endParaRPr>
                    </a:p>
                    <a:p>
                      <a:pPr algn="ctr">
                        <a:spcAft>
                          <a:spcPts val="0"/>
                        </a:spcAft>
                      </a:pPr>
                      <a:r>
                        <a:rPr lang="id-ID" sz="2800" dirty="0">
                          <a:latin typeface="Arial"/>
                          <a:ea typeface="Times New Roman"/>
                        </a:rPr>
                        <a:t>12</a:t>
                      </a:r>
                      <a:endParaRPr lang="id-ID" sz="3200" dirty="0">
                        <a:latin typeface="Times New Roman"/>
                        <a:ea typeface="Times New Roman"/>
                      </a:endParaRPr>
                    </a:p>
                    <a:p>
                      <a:pPr algn="ctr">
                        <a:spcAft>
                          <a:spcPts val="0"/>
                        </a:spcAft>
                      </a:pPr>
                      <a:r>
                        <a:rPr lang="id-ID" sz="2800" dirty="0">
                          <a:latin typeface="Arial"/>
                          <a:ea typeface="Times New Roman"/>
                        </a:rPr>
                        <a:t>14</a:t>
                      </a:r>
                      <a:endParaRPr lang="id-ID" sz="3200" dirty="0">
                        <a:latin typeface="Times New Roman"/>
                        <a:ea typeface="Times New Roman"/>
                      </a:endParaRPr>
                    </a:p>
                    <a:p>
                      <a:pPr algn="ctr">
                        <a:spcAft>
                          <a:spcPts val="0"/>
                        </a:spcAft>
                      </a:pPr>
                      <a:r>
                        <a:rPr lang="id-ID" sz="2800" dirty="0">
                          <a:latin typeface="Arial"/>
                          <a:ea typeface="Times New Roman"/>
                        </a:rPr>
                        <a:t>15</a:t>
                      </a:r>
                      <a:endParaRPr lang="id-ID" sz="3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457200" y="5562600"/>
            <a:ext cx="8153400" cy="1200329"/>
          </a:xfrm>
          <a:prstGeom prst="rect">
            <a:avLst/>
          </a:prstGeom>
          <a:solidFill>
            <a:schemeClr val="accent2">
              <a:lumMod val="20000"/>
              <a:lumOff val="80000"/>
            </a:schemeClr>
          </a:solidFill>
        </p:spPr>
        <p:txBody>
          <a:bodyPr wrap="square" rtlCol="0">
            <a:spAutoFit/>
          </a:bodyPr>
          <a:lstStyle/>
          <a:p>
            <a:r>
              <a:rPr lang="es-ES" sz="2400" dirty="0" err="1"/>
              <a:t>Jadi</a:t>
            </a:r>
            <a:r>
              <a:rPr lang="es-ES" sz="2400" dirty="0"/>
              <a:t> utilitas total </a:t>
            </a:r>
            <a:r>
              <a:rPr lang="es-ES" sz="2400" dirty="0" err="1"/>
              <a:t>merupakan</a:t>
            </a:r>
            <a:r>
              <a:rPr lang="es-ES" sz="2400" dirty="0"/>
              <a:t> </a:t>
            </a:r>
            <a:r>
              <a:rPr lang="es-ES" sz="2400" dirty="0" err="1"/>
              <a:t>jumlah</a:t>
            </a:r>
            <a:r>
              <a:rPr lang="es-ES" sz="2400" dirty="0"/>
              <a:t> </a:t>
            </a:r>
            <a:r>
              <a:rPr lang="es-ES" sz="2400" dirty="0" err="1"/>
              <a:t>akumulasi</a:t>
            </a:r>
            <a:r>
              <a:rPr lang="es-ES" sz="2400" dirty="0"/>
              <a:t> </a:t>
            </a:r>
            <a:r>
              <a:rPr lang="es-ES" sz="2400" dirty="0" err="1"/>
              <a:t>dari</a:t>
            </a:r>
            <a:r>
              <a:rPr lang="es-ES" sz="2400" dirty="0"/>
              <a:t> </a:t>
            </a:r>
            <a:r>
              <a:rPr lang="es-ES" sz="2400" dirty="0" err="1"/>
              <a:t>semua</a:t>
            </a:r>
            <a:r>
              <a:rPr lang="es-ES" sz="2400" dirty="0"/>
              <a:t> utilitas </a:t>
            </a:r>
            <a:r>
              <a:rPr lang="es-ES" sz="2400" dirty="0" err="1"/>
              <a:t>marjinal</a:t>
            </a:r>
            <a:r>
              <a:rPr lang="es-ES" sz="2400" dirty="0"/>
              <a:t> yang </a:t>
            </a:r>
            <a:r>
              <a:rPr lang="es-ES" sz="2400" dirty="0" err="1"/>
              <a:t>ditambahkan</a:t>
            </a:r>
            <a:r>
              <a:rPr lang="es-ES" sz="2400" dirty="0"/>
              <a:t> </a:t>
            </a:r>
            <a:r>
              <a:rPr lang="es-ES" sz="2400" dirty="0" err="1"/>
              <a:t>sejak</a:t>
            </a:r>
            <a:r>
              <a:rPr lang="es-ES" sz="2400" dirty="0"/>
              <a:t> </a:t>
            </a:r>
            <a:r>
              <a:rPr lang="es-ES" sz="2400" dirty="0" err="1"/>
              <a:t>awal</a:t>
            </a:r>
            <a:endParaRPr lang="id-ID" sz="2400" dirty="0"/>
          </a:p>
        </p:txBody>
      </p:sp>
      <p:sp>
        <p:nvSpPr>
          <p:cNvPr id="6" name="Slide Number Placeholder 5"/>
          <p:cNvSpPr>
            <a:spLocks noGrp="1"/>
          </p:cNvSpPr>
          <p:nvPr>
            <p:ph type="sldNum" sz="quarter" idx="12"/>
          </p:nvPr>
        </p:nvSpPr>
        <p:spPr/>
        <p:txBody>
          <a:bodyPr/>
          <a:lstStyle/>
          <a:p>
            <a:fld id="{45D4366C-F047-4F98-8221-3F9CD90395D1}" type="slidenum">
              <a:rPr lang="id-ID" smtClean="0"/>
              <a:pPr/>
              <a:t>7</a:t>
            </a:fld>
            <a:endParaRPr lang="id-ID"/>
          </a:p>
        </p:txBody>
      </p:sp>
      <p:sp>
        <p:nvSpPr>
          <p:cNvPr id="7" name="Footer Placeholder 6"/>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err="1" smtClean="0"/>
              <a:t>Dengan</a:t>
            </a:r>
            <a:r>
              <a:rPr lang="es-ES" dirty="0" smtClean="0"/>
              <a:t> </a:t>
            </a:r>
            <a:r>
              <a:rPr lang="es-ES" dirty="0" err="1" smtClean="0"/>
              <a:t>pendapatan</a:t>
            </a:r>
            <a:r>
              <a:rPr lang="es-ES" dirty="0" smtClean="0"/>
              <a:t> yang </a:t>
            </a:r>
            <a:r>
              <a:rPr lang="es-ES" dirty="0" err="1" smtClean="0"/>
              <a:t>terbatas</a:t>
            </a:r>
            <a:r>
              <a:rPr lang="es-ES" dirty="0" smtClean="0"/>
              <a:t>, </a:t>
            </a:r>
            <a:r>
              <a:rPr lang="es-ES" dirty="0" err="1" smtClean="0"/>
              <a:t>kepuasan</a:t>
            </a:r>
            <a:r>
              <a:rPr lang="es-ES" dirty="0" smtClean="0"/>
              <a:t> yang </a:t>
            </a:r>
            <a:r>
              <a:rPr lang="es-ES" dirty="0" err="1" smtClean="0"/>
              <a:t>maksimum</a:t>
            </a:r>
            <a:r>
              <a:rPr lang="es-ES" dirty="0" smtClean="0"/>
              <a:t> </a:t>
            </a:r>
            <a:r>
              <a:rPr lang="es-ES" dirty="0" err="1" smtClean="0"/>
              <a:t>dapat</a:t>
            </a:r>
            <a:r>
              <a:rPr lang="es-ES" dirty="0" smtClean="0"/>
              <a:t> </a:t>
            </a:r>
            <a:r>
              <a:rPr lang="es-ES" dirty="0" err="1" smtClean="0"/>
              <a:t>dicapai</a:t>
            </a:r>
            <a:r>
              <a:rPr lang="es-ES" dirty="0" smtClean="0"/>
              <a:t> </a:t>
            </a:r>
            <a:r>
              <a:rPr lang="es-ES" dirty="0" err="1" smtClean="0"/>
              <a:t>bila</a:t>
            </a:r>
            <a:r>
              <a:rPr lang="es-ES" dirty="0" smtClean="0"/>
              <a:t> </a:t>
            </a:r>
            <a:r>
              <a:rPr lang="es-ES" dirty="0" err="1" smtClean="0"/>
              <a:t>konsumen</a:t>
            </a:r>
            <a:r>
              <a:rPr lang="es-ES" dirty="0" smtClean="0"/>
              <a:t> </a:t>
            </a:r>
            <a:r>
              <a:rPr lang="es-ES" dirty="0" err="1" smtClean="0"/>
              <a:t>bertindak</a:t>
            </a:r>
            <a:r>
              <a:rPr lang="es-ES" dirty="0" smtClean="0"/>
              <a:t> </a:t>
            </a:r>
            <a:r>
              <a:rPr lang="es-ES" dirty="0" err="1" smtClean="0"/>
              <a:t>menurut</a:t>
            </a:r>
            <a:r>
              <a:rPr lang="es-ES" dirty="0" smtClean="0"/>
              <a:t> </a:t>
            </a:r>
            <a:r>
              <a:rPr lang="es-ES" dirty="0" err="1" smtClean="0"/>
              <a:t>hukum</a:t>
            </a:r>
            <a:r>
              <a:rPr lang="es-ES" dirty="0" smtClean="0"/>
              <a:t> utilitas </a:t>
            </a:r>
            <a:r>
              <a:rPr lang="es-ES" dirty="0" err="1" smtClean="0"/>
              <a:t>marjinal</a:t>
            </a:r>
            <a:r>
              <a:rPr lang="es-ES" dirty="0" smtClean="0"/>
              <a:t> yang </a:t>
            </a:r>
            <a:r>
              <a:rPr lang="es-ES" dirty="0" err="1" smtClean="0"/>
              <a:t>seimbang</a:t>
            </a:r>
            <a:endParaRPr lang="id-ID" dirty="0" smtClean="0"/>
          </a:p>
          <a:p>
            <a:r>
              <a:rPr lang="es-ES" i="1" dirty="0" smtClean="0"/>
              <a:t>“</a:t>
            </a:r>
            <a:r>
              <a:rPr lang="es-ES" i="1" dirty="0" err="1" smtClean="0"/>
              <a:t>Permintaan</a:t>
            </a:r>
            <a:r>
              <a:rPr lang="es-ES" i="1" dirty="0" smtClean="0"/>
              <a:t> atas </a:t>
            </a:r>
            <a:r>
              <a:rPr lang="es-ES" i="1" dirty="0" err="1" smtClean="0"/>
              <a:t>suatu</a:t>
            </a:r>
            <a:r>
              <a:rPr lang="es-ES" i="1" dirty="0" smtClean="0"/>
              <a:t> </a:t>
            </a:r>
            <a:r>
              <a:rPr lang="es-ES" i="1" dirty="0" err="1" smtClean="0"/>
              <a:t>barang</a:t>
            </a:r>
            <a:r>
              <a:rPr lang="es-ES" i="1" dirty="0" smtClean="0"/>
              <a:t> </a:t>
            </a:r>
            <a:r>
              <a:rPr lang="es-ES" i="1" dirty="0" err="1" smtClean="0"/>
              <a:t>akan</a:t>
            </a:r>
            <a:r>
              <a:rPr lang="es-ES" i="1" dirty="0" smtClean="0"/>
              <a:t> </a:t>
            </a:r>
            <a:r>
              <a:rPr lang="es-ES" i="1" dirty="0" err="1" smtClean="0"/>
              <a:t>terjadi</a:t>
            </a:r>
            <a:r>
              <a:rPr lang="es-ES" i="1" dirty="0" smtClean="0"/>
              <a:t> </a:t>
            </a:r>
            <a:r>
              <a:rPr lang="es-ES" i="1" dirty="0" err="1" smtClean="0"/>
              <a:t>sampai</a:t>
            </a:r>
            <a:r>
              <a:rPr lang="es-ES" i="1" dirty="0" smtClean="0"/>
              <a:t> </a:t>
            </a:r>
            <a:r>
              <a:rPr lang="es-ES" i="1" dirty="0" err="1" smtClean="0"/>
              <a:t>suatu</a:t>
            </a:r>
            <a:r>
              <a:rPr lang="es-ES" i="1" dirty="0" smtClean="0"/>
              <a:t> </a:t>
            </a:r>
            <a:r>
              <a:rPr lang="es-ES" i="1" dirty="0" err="1" smtClean="0"/>
              <a:t>tingkat</a:t>
            </a:r>
            <a:r>
              <a:rPr lang="es-ES" i="1" dirty="0" smtClean="0"/>
              <a:t> dimana utilitas </a:t>
            </a:r>
            <a:r>
              <a:rPr lang="es-ES" i="1" dirty="0" err="1" smtClean="0"/>
              <a:t>marjinal</a:t>
            </a:r>
            <a:r>
              <a:rPr lang="es-ES" i="1" dirty="0" smtClean="0"/>
              <a:t> per </a:t>
            </a:r>
            <a:r>
              <a:rPr lang="es-ES" i="1" dirty="0" err="1" smtClean="0"/>
              <a:t>rupiah</a:t>
            </a:r>
            <a:r>
              <a:rPr lang="es-ES" i="1" dirty="0" smtClean="0"/>
              <a:t> yang </a:t>
            </a:r>
            <a:r>
              <a:rPr lang="es-ES" i="1" dirty="0" err="1" smtClean="0"/>
              <a:t>dibelanjakan</a:t>
            </a:r>
            <a:r>
              <a:rPr lang="es-ES" i="1" dirty="0" smtClean="0"/>
              <a:t> </a:t>
            </a:r>
            <a:r>
              <a:rPr lang="es-ES" i="1" dirty="0" err="1" smtClean="0"/>
              <a:t>untuk</a:t>
            </a:r>
            <a:r>
              <a:rPr lang="es-ES" i="1" dirty="0" smtClean="0"/>
              <a:t> </a:t>
            </a:r>
            <a:r>
              <a:rPr lang="es-ES" i="1" dirty="0" err="1" smtClean="0"/>
              <a:t>itu</a:t>
            </a:r>
            <a:r>
              <a:rPr lang="es-ES" i="1" dirty="0" smtClean="0"/>
              <a:t> </a:t>
            </a:r>
            <a:r>
              <a:rPr lang="es-ES" i="1" dirty="0" err="1" smtClean="0"/>
              <a:t>telah</a:t>
            </a:r>
            <a:r>
              <a:rPr lang="es-ES" i="1" dirty="0" smtClean="0"/>
              <a:t> sama </a:t>
            </a:r>
            <a:r>
              <a:rPr lang="es-ES" i="1" dirty="0" err="1" smtClean="0"/>
              <a:t>dengan</a:t>
            </a:r>
            <a:r>
              <a:rPr lang="es-ES" i="1" dirty="0" smtClean="0"/>
              <a:t> utilitas </a:t>
            </a:r>
            <a:r>
              <a:rPr lang="es-ES" i="1" dirty="0" err="1" smtClean="0"/>
              <a:t>marjinal</a:t>
            </a:r>
            <a:r>
              <a:rPr lang="es-ES" i="1" dirty="0" smtClean="0"/>
              <a:t> per </a:t>
            </a:r>
            <a:r>
              <a:rPr lang="es-ES" i="1" dirty="0" err="1" smtClean="0"/>
              <a:t>rupiah</a:t>
            </a:r>
            <a:r>
              <a:rPr lang="es-ES" i="1" dirty="0" smtClean="0"/>
              <a:t> yang </a:t>
            </a:r>
            <a:r>
              <a:rPr lang="es-ES" i="1" dirty="0" err="1" smtClean="0"/>
              <a:t>dibelanjakan</a:t>
            </a:r>
            <a:r>
              <a:rPr lang="es-ES" i="1" dirty="0" smtClean="0"/>
              <a:t> </a:t>
            </a:r>
            <a:r>
              <a:rPr lang="es-ES" i="1" dirty="0" err="1" smtClean="0"/>
              <a:t>untuk</a:t>
            </a:r>
            <a:r>
              <a:rPr lang="es-ES" i="1" dirty="0" smtClean="0"/>
              <a:t> </a:t>
            </a:r>
            <a:r>
              <a:rPr lang="es-ES" i="1" dirty="0" err="1" smtClean="0"/>
              <a:t>barang</a:t>
            </a:r>
            <a:r>
              <a:rPr lang="es-ES" i="1" dirty="0" smtClean="0"/>
              <a:t> </a:t>
            </a:r>
            <a:r>
              <a:rPr lang="es-ES" i="1" dirty="0" err="1" smtClean="0"/>
              <a:t>lain</a:t>
            </a:r>
            <a:endParaRPr lang="id-ID" dirty="0"/>
          </a:p>
        </p:txBody>
      </p:sp>
      <p:sp>
        <p:nvSpPr>
          <p:cNvPr id="3" name="Title 2"/>
          <p:cNvSpPr>
            <a:spLocks noGrp="1"/>
          </p:cNvSpPr>
          <p:nvPr>
            <p:ph type="title"/>
          </p:nvPr>
        </p:nvSpPr>
        <p:spPr/>
        <p:txBody>
          <a:bodyPr/>
          <a:lstStyle/>
          <a:p>
            <a:endParaRPr lang="id-ID"/>
          </a:p>
        </p:txBody>
      </p:sp>
      <p:sp>
        <p:nvSpPr>
          <p:cNvPr id="4" name="Slide Number Placeholder 3"/>
          <p:cNvSpPr>
            <a:spLocks noGrp="1"/>
          </p:cNvSpPr>
          <p:nvPr>
            <p:ph type="sldNum" sz="quarter" idx="12"/>
          </p:nvPr>
        </p:nvSpPr>
        <p:spPr/>
        <p:txBody>
          <a:bodyPr/>
          <a:lstStyle/>
          <a:p>
            <a:fld id="{45D4366C-F047-4F98-8221-3F9CD90395D1}" type="slidenum">
              <a:rPr lang="id-ID" smtClean="0"/>
              <a:pPr/>
              <a:t>8</a:t>
            </a:fld>
            <a:endParaRPr lang="id-ID"/>
          </a:p>
        </p:txBody>
      </p:sp>
      <p:sp>
        <p:nvSpPr>
          <p:cNvPr id="5" name="Footer Placeholder 4"/>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a:buFont typeface="Wingdings" pitchFamily="2" charset="2"/>
              <a:buNone/>
            </a:pPr>
            <a:r>
              <a:rPr lang="en-US"/>
              <a:t> </a:t>
            </a:r>
          </a:p>
        </p:txBody>
      </p:sp>
      <p:sp>
        <p:nvSpPr>
          <p:cNvPr id="21506" name="Rectangle 2"/>
          <p:cNvSpPr>
            <a:spLocks noGrp="1" noChangeArrowheads="1"/>
          </p:cNvSpPr>
          <p:nvPr>
            <p:ph type="title"/>
          </p:nvPr>
        </p:nvSpPr>
        <p:spPr/>
        <p:txBody>
          <a:bodyPr/>
          <a:lstStyle/>
          <a:p>
            <a:r>
              <a:rPr lang="en-US"/>
              <a:t>Consumer equilibrium</a:t>
            </a:r>
          </a:p>
        </p:txBody>
      </p:sp>
      <p:pic>
        <p:nvPicPr>
          <p:cNvPr id="21508" name="Picture 4" descr="cc3a"/>
          <p:cNvPicPr>
            <a:picLocks noChangeAspect="1" noChangeArrowheads="1"/>
          </p:cNvPicPr>
          <p:nvPr/>
        </p:nvPicPr>
        <p:blipFill>
          <a:blip r:embed="rId2"/>
          <a:srcRect/>
          <a:stretch>
            <a:fillRect/>
          </a:stretch>
        </p:blipFill>
        <p:spPr bwMode="auto">
          <a:xfrm>
            <a:off x="1447800" y="2133600"/>
            <a:ext cx="3657600" cy="838200"/>
          </a:xfrm>
          <a:prstGeom prst="rect">
            <a:avLst/>
          </a:prstGeom>
          <a:noFill/>
        </p:spPr>
      </p:pic>
      <p:sp>
        <p:nvSpPr>
          <p:cNvPr id="21509" name="Text Box 5"/>
          <p:cNvSpPr txBox="1">
            <a:spLocks noChangeArrowheads="1"/>
          </p:cNvSpPr>
          <p:nvPr/>
        </p:nvSpPr>
        <p:spPr bwMode="auto">
          <a:xfrm>
            <a:off x="990600" y="2286000"/>
            <a:ext cx="4572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1.</a:t>
            </a:r>
          </a:p>
        </p:txBody>
      </p:sp>
      <p:sp>
        <p:nvSpPr>
          <p:cNvPr id="21510" name="Text Box 6"/>
          <p:cNvSpPr txBox="1">
            <a:spLocks noChangeArrowheads="1"/>
          </p:cNvSpPr>
          <p:nvPr/>
        </p:nvSpPr>
        <p:spPr bwMode="auto">
          <a:xfrm>
            <a:off x="990600" y="3124200"/>
            <a:ext cx="6705600" cy="457200"/>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2. All income is spent.</a:t>
            </a:r>
          </a:p>
        </p:txBody>
      </p:sp>
      <p:sp>
        <p:nvSpPr>
          <p:cNvPr id="21511" name="Text Box 7"/>
          <p:cNvSpPr txBox="1">
            <a:spLocks noChangeArrowheads="1"/>
          </p:cNvSpPr>
          <p:nvPr/>
        </p:nvSpPr>
        <p:spPr bwMode="auto">
          <a:xfrm>
            <a:off x="762000" y="4572000"/>
            <a:ext cx="7239000" cy="822325"/>
          </a:xfrm>
          <a:prstGeom prst="rect">
            <a:avLst/>
          </a:prstGeom>
          <a:noFill/>
          <a:ln w="9525">
            <a:noFill/>
            <a:miter lim="800000"/>
            <a:headEnd/>
            <a:tailEnd/>
          </a:ln>
          <a:effectLst/>
        </p:spPr>
        <p:txBody>
          <a:bodyPr>
            <a:spAutoFit/>
          </a:bodyPr>
          <a:lstStyle/>
          <a:p>
            <a:pPr eaLnBrk="0" hangingPunct="0">
              <a:spcBef>
                <a:spcPct val="50000"/>
              </a:spcBef>
            </a:pPr>
            <a:r>
              <a:rPr lang="en-US" sz="2400">
                <a:latin typeface="Times New Roman" pitchFamily="18" charset="0"/>
              </a:rPr>
              <a:t>The first condition listed above is sometimes referred to as the "equimarginal principle." </a:t>
            </a:r>
          </a:p>
        </p:txBody>
      </p:sp>
      <p:sp>
        <p:nvSpPr>
          <p:cNvPr id="8" name="Slide Number Placeholder 7"/>
          <p:cNvSpPr>
            <a:spLocks noGrp="1"/>
          </p:cNvSpPr>
          <p:nvPr>
            <p:ph type="sldNum" sz="quarter" idx="12"/>
          </p:nvPr>
        </p:nvSpPr>
        <p:spPr/>
        <p:txBody>
          <a:bodyPr/>
          <a:lstStyle/>
          <a:p>
            <a:fld id="{45D4366C-F047-4F98-8221-3F9CD90395D1}" type="slidenum">
              <a:rPr lang="id-ID" smtClean="0"/>
              <a:pPr/>
              <a:t>9</a:t>
            </a:fld>
            <a:endParaRPr lang="id-ID"/>
          </a:p>
        </p:txBody>
      </p:sp>
      <p:sp>
        <p:nvSpPr>
          <p:cNvPr id="9" name="Footer Placeholder 8"/>
          <p:cNvSpPr>
            <a:spLocks noGrp="1"/>
          </p:cNvSpPr>
          <p:nvPr>
            <p:ph type="ftr" sz="quarter" idx="11"/>
          </p:nvPr>
        </p:nvSpPr>
        <p:spPr/>
        <p:txBody>
          <a:bodyPr/>
          <a:lstStyle/>
          <a:p>
            <a:r>
              <a:rPr lang="id-ID" smtClean="0"/>
              <a:t>a.i.r/perilakukonsumen/2011</a:t>
            </a:r>
            <a:endParaRPr lang="id-ID"/>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340</TotalTime>
  <Words>1018</Words>
  <Application>Microsoft Office PowerPoint</Application>
  <PresentationFormat>On-screen Show (4:3)</PresentationFormat>
  <Paragraphs>213</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28</vt:i4>
      </vt:variant>
    </vt:vector>
  </HeadingPairs>
  <TitlesOfParts>
    <vt:vector size="33" baseType="lpstr">
      <vt:lpstr>Concourse</vt:lpstr>
      <vt:lpstr>Equation</vt:lpstr>
      <vt:lpstr>Chart</vt:lpstr>
      <vt:lpstr>Microsoft Equation 3.0</vt:lpstr>
      <vt:lpstr>Equation.DSMT4</vt:lpstr>
      <vt:lpstr>Teori Perilaku Konsumen </vt:lpstr>
      <vt:lpstr>Teori perilaku konsumen</vt:lpstr>
      <vt:lpstr>Utilitas</vt:lpstr>
      <vt:lpstr>Asumsi yang digunakan dalam pendekatan utiltas marginal</vt:lpstr>
      <vt:lpstr>Marginal utility</vt:lpstr>
      <vt:lpstr>Law of diminishing MU</vt:lpstr>
      <vt:lpstr>Slide 7</vt:lpstr>
      <vt:lpstr>Slide 8</vt:lpstr>
      <vt:lpstr>Consumer equilibrium</vt:lpstr>
      <vt:lpstr>Consumer equilibrium</vt:lpstr>
      <vt:lpstr>Consumer equilibrium and demand</vt:lpstr>
      <vt:lpstr>Kepuasan total maksimum tercapai jika</vt:lpstr>
      <vt:lpstr>Paradoks Nilai</vt:lpstr>
      <vt:lpstr>Pendekatan kurva indiferen – utilitas ordinal</vt:lpstr>
      <vt:lpstr>Slide 15</vt:lpstr>
      <vt:lpstr>Pembuatan kurva indifference</vt:lpstr>
      <vt:lpstr>Slide 17</vt:lpstr>
      <vt:lpstr>Ciri IC</vt:lpstr>
      <vt:lpstr>Marginal Rate of Substitution (MRS) </vt:lpstr>
      <vt:lpstr>An indifference map</vt:lpstr>
      <vt:lpstr>Analisis kurva indiferens</vt:lpstr>
      <vt:lpstr>Slide 22</vt:lpstr>
      <vt:lpstr>Budget line</vt:lpstr>
      <vt:lpstr>Budget line</vt:lpstr>
      <vt:lpstr>Posisi Keseimbangan Konsumen</vt:lpstr>
      <vt:lpstr>Latihan </vt:lpstr>
      <vt:lpstr>Efek subsitusi danefek pendapatan</vt:lpstr>
      <vt:lpstr>PR</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Preferences and Utility Consumer Preferences and Indifference curve</dc:title>
  <dc:creator>Administrator</dc:creator>
  <cp:lastModifiedBy>sony vaio</cp:lastModifiedBy>
  <cp:revision>36</cp:revision>
  <dcterms:created xsi:type="dcterms:W3CDTF">2008-03-02T12:21:57Z</dcterms:created>
  <dcterms:modified xsi:type="dcterms:W3CDTF">2011-08-23T01:59:14Z</dcterms:modified>
</cp:coreProperties>
</file>