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B89B3-9D79-4D2E-828B-4E38006C770D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265E8-2332-4AAA-9088-B485D7BCF1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A9C67-2750-4F7F-A00B-33C0D83273EA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A87CE-CE97-479A-9FD1-827789D2CC62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199E7-C4A0-40DA-8AA0-E02E4B0C71DF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53FD7-A3C7-4E10-8786-D557083734B8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C00C4-8744-40DE-9CD5-31C9FB786E01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FE29F-A345-4D02-BA95-244775F78E25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5DDD9-5E99-4E86-B516-6A86F697999F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182A12-AF9A-4F4E-9773-3CD0835B4467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C31E9-FF90-49F2-A59B-76D02DFA844F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F777D3-47AC-44D7-B1C8-62848320D9D9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18799B-7CED-4FA1-BB5F-581944AE87F3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988044-8AF0-49C7-902D-D39EBD1D8A96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DB2266-E503-4F64-8523-3FCD7C98F11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PENDAPATAN NASIONAL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UNIKA SOEGIJAPRANATA</a:t>
            </a:r>
          </a:p>
          <a:p>
            <a:endParaRPr lang="id-ID" dirty="0"/>
          </a:p>
          <a:p>
            <a:r>
              <a:rPr lang="id-ID" dirty="0" smtClean="0"/>
              <a:t>PENGANTAR EKONOMI MAKRO</a:t>
            </a:r>
          </a:p>
          <a:p>
            <a:r>
              <a:rPr lang="id-ID" dirty="0" smtClean="0"/>
              <a:t>SEMESTER GASAL 2011/2012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4400" dirty="0" smtClean="0"/>
              <a:t>GDP tidak memasukkan faktor lingkungan </a:t>
            </a:r>
          </a:p>
          <a:p>
            <a:pPr lvl="0"/>
            <a:r>
              <a:rPr lang="id-ID" sz="4400" dirty="0" smtClean="0"/>
              <a:t>GDP tidak memasukkan faktor </a:t>
            </a:r>
            <a:r>
              <a:rPr lang="id-ID" sz="4400" i="1" dirty="0" smtClean="0"/>
              <a:t>leissure time</a:t>
            </a:r>
            <a:endParaRPr lang="id-ID" sz="4400" dirty="0" smtClean="0"/>
          </a:p>
          <a:p>
            <a:endParaRPr lang="id-ID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Kelemahan GDP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3200" dirty="0" smtClean="0"/>
              <a:t>Mengapa kita harus bersusah payah menghitung GDP riil jika kita sudah mengetahui GDP nominal ?</a:t>
            </a:r>
          </a:p>
          <a:p>
            <a:pPr lvl="0"/>
            <a:r>
              <a:rPr lang="id-ID" sz="3200" dirty="0" smtClean="0"/>
              <a:t>Jelaskan mengapa pertumbuhan ekonomi yang tinggi diinginkan  ? Apakah pertumbuhan ekonomi yang tinggi, pasti menjamin tingkat kemakmuran yang tinggi ?</a:t>
            </a:r>
          </a:p>
          <a:p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akhir kuliah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d-ID" sz="3200" dirty="0" smtClean="0"/>
              <a:t>Tingkat kemakmuran masyarakat dari suatu perekonomian</a:t>
            </a:r>
            <a:endParaRPr lang="id-ID" sz="3600" dirty="0" smtClean="0"/>
          </a:p>
          <a:p>
            <a:pPr lvl="1"/>
            <a:r>
              <a:rPr lang="id-ID" sz="3200" dirty="0" smtClean="0"/>
              <a:t>Kinerja perekonomian dari waktu ke waktu</a:t>
            </a:r>
            <a:endParaRPr lang="id-ID" sz="3600" dirty="0" smtClean="0"/>
          </a:p>
          <a:p>
            <a:pPr lvl="1"/>
            <a:r>
              <a:rPr lang="id-ID" sz="3200" dirty="0" smtClean="0"/>
              <a:t>Struktur perekonomian suatu negara</a:t>
            </a:r>
            <a:endParaRPr lang="id-ID" sz="3600" dirty="0" smtClean="0"/>
          </a:p>
          <a:p>
            <a:pPr lvl="1"/>
            <a:r>
              <a:rPr lang="id-ID" sz="3200" dirty="0" smtClean="0"/>
              <a:t>Perbandingan kondisi perekonomian satu negara dgn negara lain</a:t>
            </a:r>
            <a:endParaRPr lang="id-ID" sz="3600" dirty="0" smtClean="0"/>
          </a:p>
          <a:p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Pendapatan nasional dapat digunakan sebagai indikator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3600" b="1" dirty="0" smtClean="0"/>
              <a:t>ALIRAN PENGELUARAN (</a:t>
            </a:r>
            <a:r>
              <a:rPr lang="id-ID" sz="3600" b="1" i="1" dirty="0" smtClean="0"/>
              <a:t>EXPENDITURE APPROACH</a:t>
            </a:r>
            <a:r>
              <a:rPr lang="id-ID" sz="3600" b="1" dirty="0" smtClean="0"/>
              <a:t>)</a:t>
            </a:r>
            <a:endParaRPr lang="id-ID" sz="3600" dirty="0" smtClean="0"/>
          </a:p>
          <a:p>
            <a:pPr lvl="0"/>
            <a:r>
              <a:rPr lang="id-ID" sz="3600" b="1" dirty="0" smtClean="0"/>
              <a:t>ALIRAN PENDAPATAN  (</a:t>
            </a:r>
            <a:r>
              <a:rPr lang="id-ID" sz="3600" b="1" i="1" dirty="0" smtClean="0"/>
              <a:t>INCOME APPROACH</a:t>
            </a:r>
            <a:r>
              <a:rPr lang="id-ID" sz="3600" b="1" dirty="0" smtClean="0"/>
              <a:t>)</a:t>
            </a:r>
            <a:endParaRPr lang="id-ID" sz="3600" dirty="0" smtClean="0"/>
          </a:p>
          <a:p>
            <a:pPr lvl="0"/>
            <a:r>
              <a:rPr lang="id-ID" sz="3600" b="1" dirty="0" smtClean="0"/>
              <a:t>ALIRAN PRODUKSI (</a:t>
            </a:r>
            <a:r>
              <a:rPr lang="id-ID" sz="3600" b="1" i="1" dirty="0" smtClean="0"/>
              <a:t>PRODUCTION APPROACH</a:t>
            </a:r>
            <a:r>
              <a:rPr lang="id-ID" sz="3600" b="1" dirty="0" smtClean="0"/>
              <a:t>)</a:t>
            </a:r>
            <a:endParaRPr lang="id-ID" sz="3600" dirty="0" smtClean="0"/>
          </a:p>
          <a:p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PERHITUNGAN PENDAPATAN NASIONAL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empat pelaku ekonomi </a:t>
            </a:r>
          </a:p>
          <a:p>
            <a:pPr lvl="2"/>
            <a:r>
              <a:rPr lang="id-ID" sz="2400" dirty="0" smtClean="0"/>
              <a:t>Kelompok rumah tangga (</a:t>
            </a:r>
            <a:r>
              <a:rPr lang="id-ID" sz="2400" i="1" dirty="0" smtClean="0"/>
              <a:t>household sector</a:t>
            </a:r>
            <a:r>
              <a:rPr lang="id-ID" sz="2400" dirty="0" smtClean="0"/>
              <a:t>) </a:t>
            </a:r>
            <a:endParaRPr lang="id-ID" sz="2800" dirty="0" smtClean="0"/>
          </a:p>
          <a:p>
            <a:pPr lvl="2"/>
            <a:r>
              <a:rPr lang="id-ID" sz="2400" dirty="0" smtClean="0"/>
              <a:t>Kelompok perusahaan (</a:t>
            </a:r>
            <a:r>
              <a:rPr lang="id-ID" sz="2400" i="1" dirty="0" smtClean="0"/>
              <a:t>bussiness sector</a:t>
            </a:r>
            <a:r>
              <a:rPr lang="id-ID" sz="2400" dirty="0" smtClean="0"/>
              <a:t>) </a:t>
            </a:r>
            <a:endParaRPr lang="id-ID" sz="2800" dirty="0" smtClean="0"/>
          </a:p>
          <a:p>
            <a:pPr lvl="2"/>
            <a:r>
              <a:rPr lang="id-ID" sz="2400" dirty="0" smtClean="0"/>
              <a:t>Pemerintah (</a:t>
            </a:r>
            <a:r>
              <a:rPr lang="id-ID" sz="2400" i="1" dirty="0" smtClean="0"/>
              <a:t>government secor</a:t>
            </a:r>
            <a:r>
              <a:rPr lang="id-ID" sz="2400" dirty="0" smtClean="0"/>
              <a:t>) </a:t>
            </a:r>
            <a:endParaRPr lang="id-ID" sz="2800" dirty="0" smtClean="0"/>
          </a:p>
          <a:p>
            <a:pPr lvl="2"/>
            <a:r>
              <a:rPr lang="id-ID" sz="2400" dirty="0" smtClean="0"/>
              <a:t>Sektor luar negeri (</a:t>
            </a:r>
            <a:r>
              <a:rPr lang="id-ID" sz="2400" i="1" dirty="0" smtClean="0"/>
              <a:t>foreign sector</a:t>
            </a:r>
            <a:r>
              <a:rPr lang="id-ID" sz="2400" dirty="0" smtClean="0"/>
              <a:t>).</a:t>
            </a:r>
            <a:endParaRPr lang="id-ID" sz="2800" dirty="0" smtClean="0"/>
          </a:p>
          <a:p>
            <a:r>
              <a:rPr lang="id-ID" sz="2800" b="1" dirty="0" smtClean="0"/>
              <a:t>Y=C+I+G+X-M</a:t>
            </a:r>
            <a:endParaRPr lang="id-ID" sz="2800" dirty="0" smtClean="0"/>
          </a:p>
          <a:p>
            <a:pPr lvl="1"/>
            <a:r>
              <a:rPr lang="id-ID" sz="2600" dirty="0" smtClean="0"/>
              <a:t>Y	= pendapatan nasional</a:t>
            </a:r>
          </a:p>
          <a:p>
            <a:pPr lvl="1"/>
            <a:r>
              <a:rPr lang="id-ID" sz="2600" dirty="0" smtClean="0"/>
              <a:t>C	= pengeluaran konsumsi perorangan/rumah tangga, Misalnya konsumsi barang tahan lama, barang sekali pakai, jasa dan lain-lain</a:t>
            </a:r>
          </a:p>
          <a:p>
            <a:pPr lvl="1"/>
            <a:r>
              <a:rPr lang="id-ID" sz="2600" dirty="0" smtClean="0"/>
              <a:t>I 	= investasi (domestik swasta bruto), riil, misalnya</a:t>
            </a:r>
          </a:p>
          <a:p>
            <a:pPr lvl="2"/>
            <a:r>
              <a:rPr lang="id-ID" sz="2600" dirty="0" smtClean="0"/>
              <a:t>Pembelian mesin dan alat produksi ; Pembelian gedung; Perubahan investasi /persediaan barang-2  akhir</a:t>
            </a:r>
          </a:p>
          <a:p>
            <a:pPr lvl="1"/>
            <a:r>
              <a:rPr lang="id-ID" sz="2600" dirty="0" smtClean="0"/>
              <a:t>G	= pengeluaran pemerintah </a:t>
            </a:r>
            <a:r>
              <a:rPr lang="id-ID" sz="2400" dirty="0" smtClean="0"/>
              <a:t>	</a:t>
            </a:r>
            <a:endParaRPr lang="id-ID" sz="2800" dirty="0" smtClean="0"/>
          </a:p>
          <a:p>
            <a:r>
              <a:rPr lang="id-ID" sz="2800" dirty="0" smtClean="0"/>
              <a:t>X = ekspor    dan    M= impor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sz="4400" dirty="0" smtClean="0"/>
              <a:t>ALIRAN PENGELUARAN (</a:t>
            </a:r>
            <a:r>
              <a:rPr lang="id-ID" sz="4400" i="1" dirty="0" smtClean="0"/>
              <a:t>EXPENDITURE APPROACH</a:t>
            </a:r>
            <a:r>
              <a:rPr lang="id-ID" sz="4400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empat jenis pemilik faktor produksi</a:t>
            </a:r>
          </a:p>
          <a:p>
            <a:pPr lvl="1"/>
            <a:r>
              <a:rPr lang="id-ID" sz="2400" dirty="0" smtClean="0"/>
              <a:t>Pemilik faktor produksi tenaga kerja memiliki pendapatan berupa upah (</a:t>
            </a:r>
            <a:r>
              <a:rPr lang="id-ID" sz="2400" i="1" dirty="0" smtClean="0"/>
              <a:t>wage</a:t>
            </a:r>
            <a:r>
              <a:rPr lang="id-ID" sz="2400" dirty="0" smtClean="0"/>
              <a:t>)</a:t>
            </a:r>
            <a:endParaRPr lang="id-ID" sz="2800" dirty="0" smtClean="0"/>
          </a:p>
          <a:p>
            <a:pPr lvl="1"/>
            <a:r>
              <a:rPr lang="id-ID" sz="2400" dirty="0" smtClean="0"/>
              <a:t>Pemilik faktor produksi tanah memiliki pendapatan berupa sewa (</a:t>
            </a:r>
            <a:r>
              <a:rPr lang="id-ID" sz="2400" i="1" dirty="0" smtClean="0"/>
              <a:t>rent</a:t>
            </a:r>
            <a:r>
              <a:rPr lang="id-ID" sz="2400" dirty="0" smtClean="0"/>
              <a:t>)</a:t>
            </a:r>
            <a:endParaRPr lang="id-ID" sz="2800" dirty="0" smtClean="0"/>
          </a:p>
          <a:p>
            <a:pPr lvl="1"/>
            <a:r>
              <a:rPr lang="id-ID" sz="2400" dirty="0" smtClean="0"/>
              <a:t>Pemilik faktor produksi modal memiliki pendapatan berupa bunga (</a:t>
            </a:r>
            <a:r>
              <a:rPr lang="id-ID" sz="2400" i="1" dirty="0" smtClean="0"/>
              <a:t>interest</a:t>
            </a:r>
            <a:r>
              <a:rPr lang="id-ID" sz="2400" dirty="0" smtClean="0"/>
              <a:t>)</a:t>
            </a:r>
            <a:endParaRPr lang="id-ID" sz="2800" dirty="0" smtClean="0"/>
          </a:p>
          <a:p>
            <a:pPr lvl="1"/>
            <a:r>
              <a:rPr lang="id-ID" sz="2400" dirty="0" smtClean="0"/>
              <a:t>Wiraswastawan (</a:t>
            </a:r>
            <a:r>
              <a:rPr lang="id-ID" sz="2400" i="1" dirty="0" smtClean="0"/>
              <a:t>enterpreneur</a:t>
            </a:r>
            <a:r>
              <a:rPr lang="id-ID" sz="2400" dirty="0" smtClean="0"/>
              <a:t>) memiliki pendapatan berupa laba (</a:t>
            </a:r>
            <a:r>
              <a:rPr lang="id-ID" sz="2400" i="1" dirty="0" smtClean="0"/>
              <a:t>profit</a:t>
            </a:r>
            <a:r>
              <a:rPr lang="id-ID" sz="2400" dirty="0" smtClean="0"/>
              <a:t>)</a:t>
            </a:r>
            <a:endParaRPr lang="id-ID" sz="2800" dirty="0" smtClean="0"/>
          </a:p>
          <a:p>
            <a:r>
              <a:rPr lang="id-ID" sz="2800" b="1" dirty="0" smtClean="0"/>
              <a:t>Y=w+r+i+</a:t>
            </a:r>
            <a:r>
              <a:rPr lang="id-ID" sz="2800" b="1" dirty="0" smtClean="0">
                <a:sym typeface="Symbol"/>
              </a:rPr>
              <a:t></a:t>
            </a:r>
            <a:endParaRPr lang="id-ID" sz="28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>ALIRAN PENDAPATAN  (</a:t>
            </a:r>
            <a:r>
              <a:rPr lang="id-ID" i="1" dirty="0" smtClean="0"/>
              <a:t>INCOME APPROACH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Pendapatan nasional dihitung berdasarkan barang-barang yang dihasilkan dalam proses produksi oleh tiap-tiap sektor produksi yang ada dalam suatu perekonomian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>ALIRAN PRODUKSI (</a:t>
            </a:r>
            <a:r>
              <a:rPr lang="id-ID" i="1" dirty="0" smtClean="0"/>
              <a:t>PRODUCTION APPROACH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GNP – GDP</a:t>
            </a:r>
          </a:p>
          <a:p>
            <a:r>
              <a:rPr lang="id-ID" sz="3600" dirty="0" smtClean="0"/>
              <a:t>NOMINAL  - RIIL</a:t>
            </a:r>
          </a:p>
          <a:p>
            <a:r>
              <a:rPr lang="id-ID" sz="3600" dirty="0" smtClean="0"/>
              <a:t>Harga berlaku – harga konstan</a:t>
            </a:r>
          </a:p>
          <a:p>
            <a:r>
              <a:rPr lang="id-ID" sz="3600" dirty="0" smtClean="0"/>
              <a:t>Pertumbuhan</a:t>
            </a:r>
          </a:p>
          <a:p>
            <a:r>
              <a:rPr lang="id-ID" sz="3600" dirty="0" smtClean="0"/>
              <a:t>Tahun dasar</a:t>
            </a:r>
          </a:p>
          <a:p>
            <a:r>
              <a:rPr lang="id-ID" sz="3600" dirty="0" smtClean="0"/>
              <a:t>Pendapatan Per Kapita</a:t>
            </a:r>
          </a:p>
          <a:p>
            <a:endParaRPr lang="id-ID" sz="3600" dirty="0" smtClean="0"/>
          </a:p>
          <a:p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dan definisi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169" name="Picture 1" descr="Picture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-1"/>
            <a:ext cx="7848600" cy="6770523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kegiatan-kegiatan yang tidak masuk pasar dan tidak menciptakan employment tidak dihitung dalam GDP, yaitu:</a:t>
            </a:r>
          </a:p>
          <a:p>
            <a:pPr lvl="1"/>
            <a:r>
              <a:rPr lang="id-ID" dirty="0" smtClean="0"/>
              <a:t>Pembayaran transfer pemerintah (</a:t>
            </a:r>
            <a:r>
              <a:rPr lang="id-ID" i="1" dirty="0" smtClean="0"/>
              <a:t>public transfer payment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Pembayaran transfer swasta (</a:t>
            </a:r>
            <a:r>
              <a:rPr lang="id-ID" i="1" dirty="0" smtClean="0"/>
              <a:t>private transfer payment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Transaksi surat berharga (</a:t>
            </a:r>
            <a:r>
              <a:rPr lang="id-ID" i="1" dirty="0" smtClean="0"/>
              <a:t>security transaction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Penjualan barang bekas (</a:t>
            </a:r>
            <a:r>
              <a:rPr lang="id-ID" i="1" dirty="0" smtClean="0"/>
              <a:t>secondhand sales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Barang selundupan (</a:t>
            </a:r>
            <a:r>
              <a:rPr lang="id-ID" i="1" dirty="0" smtClean="0"/>
              <a:t>underground economy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yang tidak dihitung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2266-E503-4F64-8523-3FCD7C98F111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350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PENDAPATAN NASIONAL</vt:lpstr>
      <vt:lpstr>Pendapatan nasional dapat digunakan sebagai indikator </vt:lpstr>
      <vt:lpstr>PENDEKATAN PERHITUNGAN PENDAPATAN NASIONAL</vt:lpstr>
      <vt:lpstr>ALIRAN PENGELUARAN (EXPENDITURE APPROACH)</vt:lpstr>
      <vt:lpstr>ALIRAN PENDAPATAN  (INCOME APPROACH)</vt:lpstr>
      <vt:lpstr>ALIRAN PRODUKSI (PRODUCTION APPROACH)</vt:lpstr>
      <vt:lpstr>Perbedaan dan definisi</vt:lpstr>
      <vt:lpstr>Slide 8</vt:lpstr>
      <vt:lpstr>Kegiatan yang tidak dihitung</vt:lpstr>
      <vt:lpstr>Kelemahan GDP</vt:lpstr>
      <vt:lpstr>Latihan akhir kuliah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PENDAPATAN NASIONAL</dc:title>
  <dc:creator>sony vaio</dc:creator>
  <cp:lastModifiedBy>sony vaio</cp:lastModifiedBy>
  <cp:revision>12</cp:revision>
  <dcterms:created xsi:type="dcterms:W3CDTF">2011-08-16T05:42:44Z</dcterms:created>
  <dcterms:modified xsi:type="dcterms:W3CDTF">2011-08-23T03:33:07Z</dcterms:modified>
</cp:coreProperties>
</file>