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embeddedFontLst>
    <p:embeddedFont>
      <p:font typeface="Tw Cen MT" pitchFamily="34" charset="0"/>
      <p:regular r:id="rId7"/>
      <p:bold r:id="rId8"/>
      <p:italic r:id="rId9"/>
      <p:boldItalic r:id="rId10"/>
    </p:embeddedFont>
    <p:embeddedFont>
      <p:font typeface="Calibri" pitchFamily="34" charset="0"/>
      <p:regular r:id="rId11"/>
      <p:bold r:id="rId12"/>
      <p:italic r:id="rId13"/>
      <p:boldItalic r:id="rId14"/>
    </p:embeddedFont>
  </p:embeddedFontLst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Ks0KFtZFabEJkDXhjjem3g==" hashData="Vv/kmrHT7tnNQ+HumlzG3FgkxXk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font" Target="fonts/font4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828800"/>
            <a:ext cx="8686800" cy="1371600"/>
          </a:xfr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>
              <a:defRPr lang="en-US" sz="3200" baseline="0" noProof="0" dirty="0" smtClean="0">
                <a:solidFill>
                  <a:schemeClr val="tx1"/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pPr lvl="0" algn="ctr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1884363" algn="l"/>
              </a:tabLst>
            </a:pPr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733800"/>
            <a:ext cx="8686800" cy="1219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22935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255E6F3-9F5A-47C7-AF8B-3DF14D692817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177854E-C093-443C-A3A5-195FE95C38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Image 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0"/>
            <a:ext cx="5867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6324600" y="228600"/>
            <a:ext cx="2590800" cy="502920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25000"/>
              </a:prstClr>
            </a:outerShdw>
          </a:effectLst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228600" y="1371600"/>
            <a:ext cx="5867400" cy="3962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2293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300">
                <a:solidFill>
                  <a:schemeClr val="bg1"/>
                </a:solidFill>
                <a:latin typeface="+mn-lt"/>
              </a:defRPr>
            </a:lvl1pPr>
          </a:lstStyle>
          <a:p>
            <a:fld id="{E255E6F3-9F5A-47C7-AF8B-3DF14D692817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3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6248400"/>
            <a:ext cx="381000" cy="381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C177854E-C093-443C-A3A5-195FE95C38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mar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4800600"/>
          </a:xfrm>
          <a:prstGeom prst="rect">
            <a:avLst/>
          </a:prstGeom>
        </p:spPr>
        <p:txBody>
          <a:bodyPr/>
          <a:lstStyle>
            <a:lvl1pPr>
              <a:buNone/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2293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300">
                <a:solidFill>
                  <a:schemeClr val="bg1"/>
                </a:solidFill>
                <a:latin typeface="+mn-lt"/>
              </a:defRPr>
            </a:lvl1pPr>
          </a:lstStyle>
          <a:p>
            <a:fld id="{E255E6F3-9F5A-47C7-AF8B-3DF14D692817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3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6248400"/>
            <a:ext cx="381000" cy="381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C177854E-C093-443C-A3A5-195FE95C38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Pun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228600" y="1371600"/>
            <a:ext cx="8686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2293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300">
                <a:solidFill>
                  <a:schemeClr val="bg1"/>
                </a:solidFill>
                <a:latin typeface="+mn-lt"/>
              </a:defRPr>
            </a:lvl1pPr>
          </a:lstStyle>
          <a:p>
            <a:fld id="{E255E6F3-9F5A-47C7-AF8B-3DF14D692817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3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6248400"/>
            <a:ext cx="381000" cy="381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C177854E-C093-443C-A3A5-195FE95C38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0" y="5334000"/>
            <a:ext cx="9144000" cy="685800"/>
          </a:xfrm>
          <a:prstGeom prst="rect">
            <a:avLst/>
          </a:prstGeom>
          <a:gradFill>
            <a:gsLst>
              <a:gs pos="8000">
                <a:schemeClr val="accent1">
                  <a:alpha val="71000"/>
                </a:schemeClr>
              </a:gs>
              <a:gs pos="88000">
                <a:schemeClr val="accent1"/>
              </a:gs>
            </a:gsLst>
          </a:gra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none"/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Font typeface="Courier New" pitchFamily="49" charset="0"/>
              <a:buNone/>
              <a:tabLst>
                <a:tab pos="4932363" algn="l"/>
              </a:tabLst>
            </a:pPr>
            <a:endParaRPr lang="he-IL" sz="2000" b="1" kern="1200">
              <a:solidFill>
                <a:srgbClr val="F8F8F8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8600" y="5334000"/>
            <a:ext cx="8694738" cy="6858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none"/>
        </p:style>
        <p:txBody>
          <a:bodyPr rtlCol="0" anchor="ctr"/>
          <a:lstStyle>
            <a:lvl1pPr marL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None/>
              <a:defRPr lang="en-US" sz="2000" b="1" kern="1200" dirty="0">
                <a:solidFill>
                  <a:srgbClr val="F8F8F8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Punch Line</a:t>
            </a: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228600" y="1440873"/>
            <a:ext cx="8686800" cy="38931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2293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3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>
              <a:cs typeface="Calibri" pitchFamily="34" charset="0"/>
            </a:endParaRP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3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>
              <a:cs typeface="Calibri" pitchFamily="34" charset="0"/>
            </a:endParaRP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6248400"/>
            <a:ext cx="381000" cy="381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1ADE8DCE-EC89-4B47-B102-D15FECFF69C7}" type="slidenum">
              <a:rPr lang="en-US" smtClean="0">
                <a:cs typeface="Calibri" pitchFamily="34" charset="0"/>
              </a:rPr>
              <a:pPr/>
              <a:t>‹#›</a:t>
            </a:fld>
            <a:endParaRPr lang="en-US" dirty="0">
              <a:cs typeface="Calibri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10668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2293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3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>
              <a:cs typeface="Calibri" pitchFamily="34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3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>
              <a:cs typeface="Calibri" pitchFamily="34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6248400"/>
            <a:ext cx="381000" cy="381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1ADE8DCE-EC89-4B47-B102-D15FECFF69C7}" type="slidenum">
              <a:rPr lang="en-US" smtClean="0">
                <a:cs typeface="Calibri" pitchFamily="34" charset="0"/>
              </a:rPr>
              <a:pPr/>
              <a:t>‹#›</a:t>
            </a:fld>
            <a:endParaRPr lang="en-US" dirty="0">
              <a:cs typeface="Calibri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Content Image sqr s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228600" y="1371600"/>
            <a:ext cx="6781800" cy="3962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7081910" y="4267200"/>
            <a:ext cx="1833489" cy="17526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none"/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ourier New" pitchFamily="49" charset="0"/>
              <a:buChar char="o"/>
              <a:tabLst>
                <a:tab pos="4932363" algn="l"/>
              </a:tabLst>
              <a:defRPr lang="en-US" sz="2400" dirty="0">
                <a:solidFill>
                  <a:schemeClr val="tx2"/>
                </a:solidFill>
                <a:latin typeface="Tw Cen MT" pitchFamily="34" charset="0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2293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3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>
              <a:cs typeface="Calibri" pitchFamily="34" charset="0"/>
            </a:endParaRP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3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>
              <a:cs typeface="Calibri" pitchFamily="34" charset="0"/>
            </a:endParaRPr>
          </a:p>
        </p:txBody>
      </p:sp>
      <p:sp>
        <p:nvSpPr>
          <p:cNvPr id="15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6248400"/>
            <a:ext cx="381000" cy="381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1ADE8DCE-EC89-4B47-B102-D15FECFF69C7}" type="slidenum">
              <a:rPr lang="en-US" smtClean="0">
                <a:cs typeface="Calibri" pitchFamily="34" charset="0"/>
              </a:rPr>
              <a:pPr/>
              <a:t>‹#›</a:t>
            </a:fld>
            <a:endParaRPr lang="en-US" dirty="0">
              <a:cs typeface="Calibri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Image full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9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/>
        </p:spPr>
        <p:txBody>
          <a:bodyPr/>
          <a:lstStyle>
            <a:lvl1pPr rtl="0">
              <a:buNone/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[Title Picture]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1600200"/>
            <a:ext cx="9296400" cy="1447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tx1"/>
            </a:solidFill>
          </a:ln>
          <a:effectLst/>
        </p:spPr>
        <p:txBody>
          <a:bodyPr vert="horz" wrap="square" lIns="360000" tIns="45720" rIns="36000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lang="en-US" sz="3200" baseline="0" noProof="0" dirty="0">
                <a:solidFill>
                  <a:schemeClr val="tx1"/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pPr lvl="0" algn="ctr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1884363" algn="l"/>
              </a:tabLs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810000"/>
            <a:ext cx="7772400" cy="11430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Image hor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9"/>
          <p:cNvSpPr>
            <a:spLocks noGrp="1"/>
          </p:cNvSpPr>
          <p:nvPr>
            <p:ph type="pic" sz="quarter" idx="11" hasCustomPrompt="1"/>
          </p:nvPr>
        </p:nvSpPr>
        <p:spPr>
          <a:xfrm>
            <a:off x="228600" y="2971800"/>
            <a:ext cx="8686800" cy="28194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none"/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tabLst>
                <a:tab pos="4932363" algn="l"/>
              </a:tabLst>
              <a:defRPr lang="en-US" sz="2400" dirty="0">
                <a:solidFill>
                  <a:schemeClr val="tx2"/>
                </a:solidFill>
                <a:latin typeface="Tw Cen MT" pitchFamily="34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[Title Picture]</a:t>
            </a:r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371600"/>
            <a:ext cx="8686800" cy="1066800"/>
          </a:xfr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lang="en-US" sz="3200" baseline="0" noProof="0" dirty="0" smtClean="0">
                <a:solidFill>
                  <a:schemeClr val="tx1"/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pPr lvl="0" algn="ctr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1884363" algn="l"/>
              </a:tabLst>
            </a:pPr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2438400"/>
            <a:ext cx="8686800" cy="609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  <p:sp>
        <p:nvSpPr>
          <p:cNvPr id="1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2293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300">
                <a:solidFill>
                  <a:schemeClr val="bg1"/>
                </a:solidFill>
                <a:latin typeface="+mn-lt"/>
              </a:defRPr>
            </a:lvl1pPr>
          </a:lstStyle>
          <a:p>
            <a:fld id="{E255E6F3-9F5A-47C7-AF8B-3DF14D692817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1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3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6248400"/>
            <a:ext cx="381000" cy="381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C177854E-C093-443C-A3A5-195FE95C38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533400" y="1371600"/>
            <a:ext cx="9906000" cy="1447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none"/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tabLst>
                <a:tab pos="4932363" algn="l"/>
              </a:tabLst>
            </a:pPr>
            <a:endParaRPr lang="he-IL" sz="2400">
              <a:solidFill>
                <a:schemeClr val="tx2"/>
              </a:solidFill>
              <a:latin typeface="Tw Cen MT" pitchFamily="34" charset="0"/>
              <a:ea typeface="+mn-ea"/>
              <a:cs typeface="+mn-cs"/>
            </a:endParaRP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28600" y="3200400"/>
            <a:ext cx="8686800" cy="1905000"/>
          </a:xfrm>
        </p:spPr>
        <p:txBody>
          <a:bodyPr/>
          <a:lstStyle>
            <a:lvl1pPr algn="ctr">
              <a:buFontTx/>
              <a:buNone/>
              <a:defRPr sz="20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371600"/>
            <a:ext cx="8686800" cy="1470025"/>
          </a:xfr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lang="en-US" sz="3200" baseline="0" noProof="0" dirty="0" smtClean="0">
                <a:solidFill>
                  <a:schemeClr val="tx1"/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pPr lvl="0" algn="ctr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1884363" algn="l"/>
              </a:tabLst>
            </a:pPr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2293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300">
                <a:solidFill>
                  <a:schemeClr val="bg1"/>
                </a:solidFill>
                <a:latin typeface="+mn-lt"/>
              </a:defRPr>
            </a:lvl1pPr>
          </a:lstStyle>
          <a:p>
            <a:fld id="{E255E6F3-9F5A-47C7-AF8B-3DF14D692817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3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6248400"/>
            <a:ext cx="381000" cy="381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C177854E-C093-443C-A3A5-195FE95C38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Image sqr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28600" y="2514600"/>
            <a:ext cx="8686800" cy="609600"/>
          </a:xfrm>
        </p:spPr>
        <p:txBody>
          <a:bodyPr/>
          <a:lstStyle>
            <a:lvl1pPr algn="ctr">
              <a:buFontTx/>
              <a:buNone/>
              <a:defRPr sz="20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icture Placeholder 19"/>
          <p:cNvSpPr>
            <a:spLocks noGrp="1"/>
          </p:cNvSpPr>
          <p:nvPr>
            <p:ph type="pic" sz="quarter" idx="11" hasCustomPrompt="1"/>
          </p:nvPr>
        </p:nvSpPr>
        <p:spPr>
          <a:xfrm>
            <a:off x="3543300" y="3124200"/>
            <a:ext cx="2057400" cy="26670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none"/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tabLst>
                <a:tab pos="4932363" algn="l"/>
              </a:tabLst>
              <a:defRPr lang="en-US" sz="2400" dirty="0">
                <a:solidFill>
                  <a:schemeClr val="tx2"/>
                </a:solidFill>
                <a:latin typeface="Tw Cen MT" pitchFamily="34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[Divider Picture]</a:t>
            </a:r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449638"/>
            <a:ext cx="8686800" cy="1064962"/>
          </a:xfr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>
              <a:defRPr lang="en-US" sz="3200" baseline="0" noProof="0" dirty="0" smtClean="0">
                <a:solidFill>
                  <a:schemeClr val="tx1"/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pPr lvl="0" algn="ctr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1884363" algn="l"/>
              </a:tabLst>
            </a:pPr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2293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300">
                <a:solidFill>
                  <a:schemeClr val="bg1"/>
                </a:solidFill>
                <a:latin typeface="+mn-lt"/>
              </a:defRPr>
            </a:lvl1pPr>
          </a:lstStyle>
          <a:p>
            <a:fld id="{E255E6F3-9F5A-47C7-AF8B-3DF14D692817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3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6248400"/>
            <a:ext cx="381000" cy="381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C177854E-C093-443C-A3A5-195FE95C38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Image ver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28600" y="3276600"/>
            <a:ext cx="4953000" cy="1981200"/>
          </a:xfrm>
        </p:spPr>
        <p:txBody>
          <a:bodyPr/>
          <a:lstStyle>
            <a:lvl1pPr algn="ctr">
              <a:buFontTx/>
              <a:buNone/>
              <a:defRPr sz="20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icture Placeholder 19"/>
          <p:cNvSpPr>
            <a:spLocks noGrp="1"/>
          </p:cNvSpPr>
          <p:nvPr>
            <p:ph type="pic" sz="quarter" idx="11" hasCustomPrompt="1"/>
          </p:nvPr>
        </p:nvSpPr>
        <p:spPr>
          <a:xfrm>
            <a:off x="5562600" y="1562100"/>
            <a:ext cx="3352800" cy="36576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none"/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tabLst>
                <a:tab pos="4932363" algn="l"/>
              </a:tabLst>
              <a:defRPr lang="en-US" sz="2400" dirty="0">
                <a:solidFill>
                  <a:schemeClr val="tx2"/>
                </a:solidFill>
                <a:latin typeface="Tw Cen MT" pitchFamily="34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[Divider Picture]</a:t>
            </a:r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558925"/>
            <a:ext cx="4953000" cy="1717674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2293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300">
                <a:solidFill>
                  <a:schemeClr val="bg1"/>
                </a:solidFill>
                <a:latin typeface="+mn-lt"/>
              </a:defRPr>
            </a:lvl1pPr>
          </a:lstStyle>
          <a:p>
            <a:fld id="{E255E6F3-9F5A-47C7-AF8B-3DF14D692817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3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5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6248400"/>
            <a:ext cx="381000" cy="381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C177854E-C093-443C-A3A5-195FE95C38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Image hor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28600" y="2590800"/>
            <a:ext cx="8686800" cy="457200"/>
          </a:xfrm>
        </p:spPr>
        <p:txBody>
          <a:bodyPr/>
          <a:lstStyle>
            <a:lvl1pPr algn="ctr">
              <a:buFontTx/>
              <a:buNone/>
              <a:defRPr sz="20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icture Placeholder 19"/>
          <p:cNvSpPr>
            <a:spLocks noGrp="1"/>
          </p:cNvSpPr>
          <p:nvPr>
            <p:ph type="pic" sz="quarter" idx="11" hasCustomPrompt="1"/>
          </p:nvPr>
        </p:nvSpPr>
        <p:spPr>
          <a:xfrm>
            <a:off x="228600" y="3200400"/>
            <a:ext cx="8686800" cy="25908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none"/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tabLst>
                <a:tab pos="4932363" algn="l"/>
              </a:tabLst>
              <a:defRPr lang="en-US" sz="2400" dirty="0">
                <a:solidFill>
                  <a:schemeClr val="tx2"/>
                </a:solidFill>
                <a:latin typeface="Tw Cen MT" pitchFamily="34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[Divider Picture]</a:t>
            </a:r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425575"/>
            <a:ext cx="8686800" cy="1165225"/>
          </a:xfr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lang="en-US" sz="3200" baseline="0" noProof="0" dirty="0" smtClean="0">
                <a:solidFill>
                  <a:schemeClr val="tx1"/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pPr lvl="0" algn="ctr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1884363" algn="l"/>
              </a:tabLst>
            </a:pPr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2293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300">
                <a:solidFill>
                  <a:schemeClr val="bg1"/>
                </a:solidFill>
                <a:latin typeface="+mn-lt"/>
              </a:defRPr>
            </a:lvl1pPr>
          </a:lstStyle>
          <a:p>
            <a:fld id="{E255E6F3-9F5A-47C7-AF8B-3DF14D692817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3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6248400"/>
            <a:ext cx="381000" cy="381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C177854E-C093-443C-A3A5-195FE95C38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Image small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28600" y="3429000"/>
            <a:ext cx="8686800" cy="1752600"/>
          </a:xfrm>
        </p:spPr>
        <p:txBody>
          <a:bodyPr/>
          <a:lstStyle>
            <a:lvl1pPr algn="ctr">
              <a:buFontTx/>
              <a:buNone/>
              <a:defRPr sz="20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icture Placeholder 19"/>
          <p:cNvSpPr>
            <a:spLocks noGrp="1"/>
          </p:cNvSpPr>
          <p:nvPr>
            <p:ph type="pic" sz="quarter" idx="11" hasCustomPrompt="1"/>
          </p:nvPr>
        </p:nvSpPr>
        <p:spPr>
          <a:xfrm>
            <a:off x="3790950" y="685800"/>
            <a:ext cx="1562100" cy="14478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none"/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tabLst>
                <a:tab pos="4932363" algn="l"/>
              </a:tabLst>
              <a:defRPr lang="en-US" sz="2400" dirty="0">
                <a:solidFill>
                  <a:schemeClr val="tx2"/>
                </a:solidFill>
                <a:latin typeface="Tw Cen MT" pitchFamily="34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[Divider Picture]</a:t>
            </a:r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0"/>
            <a:ext cx="8686800" cy="1165225"/>
          </a:xfr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lang="en-US" sz="3200" baseline="0" noProof="0" dirty="0" smtClean="0">
                <a:solidFill>
                  <a:schemeClr val="tx1"/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pPr lvl="0" algn="ctr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1884363" algn="l"/>
              </a:tabLst>
            </a:pPr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2293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300">
                <a:solidFill>
                  <a:schemeClr val="bg1"/>
                </a:solidFill>
                <a:latin typeface="+mn-lt"/>
              </a:defRPr>
            </a:lvl1pPr>
          </a:lstStyle>
          <a:p>
            <a:fld id="{E255E6F3-9F5A-47C7-AF8B-3DF14D692817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3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6248400"/>
            <a:ext cx="381000" cy="381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C177854E-C093-443C-A3A5-195FE95C38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28600" y="1371600"/>
            <a:ext cx="8686800" cy="3962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2293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300">
                <a:solidFill>
                  <a:schemeClr val="bg1"/>
                </a:solidFill>
                <a:latin typeface="+mn-lt"/>
              </a:defRPr>
            </a:lvl1pPr>
          </a:lstStyle>
          <a:p>
            <a:fld id="{E255E6F3-9F5A-47C7-AF8B-3DF14D692817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3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6248400"/>
            <a:ext cx="381000" cy="381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C177854E-C093-443C-A3A5-195FE95C38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hyperlink" Target="http://www.visualbee.com/upgrade.html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868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300">
                <a:solidFill>
                  <a:schemeClr val="bg1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6248400"/>
            <a:ext cx="381000" cy="381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fld id="{C177854E-C093-443C-A3A5-195FE95C38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logo.png">
            <a:hlinkClick r:id="rId18" tooltip="To remove the VisualBee Logo or replace with your own, please Upgrade VisualBee to PREMIUM service."/>
          </p:cNvPr>
          <p:cNvPicPr>
            <a:picLocks/>
          </p:cNvPicPr>
          <p:nvPr userDrawn="1"/>
        </p:nvPicPr>
        <p:blipFill>
          <a:blip r:embed="rId19" cstate="print"/>
          <a:stretch>
            <a:fillRect/>
          </a:stretch>
        </p:blipFill>
        <p:spPr>
          <a:xfrm>
            <a:off x="251519" y="6125543"/>
            <a:ext cx="1368151" cy="34203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mc:AlternateContent xmlns:mc="http://schemas.openxmlformats.org/markup-compatibility/2006">
    <mc:Choice xmlns=""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tabLst>
          <a:tab pos="1884363" algn="l"/>
        </a:tabLst>
        <a:defRPr sz="2800" baseline="0">
          <a:solidFill>
            <a:schemeClr val="tx1"/>
          </a:solidFill>
          <a:latin typeface="+mj-lt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tabLst>
          <a:tab pos="4932363" algn="l"/>
        </a:tabLst>
        <a:defRPr sz="2400">
          <a:solidFill>
            <a:schemeClr val="tx2"/>
          </a:solidFill>
          <a:latin typeface="+mj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tabLst>
          <a:tab pos="4932363" algn="l"/>
        </a:tabLst>
        <a:defRPr sz="2000">
          <a:solidFill>
            <a:schemeClr val="tx2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tabLst>
          <a:tab pos="4932363" algn="l"/>
        </a:tabLst>
        <a:defRPr sz="1800">
          <a:solidFill>
            <a:schemeClr val="tx2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tabLst>
          <a:tab pos="4932363" algn="l"/>
        </a:tabLst>
        <a:defRPr sz="1600">
          <a:solidFill>
            <a:schemeClr val="tx2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tabLst>
          <a:tab pos="4932363" algn="l"/>
        </a:tabLst>
        <a:defRPr sz="1600">
          <a:solidFill>
            <a:schemeClr val="tx2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686800" cy="1371600"/>
          </a:xfrm>
        </p:spPr>
        <p:txBody>
          <a:bodyPr>
            <a:noAutofit/>
          </a:bodyPr>
          <a:lstStyle/>
          <a:p>
            <a:r>
              <a:rPr lang="en-US" sz="3600" b="1" dirty="0" err="1" smtClean="0"/>
              <a:t>Perbedaan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metode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kuantitatif</a:t>
            </a:r>
            <a:r>
              <a:rPr lang="en-US" sz="3600" b="1" dirty="0" smtClean="0"/>
              <a:t> &amp; </a:t>
            </a:r>
            <a:r>
              <a:rPr lang="en-US" sz="3600" b="1" dirty="0" err="1" smtClean="0"/>
              <a:t>kualitatif</a:t>
            </a:r>
            <a:endParaRPr lang="en-US" sz="3600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8686800" cy="1219200"/>
          </a:xfrm>
        </p:spPr>
        <p:txBody>
          <a:bodyPr>
            <a:noAutofit/>
          </a:bodyPr>
          <a:lstStyle/>
          <a:p>
            <a:r>
              <a:rPr lang="en-US" dirty="0" err="1" smtClean="0"/>
              <a:t>Kuliah</a:t>
            </a:r>
            <a:r>
              <a:rPr lang="en-US" dirty="0" smtClean="0"/>
              <a:t> 2</a:t>
            </a:r>
          </a:p>
          <a:p>
            <a:r>
              <a:rPr lang="en-US" dirty="0" err="1" smtClean="0"/>
              <a:t>Siswanto</a:t>
            </a:r>
            <a:r>
              <a:rPr lang="en-US" dirty="0" smtClean="0"/>
              <a:t>, </a:t>
            </a:r>
            <a:r>
              <a:rPr lang="en-US" dirty="0" err="1" smtClean="0"/>
              <a:t>S.Psi</a:t>
            </a:r>
            <a:r>
              <a:rPr lang="en-US" dirty="0" smtClean="0"/>
              <a:t>., </a:t>
            </a:r>
            <a:r>
              <a:rPr lang="en-US" dirty="0" err="1" smtClean="0"/>
              <a:t>M.Si</a:t>
            </a:r>
            <a:endParaRPr lang="en-US" dirty="0" smtClean="0"/>
          </a:p>
          <a:p>
            <a:r>
              <a:rPr lang="en-US" dirty="0" err="1" smtClean="0"/>
              <a:t>Fakultas</a:t>
            </a:r>
            <a:r>
              <a:rPr lang="en-US" dirty="0" smtClean="0"/>
              <a:t> </a:t>
            </a:r>
            <a:r>
              <a:rPr lang="en-US" dirty="0" err="1" smtClean="0"/>
              <a:t>Psikologi</a:t>
            </a:r>
            <a:r>
              <a:rPr lang="en-US" dirty="0" smtClean="0"/>
              <a:t> </a:t>
            </a:r>
            <a:r>
              <a:rPr lang="en-US" dirty="0" err="1" smtClean="0"/>
              <a:t>Unika</a:t>
            </a:r>
            <a:r>
              <a:rPr lang="en-US" dirty="0" smtClean="0"/>
              <a:t> </a:t>
            </a:r>
            <a:r>
              <a:rPr lang="en-US" dirty="0" err="1" smtClean="0"/>
              <a:t>Soegijapratana</a:t>
            </a:r>
            <a:r>
              <a:rPr lang="en-US" smtClean="0"/>
              <a:t> Semarang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066800"/>
          </a:xfrm>
        </p:spPr>
        <p:txBody>
          <a:bodyPr>
            <a:noAutofit/>
          </a:bodyPr>
          <a:lstStyle/>
          <a:p>
            <a:r>
              <a:rPr lang="en-US" smtClean="0"/>
              <a:t>Prinsip penelitian kuantitatif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28600" y="1440873"/>
            <a:ext cx="8686800" cy="3893127"/>
          </a:xfrm>
        </p:spPr>
        <p:txBody>
          <a:bodyPr>
            <a:noAutofit/>
          </a:bodyPr>
          <a:lstStyle/>
          <a:p>
            <a:pPr lvl="0" algn="l" rtl="0">
              <a:buAutoNum type="arabicPeriod"/>
            </a:pPr>
            <a:r>
              <a:rPr lang="en-US" sz="1955" dirty="0" err="1" smtClean="0"/>
              <a:t>Realita</a:t>
            </a:r>
            <a:r>
              <a:rPr lang="en-US" sz="1955" dirty="0" smtClean="0"/>
              <a:t> </a:t>
            </a:r>
            <a:r>
              <a:rPr lang="en-US" sz="1955" dirty="0" err="1" smtClean="0"/>
              <a:t>adl</a:t>
            </a:r>
            <a:r>
              <a:rPr lang="en-US" sz="1955" dirty="0" smtClean="0"/>
              <a:t> </a:t>
            </a:r>
            <a:r>
              <a:rPr lang="en-US" sz="1955" dirty="0" err="1" smtClean="0"/>
              <a:t>suatu</a:t>
            </a:r>
            <a:r>
              <a:rPr lang="en-US" sz="1955" dirty="0" smtClean="0"/>
              <a:t> </a:t>
            </a:r>
            <a:r>
              <a:rPr lang="en-US" sz="1955" dirty="0" err="1" smtClean="0"/>
              <a:t>hal</a:t>
            </a:r>
            <a:r>
              <a:rPr lang="en-US" sz="1955" dirty="0" smtClean="0"/>
              <a:t> yang </a:t>
            </a:r>
            <a:r>
              <a:rPr lang="en-US" sz="1955" dirty="0" err="1" smtClean="0"/>
              <a:t>objektif</a:t>
            </a:r>
            <a:r>
              <a:rPr lang="en-US" sz="1955" dirty="0" smtClean="0"/>
              <a:t>, </a:t>
            </a:r>
            <a:r>
              <a:rPr lang="en-US" sz="1955" dirty="0" err="1" smtClean="0"/>
              <a:t>sederhana</a:t>
            </a:r>
            <a:r>
              <a:rPr lang="en-US" sz="1955" dirty="0" smtClean="0"/>
              <a:t>, </a:t>
            </a:r>
            <a:r>
              <a:rPr lang="en-US" sz="1955" dirty="0" err="1" smtClean="0"/>
              <a:t>positif</a:t>
            </a:r>
            <a:r>
              <a:rPr lang="en-US" sz="1955" dirty="0" smtClean="0"/>
              <a:t> &amp; </a:t>
            </a:r>
            <a:r>
              <a:rPr lang="en-US" sz="1955" dirty="0" err="1" smtClean="0"/>
              <a:t>terdiri</a:t>
            </a:r>
            <a:r>
              <a:rPr lang="en-US" sz="1955" dirty="0" smtClean="0"/>
              <a:t> </a:t>
            </a:r>
            <a:r>
              <a:rPr lang="en-US" sz="1955" dirty="0" err="1" smtClean="0"/>
              <a:t>dr</a:t>
            </a:r>
            <a:r>
              <a:rPr lang="en-US" sz="1955" dirty="0" smtClean="0"/>
              <a:t> </a:t>
            </a:r>
            <a:r>
              <a:rPr lang="en-US" sz="1955" dirty="0" err="1" smtClean="0"/>
              <a:t>impresi-impresi</a:t>
            </a:r>
            <a:r>
              <a:rPr lang="en-US" sz="1955" dirty="0" smtClean="0"/>
              <a:t> </a:t>
            </a:r>
            <a:r>
              <a:rPr lang="en-US" sz="1955" dirty="0" err="1" smtClean="0"/>
              <a:t>indera</a:t>
            </a:r>
            <a:r>
              <a:rPr lang="en-US" sz="1955" dirty="0" smtClean="0"/>
              <a:t>. </a:t>
            </a:r>
            <a:r>
              <a:rPr lang="en-US" sz="1955" dirty="0" err="1" smtClean="0"/>
              <a:t>Ada</a:t>
            </a:r>
            <a:r>
              <a:rPr lang="en-US" sz="1955" dirty="0" smtClean="0"/>
              <a:t> </a:t>
            </a:r>
            <a:r>
              <a:rPr lang="en-US" sz="1955" dirty="0" err="1" smtClean="0"/>
              <a:t>keyakinan</a:t>
            </a:r>
            <a:r>
              <a:rPr lang="en-US" sz="1955" dirty="0" smtClean="0"/>
              <a:t> 1 </a:t>
            </a:r>
            <a:r>
              <a:rPr lang="en-US" sz="1955" dirty="0" err="1" smtClean="0"/>
              <a:t>realita</a:t>
            </a:r>
            <a:r>
              <a:rPr lang="en-US" sz="1955" dirty="0" smtClean="0"/>
              <a:t>, 1 </a:t>
            </a:r>
            <a:r>
              <a:rPr lang="en-US" sz="1955" dirty="0" err="1" smtClean="0"/>
              <a:t>kebenaran</a:t>
            </a:r>
            <a:endParaRPr lang="en-US" sz="1955" dirty="0"/>
          </a:p>
          <a:p>
            <a:pPr lvl="0" algn="l" rtl="0">
              <a:buAutoNum type="arabicPeriod" startAt="2"/>
            </a:pPr>
            <a:r>
              <a:rPr lang="en-US" sz="1955" dirty="0" err="1" smtClean="0"/>
              <a:t>Manusia</a:t>
            </a:r>
            <a:r>
              <a:rPr lang="en-US" sz="1955" dirty="0" smtClean="0"/>
              <a:t> </a:t>
            </a:r>
            <a:r>
              <a:rPr lang="en-US" sz="1955" dirty="0" err="1" smtClean="0"/>
              <a:t>dipengaruhi</a:t>
            </a:r>
            <a:r>
              <a:rPr lang="en-US" sz="1955" dirty="0" smtClean="0"/>
              <a:t> </a:t>
            </a:r>
            <a:r>
              <a:rPr lang="en-US" sz="1955" dirty="0" err="1" smtClean="0"/>
              <a:t>oleh</a:t>
            </a:r>
            <a:r>
              <a:rPr lang="en-US" sz="1955" dirty="0" smtClean="0"/>
              <a:t> </a:t>
            </a:r>
            <a:r>
              <a:rPr lang="en-US" sz="1955" dirty="0" err="1" smtClean="0"/>
              <a:t>dunia</a:t>
            </a:r>
            <a:r>
              <a:rPr lang="en-US" sz="1955" dirty="0" smtClean="0"/>
              <a:t> </a:t>
            </a:r>
            <a:r>
              <a:rPr lang="en-US" sz="1955" dirty="0" err="1" smtClean="0"/>
              <a:t>sosialnya</a:t>
            </a:r>
            <a:r>
              <a:rPr lang="en-US" sz="1955" dirty="0" smtClean="0"/>
              <a:t> </a:t>
            </a:r>
            <a:r>
              <a:rPr lang="en-US" sz="1955" dirty="0" err="1" smtClean="0"/>
              <a:t>dlm</a:t>
            </a:r>
            <a:r>
              <a:rPr lang="en-US" sz="1955" dirty="0" smtClean="0"/>
              <a:t> </a:t>
            </a:r>
            <a:r>
              <a:rPr lang="en-US" sz="1955" dirty="0" err="1" smtClean="0"/>
              <a:t>cara</a:t>
            </a:r>
            <a:r>
              <a:rPr lang="en-US" sz="1955" dirty="0" smtClean="0"/>
              <a:t> </a:t>
            </a:r>
            <a:r>
              <a:rPr lang="en-US" sz="1955" dirty="0" err="1" smtClean="0"/>
              <a:t>yg</a:t>
            </a:r>
            <a:r>
              <a:rPr lang="en-US" sz="1955" dirty="0" smtClean="0"/>
              <a:t> </a:t>
            </a:r>
            <a:r>
              <a:rPr lang="en-US" sz="1955" dirty="0" err="1" smtClean="0"/>
              <a:t>sama</a:t>
            </a:r>
            <a:r>
              <a:rPr lang="en-US" sz="1955" dirty="0" smtClean="0"/>
              <a:t> </a:t>
            </a:r>
            <a:r>
              <a:rPr lang="en-US" sz="1955" dirty="0" err="1" smtClean="0"/>
              <a:t>seperti</a:t>
            </a:r>
            <a:r>
              <a:rPr lang="en-US" sz="1955" dirty="0" smtClean="0"/>
              <a:t> </a:t>
            </a:r>
            <a:r>
              <a:rPr lang="en-US" sz="1955" dirty="0" err="1" smtClean="0"/>
              <a:t>dunia</a:t>
            </a:r>
            <a:r>
              <a:rPr lang="en-US" sz="1955" dirty="0" smtClean="0"/>
              <a:t> </a:t>
            </a:r>
            <a:r>
              <a:rPr lang="en-US" sz="1955" dirty="0" err="1" smtClean="0"/>
              <a:t>alam</a:t>
            </a:r>
            <a:r>
              <a:rPr lang="en-US" sz="1955" dirty="0" smtClean="0"/>
              <a:t> </a:t>
            </a:r>
            <a:r>
              <a:rPr lang="en-US" sz="1955" dirty="0" err="1" smtClean="0"/>
              <a:t>diatur</a:t>
            </a:r>
            <a:r>
              <a:rPr lang="en-US" sz="1955" dirty="0" smtClean="0"/>
              <a:t> </a:t>
            </a:r>
            <a:r>
              <a:rPr lang="en-US" sz="1955" dirty="0" err="1" smtClean="0"/>
              <a:t>oleh</a:t>
            </a:r>
            <a:r>
              <a:rPr lang="en-US" sz="1955" dirty="0" smtClean="0"/>
              <a:t> </a:t>
            </a:r>
            <a:r>
              <a:rPr lang="en-US" sz="1955" dirty="0" err="1" smtClean="0"/>
              <a:t>hukum-hukum</a:t>
            </a:r>
            <a:r>
              <a:rPr lang="en-US" sz="1955" dirty="0" smtClean="0"/>
              <a:t> </a:t>
            </a:r>
            <a:r>
              <a:rPr lang="en-US" sz="1955" dirty="0" err="1" smtClean="0"/>
              <a:t>pasti</a:t>
            </a:r>
            <a:endParaRPr lang="en-US" sz="1955" dirty="0"/>
          </a:p>
          <a:p>
            <a:pPr lvl="0" algn="l" rtl="0">
              <a:buAutoNum type="arabicPeriod" startAt="3"/>
            </a:pPr>
            <a:r>
              <a:rPr lang="en-US" sz="1955" dirty="0" err="1" smtClean="0"/>
              <a:t>Fakta</a:t>
            </a:r>
            <a:r>
              <a:rPr lang="en-US" sz="1955" dirty="0" smtClean="0"/>
              <a:t> </a:t>
            </a:r>
            <a:r>
              <a:rPr lang="en-US" sz="1955" dirty="0" err="1" smtClean="0"/>
              <a:t>harus</a:t>
            </a:r>
            <a:r>
              <a:rPr lang="en-US" sz="1955" dirty="0" smtClean="0"/>
              <a:t> </a:t>
            </a:r>
            <a:r>
              <a:rPr lang="en-US" sz="1955" dirty="0" err="1" smtClean="0"/>
              <a:t>dipisahkan</a:t>
            </a:r>
            <a:r>
              <a:rPr lang="en-US" sz="1955" dirty="0" smtClean="0"/>
              <a:t> </a:t>
            </a:r>
            <a:r>
              <a:rPr lang="en-US" sz="1955" dirty="0" err="1" smtClean="0"/>
              <a:t>dari</a:t>
            </a:r>
            <a:r>
              <a:rPr lang="en-US" sz="1955" dirty="0" smtClean="0"/>
              <a:t> </a:t>
            </a:r>
            <a:r>
              <a:rPr lang="en-US" sz="1955" dirty="0" err="1" smtClean="0"/>
              <a:t>nilai</a:t>
            </a:r>
            <a:r>
              <a:rPr lang="en-US" sz="1955" dirty="0" smtClean="0"/>
              <a:t>, </a:t>
            </a:r>
            <a:r>
              <a:rPr lang="en-US" sz="1955" dirty="0" err="1" smtClean="0"/>
              <a:t>tdk</a:t>
            </a:r>
            <a:r>
              <a:rPr lang="en-US" sz="1955" dirty="0" smtClean="0"/>
              <a:t> </a:t>
            </a:r>
            <a:r>
              <a:rPr lang="en-US" sz="1955" dirty="0" err="1" smtClean="0"/>
              <a:t>boleh</a:t>
            </a:r>
            <a:r>
              <a:rPr lang="en-US" sz="1955" dirty="0" smtClean="0"/>
              <a:t> </a:t>
            </a:r>
            <a:r>
              <a:rPr lang="en-US" sz="1955" dirty="0" err="1" smtClean="0"/>
              <a:t>membuat</a:t>
            </a:r>
            <a:r>
              <a:rPr lang="en-US" sz="1955" dirty="0" smtClean="0"/>
              <a:t> </a:t>
            </a:r>
            <a:r>
              <a:rPr lang="en-US" sz="1955" dirty="0" err="1" smtClean="0"/>
              <a:t>pernyataan</a:t>
            </a:r>
            <a:r>
              <a:rPr lang="en-US" sz="1955" dirty="0" smtClean="0"/>
              <a:t> </a:t>
            </a:r>
            <a:r>
              <a:rPr lang="en-US" sz="1955" dirty="0" err="1" smtClean="0"/>
              <a:t>ttg</a:t>
            </a:r>
            <a:r>
              <a:rPr lang="en-US" sz="1955" dirty="0" smtClean="0"/>
              <a:t> </a:t>
            </a:r>
            <a:r>
              <a:rPr lang="en-US" sz="1955" dirty="0" err="1" smtClean="0"/>
              <a:t>nilai</a:t>
            </a:r>
            <a:endParaRPr lang="en-US" sz="1955" dirty="0"/>
          </a:p>
          <a:p>
            <a:pPr lvl="0" algn="l" rtl="0">
              <a:buAutoNum type="arabicPeriod" startAt="4"/>
            </a:pPr>
            <a:r>
              <a:rPr lang="en-US" sz="1955" dirty="0" err="1" smtClean="0"/>
              <a:t>Ilmu-ilmu</a:t>
            </a:r>
            <a:r>
              <a:rPr lang="en-US" sz="1955" dirty="0" smtClean="0"/>
              <a:t> </a:t>
            </a:r>
            <a:r>
              <a:rPr lang="en-US" sz="1955" dirty="0" err="1" smtClean="0"/>
              <a:t>sosial</a:t>
            </a:r>
            <a:r>
              <a:rPr lang="en-US" sz="1955" dirty="0" smtClean="0"/>
              <a:t> &amp; </a:t>
            </a:r>
            <a:r>
              <a:rPr lang="en-US" sz="1955" dirty="0" err="1" smtClean="0"/>
              <a:t>alam</a:t>
            </a:r>
            <a:r>
              <a:rPr lang="en-US" sz="1955" dirty="0" smtClean="0"/>
              <a:t> </a:t>
            </a:r>
            <a:r>
              <a:rPr lang="en-US" sz="1955" dirty="0" err="1" smtClean="0"/>
              <a:t>memiliki</a:t>
            </a:r>
            <a:r>
              <a:rPr lang="en-US" sz="1955" dirty="0" smtClean="0"/>
              <a:t> </a:t>
            </a:r>
            <a:r>
              <a:rPr lang="en-US" sz="1955" dirty="0" err="1" smtClean="0"/>
              <a:t>dasar</a:t>
            </a:r>
            <a:r>
              <a:rPr lang="en-US" sz="1955" dirty="0" smtClean="0"/>
              <a:t> </a:t>
            </a:r>
            <a:r>
              <a:rPr lang="en-US" sz="1955" dirty="0" err="1" smtClean="0"/>
              <a:t>logika</a:t>
            </a:r>
            <a:r>
              <a:rPr lang="en-US" sz="1955" dirty="0" smtClean="0"/>
              <a:t> &amp; </a:t>
            </a:r>
            <a:r>
              <a:rPr lang="en-US" sz="1955" dirty="0" err="1" smtClean="0"/>
              <a:t>metodologi</a:t>
            </a:r>
            <a:r>
              <a:rPr lang="en-US" sz="1955" dirty="0" smtClean="0"/>
              <a:t> </a:t>
            </a:r>
            <a:r>
              <a:rPr lang="en-US" sz="1955" dirty="0" err="1" smtClean="0"/>
              <a:t>yg</a:t>
            </a:r>
            <a:r>
              <a:rPr lang="en-US" sz="1955" dirty="0" smtClean="0"/>
              <a:t> </a:t>
            </a:r>
            <a:r>
              <a:rPr lang="en-US" sz="1955" dirty="0" err="1" smtClean="0"/>
              <a:t>serupa</a:t>
            </a:r>
            <a:endParaRPr lang="en-US" sz="1955" dirty="0"/>
          </a:p>
          <a:p>
            <a:pPr lvl="0" algn="l" rtl="0">
              <a:buAutoNum type="arabicPeriod" startAt="5"/>
            </a:pPr>
            <a:r>
              <a:rPr lang="en-US" sz="1955" dirty="0" err="1" smtClean="0"/>
              <a:t>Metafisik</a:t>
            </a:r>
            <a:r>
              <a:rPr lang="en-US" sz="1955" dirty="0" smtClean="0"/>
              <a:t>, </a:t>
            </a:r>
            <a:r>
              <a:rPr lang="en-US" sz="1955" dirty="0" err="1" smtClean="0"/>
              <a:t>penalaran</a:t>
            </a:r>
            <a:r>
              <a:rPr lang="en-US" sz="1955" dirty="0" smtClean="0"/>
              <a:t> </a:t>
            </a:r>
            <a:r>
              <a:rPr lang="en-US" sz="1955" dirty="0" err="1" smtClean="0"/>
              <a:t>filosofis</a:t>
            </a:r>
            <a:r>
              <a:rPr lang="en-US" sz="1955" dirty="0" smtClean="0"/>
              <a:t> &amp; </a:t>
            </a:r>
            <a:r>
              <a:rPr lang="en-US" sz="1955" dirty="0" err="1" smtClean="0"/>
              <a:t>spekulasi</a:t>
            </a:r>
            <a:r>
              <a:rPr lang="en-US" sz="1955" dirty="0" smtClean="0"/>
              <a:t> </a:t>
            </a:r>
            <a:r>
              <a:rPr lang="en-US" sz="1955" dirty="0" err="1" smtClean="0"/>
              <a:t>hanyalah</a:t>
            </a:r>
            <a:r>
              <a:rPr lang="en-US" sz="1955" dirty="0" smtClean="0"/>
              <a:t> </a:t>
            </a:r>
            <a:r>
              <a:rPr lang="en-US" sz="1955" dirty="0" err="1" smtClean="0"/>
              <a:t>ilusi</a:t>
            </a:r>
            <a:r>
              <a:rPr lang="en-US" sz="1955" dirty="0" smtClean="0"/>
              <a:t> </a:t>
            </a:r>
            <a:r>
              <a:rPr lang="en-US" sz="1955" dirty="0" err="1" smtClean="0"/>
              <a:t>yg</a:t>
            </a:r>
            <a:r>
              <a:rPr lang="en-US" sz="1955" dirty="0" smtClean="0"/>
              <a:t> </a:t>
            </a:r>
            <a:r>
              <a:rPr lang="en-US" sz="1955" dirty="0" err="1" smtClean="0"/>
              <a:t>tidak</a:t>
            </a:r>
            <a:r>
              <a:rPr lang="en-US" sz="1955" dirty="0" smtClean="0"/>
              <a:t> </a:t>
            </a:r>
            <a:r>
              <a:rPr lang="en-US" sz="1955" dirty="0" err="1" smtClean="0"/>
              <a:t>mampu</a:t>
            </a:r>
            <a:r>
              <a:rPr lang="en-US" sz="1955" dirty="0" smtClean="0"/>
              <a:t> </a:t>
            </a:r>
            <a:r>
              <a:rPr lang="en-US" sz="1955" dirty="0" err="1" smtClean="0"/>
              <a:t>memberikan</a:t>
            </a:r>
            <a:r>
              <a:rPr lang="en-US" sz="1955" dirty="0" smtClean="0"/>
              <a:t> data yang </a:t>
            </a:r>
            <a:r>
              <a:rPr lang="en-US" sz="1955" dirty="0" err="1" smtClean="0"/>
              <a:t>reliabel</a:t>
            </a:r>
            <a:r>
              <a:rPr lang="en-US" sz="1955" dirty="0" smtClean="0"/>
              <a:t>&amp; </a:t>
            </a:r>
            <a:r>
              <a:rPr lang="en-US" sz="1955" dirty="0" err="1" smtClean="0"/>
              <a:t>dpt</a:t>
            </a:r>
            <a:r>
              <a:rPr lang="en-US" sz="1955" dirty="0" smtClean="0"/>
              <a:t> </a:t>
            </a:r>
            <a:r>
              <a:rPr lang="en-US" sz="1955" dirty="0" err="1" smtClean="0"/>
              <a:t>dibuktikan</a:t>
            </a:r>
            <a:endParaRPr lang="en-US" sz="1955" dirty="0"/>
          </a:p>
          <a:p>
            <a:pPr lvl="0" algn="l" rtl="0">
              <a:buAutoNum type="arabicPeriod" startAt="6"/>
            </a:pPr>
            <a:r>
              <a:rPr lang="en-US" sz="1955" dirty="0" err="1" smtClean="0"/>
              <a:t>Eksplanasi</a:t>
            </a:r>
            <a:r>
              <a:rPr lang="en-US" sz="1955" dirty="0" smtClean="0"/>
              <a:t> </a:t>
            </a:r>
            <a:r>
              <a:rPr lang="en-US" sz="1955" dirty="0" err="1" smtClean="0"/>
              <a:t>dibatasi</a:t>
            </a:r>
            <a:r>
              <a:rPr lang="en-US" sz="1955" dirty="0" smtClean="0"/>
              <a:t> pd </a:t>
            </a:r>
            <a:r>
              <a:rPr lang="en-US" sz="1955" dirty="0" err="1" smtClean="0"/>
              <a:t>gejala</a:t>
            </a:r>
            <a:r>
              <a:rPr lang="en-US" sz="1955" dirty="0" smtClean="0"/>
              <a:t> </a:t>
            </a:r>
            <a:r>
              <a:rPr lang="en-US" sz="1955" dirty="0" err="1" smtClean="0"/>
              <a:t>positif</a:t>
            </a:r>
            <a:r>
              <a:rPr lang="en-US" sz="1955" dirty="0" smtClean="0"/>
              <a:t> (</a:t>
            </a:r>
            <a:r>
              <a:rPr lang="en-US" sz="1955" dirty="0" err="1" smtClean="0"/>
              <a:t>yg</a:t>
            </a:r>
            <a:r>
              <a:rPr lang="en-US" sz="1955" dirty="0" smtClean="0"/>
              <a:t> </a:t>
            </a:r>
            <a:r>
              <a:rPr lang="en-US" sz="1955" dirty="0" err="1" smtClean="0"/>
              <a:t>memang</a:t>
            </a:r>
            <a:r>
              <a:rPr lang="en-US" sz="1955" dirty="0" smtClean="0"/>
              <a:t> </a:t>
            </a:r>
            <a:r>
              <a:rPr lang="en-US" sz="1955" dirty="0" err="1" smtClean="0"/>
              <a:t>ada</a:t>
            </a:r>
            <a:r>
              <a:rPr lang="en-US" sz="1955" dirty="0" smtClean="0"/>
              <a:t>) &amp; </a:t>
            </a:r>
            <a:r>
              <a:rPr lang="en-US" sz="1955" dirty="0" err="1" smtClean="0"/>
              <a:t>diambil</a:t>
            </a:r>
            <a:r>
              <a:rPr lang="en-US" sz="1955" dirty="0" smtClean="0"/>
              <a:t> </a:t>
            </a:r>
            <a:r>
              <a:rPr lang="en-US" sz="1955" dirty="0" err="1" smtClean="0"/>
              <a:t>secara</a:t>
            </a:r>
            <a:r>
              <a:rPr lang="en-US" sz="1955" dirty="0" smtClean="0"/>
              <a:t> </a:t>
            </a:r>
            <a:r>
              <a:rPr lang="en-US" sz="1955" dirty="0" err="1" smtClean="0"/>
              <a:t>eksklusif</a:t>
            </a:r>
            <a:r>
              <a:rPr lang="en-US" sz="1955" dirty="0" smtClean="0"/>
              <a:t> </a:t>
            </a:r>
            <a:r>
              <a:rPr lang="en-US" sz="1955" dirty="0" err="1" smtClean="0"/>
              <a:t>dr</a:t>
            </a:r>
            <a:r>
              <a:rPr lang="en-US" sz="1955" dirty="0" smtClean="0"/>
              <a:t> </a:t>
            </a:r>
            <a:r>
              <a:rPr lang="en-US" sz="1955" dirty="0" err="1" smtClean="0"/>
              <a:t>pengalaman</a:t>
            </a:r>
            <a:endParaRPr lang="en-US" sz="1955" dirty="0"/>
          </a:p>
          <a:p>
            <a:pPr lvl="0" algn="l" rtl="0">
              <a:buAutoNum type="arabicPeriod" startAt="7"/>
            </a:pPr>
            <a:r>
              <a:rPr lang="en-US" sz="1955" dirty="0" err="1" smtClean="0"/>
              <a:t>Bentuk</a:t>
            </a:r>
            <a:r>
              <a:rPr lang="en-US" sz="1955" dirty="0" smtClean="0"/>
              <a:t> </a:t>
            </a:r>
            <a:r>
              <a:rPr lang="en-US" sz="1955" dirty="0" err="1" smtClean="0"/>
              <a:t>logis</a:t>
            </a:r>
            <a:r>
              <a:rPr lang="en-US" sz="1955" dirty="0" smtClean="0"/>
              <a:t> </a:t>
            </a:r>
            <a:r>
              <a:rPr lang="en-US" sz="1955" dirty="0" err="1" smtClean="0"/>
              <a:t>teorinya</a:t>
            </a:r>
            <a:r>
              <a:rPr lang="en-US" sz="1955" dirty="0" smtClean="0"/>
              <a:t> </a:t>
            </a:r>
            <a:r>
              <a:rPr lang="en-US" sz="1955" dirty="0" err="1" smtClean="0"/>
              <a:t>deduktif</a:t>
            </a:r>
            <a:endParaRPr lang="en-US" sz="1955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anchor="t" anchorCtr="0">
            <a:normAutofit fontScale="85000" lnSpcReduction="20000"/>
          </a:bodyPr>
          <a:lstStyle/>
          <a:p>
            <a:pPr marL="514350" marR="0" lvl="0" indent="-51435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932363" algn="l"/>
              </a:tabLst>
              <a:defRPr/>
            </a:pP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Fenomena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sosial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tidak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berada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di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luar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individu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ttp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berada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dalam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interpretasi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individu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.</a:t>
            </a:r>
          </a:p>
          <a:p>
            <a:pPr marL="514350" marR="0" lvl="0" indent="-51435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932363" algn="l"/>
              </a:tabLst>
              <a:defRPr/>
            </a:pP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Realita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sesungguhnya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tidak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dapat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didefinisikan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secara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objektif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tetapi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harus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diinterpretasikan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sebagai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aksi2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sosial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514350" marR="0" lvl="0" indent="-51435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932363" algn="l"/>
              </a:tabLst>
              <a:defRPr/>
            </a:pP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Menjaga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jarak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dr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objek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penelitian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dianggap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tidak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menjamin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objektivitas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karena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persepsi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dan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pemikiran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peneliti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disadari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atau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tidak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masuk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dalam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proses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penelitian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melalui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berbagai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cara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514350" marR="0" lvl="0" indent="-51435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932363" algn="l"/>
              </a:tabLst>
              <a:defRPr/>
            </a:pP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Kondisi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objektif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hanyalah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ilusi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.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Standardisasi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dapat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merubah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dunia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sosial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menjadi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artifisial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514350" marR="0" lvl="0" indent="-51435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932363" algn="l"/>
              </a:tabLst>
              <a:defRPr/>
            </a:pP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Penekanan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berlebihan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pd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kuantifikasi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&amp;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pengukuran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jumlah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tidak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tepat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krn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bisa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tidak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dapat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mengungkap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makna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sesungguhnya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514350" marR="0" lvl="0" indent="-51435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932363" algn="l"/>
              </a:tabLst>
              <a:defRPr/>
            </a:pP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Penggunaan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hipotesis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menjadi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problematik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karena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akan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menentukan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secara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kaku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arah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penelitian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514350" marR="0" lvl="0" indent="-51435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932363" algn="l"/>
              </a:tabLst>
              <a:defRPr/>
            </a:pP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Gagal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membedakan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penampilan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luar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dan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esensi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514350" marR="0" lvl="0" indent="-51435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932363" algn="l"/>
              </a:tabLst>
              <a:defRPr/>
            </a:pP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Cenderung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mendukung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status quo,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sehingga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merugikan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banyak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pihak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lain</a:t>
            </a:r>
          </a:p>
          <a:p>
            <a:pPr marL="514350" marR="0" lvl="0" indent="-51435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932363" algn="l"/>
              </a:tabLst>
              <a:defRPr/>
            </a:pP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Metode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dianggap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penting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sehingga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realita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disesuaikan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dengan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metode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1066800"/>
          </a:xfrm>
        </p:spPr>
        <p:txBody>
          <a:bodyPr>
            <a:noAutofit/>
          </a:bodyPr>
          <a:lstStyle/>
          <a:p>
            <a:r>
              <a:rPr lang="en-US" dirty="0" err="1" smtClean="0"/>
              <a:t>Kritik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kuantitatif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Image-741_750.png"/>
          <p:cNvPicPr>
            <a:picLocks noGrp="1"/>
          </p:cNvPicPr>
          <p:nvPr>
            <p:ph type="pic" sz="quarter" idx="13"/>
          </p:nvPr>
        </p:nvPicPr>
        <p:blipFill>
          <a:blip r:embed="rId3" cstate="print"/>
          <a:srcRect t="7" b="7"/>
          <a:stretch>
            <a:fillRect/>
          </a:stretch>
        </p:blipFill>
        <p:spPr>
          <a:xfrm>
            <a:off x="6366052" y="228600"/>
            <a:ext cx="2507894" cy="5029200"/>
          </a:xfr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28600" y="0"/>
            <a:ext cx="5867400" cy="1066800"/>
          </a:xfrm>
        </p:spPr>
        <p:txBody>
          <a:bodyPr>
            <a:noAutofit/>
          </a:bodyPr>
          <a:lstStyle/>
          <a:p>
            <a:r>
              <a:rPr lang="en-US" smtClean="0"/>
              <a:t>Ciri penelitian kualitatif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228600" y="1371600"/>
            <a:ext cx="5867400" cy="3962400"/>
          </a:xfrm>
        </p:spPr>
        <p:txBody>
          <a:bodyPr>
            <a:noAutofit/>
          </a:bodyPr>
          <a:lstStyle/>
          <a:p>
            <a:pPr lvl="0" algn="l" rtl="0">
              <a:buAutoNum type="arabicPeriod"/>
            </a:pPr>
            <a:r>
              <a:rPr lang="en-US" sz="2166" smtClean="0"/>
              <a:t>Studi dalam situasi alamiah (naturalistic inquiry)</a:t>
            </a:r>
            <a:endParaRPr lang="en-US" sz="2166"/>
          </a:p>
          <a:p>
            <a:pPr lvl="0" algn="l" rtl="0">
              <a:buAutoNum type="arabicPeriod" startAt="2"/>
            </a:pPr>
            <a:r>
              <a:rPr lang="en-US" sz="2166" smtClean="0"/>
              <a:t>Analisis induktif</a:t>
            </a:r>
            <a:endParaRPr lang="en-US" sz="2166"/>
          </a:p>
          <a:p>
            <a:pPr lvl="0" algn="l" rtl="0">
              <a:buAutoNum type="arabicPeriod" startAt="3"/>
            </a:pPr>
            <a:r>
              <a:rPr lang="en-US" sz="2166" smtClean="0"/>
              <a:t>Kontak personal langsung: peneliti di lapangan</a:t>
            </a:r>
            <a:endParaRPr lang="en-US" sz="2166"/>
          </a:p>
          <a:p>
            <a:pPr lvl="0" algn="l" rtl="0">
              <a:buAutoNum type="arabicPeriod" startAt="4"/>
            </a:pPr>
            <a:r>
              <a:rPr lang="en-US" sz="2166" smtClean="0"/>
              <a:t>Perspektif holistik</a:t>
            </a:r>
            <a:endParaRPr lang="en-US" sz="2166"/>
          </a:p>
          <a:p>
            <a:pPr lvl="0" algn="l" rtl="0">
              <a:buAutoNum type="arabicPeriod" startAt="5"/>
            </a:pPr>
            <a:r>
              <a:rPr lang="en-US" sz="2166" smtClean="0"/>
              <a:t>Perspektif dinamis, perspektif perkembangan</a:t>
            </a:r>
            <a:endParaRPr lang="en-US" sz="2166"/>
          </a:p>
          <a:p>
            <a:pPr lvl="0" algn="l" rtl="0">
              <a:buAutoNum type="arabicPeriod" startAt="6"/>
            </a:pPr>
            <a:r>
              <a:rPr lang="en-US" sz="2166" smtClean="0"/>
              <a:t>Orientasi pada kasus unik</a:t>
            </a:r>
            <a:endParaRPr lang="en-US" sz="2166"/>
          </a:p>
          <a:p>
            <a:pPr lvl="0" algn="l" rtl="0">
              <a:buAutoNum type="arabicPeriod" startAt="7"/>
            </a:pPr>
            <a:r>
              <a:rPr lang="en-US" sz="2166" smtClean="0"/>
              <a:t>Netralitas empatik</a:t>
            </a:r>
            <a:endParaRPr lang="en-US" sz="2166"/>
          </a:p>
          <a:p>
            <a:pPr lvl="0" algn="l" rtl="0">
              <a:buAutoNum type="arabicPeriod" startAt="8"/>
            </a:pPr>
            <a:r>
              <a:rPr lang="en-US" sz="2166" smtClean="0"/>
              <a:t>Fleksibilitas desain</a:t>
            </a:r>
            <a:endParaRPr lang="en-US" sz="2166"/>
          </a:p>
          <a:p>
            <a:pPr lvl="0" algn="l" rtl="0">
              <a:buAutoNum type="arabicPeriod" startAt="9"/>
            </a:pPr>
            <a:r>
              <a:rPr lang="en-US" sz="2166" smtClean="0"/>
              <a:t>Peneliti sebagai instrumen kunci</a:t>
            </a:r>
            <a:endParaRPr lang="en-US" sz="2166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Image-80_400.jpg"/>
          <p:cNvPicPr>
            <a:picLocks noGrp="1"/>
          </p:cNvPicPr>
          <p:nvPr>
            <p:ph type="pic" sz="quarter" idx="13"/>
          </p:nvPr>
        </p:nvPicPr>
        <p:blipFill>
          <a:blip r:embed="rId3" cstate="print"/>
          <a:srcRect l="10768" r="10768"/>
          <a:stretch>
            <a:fillRect/>
          </a:stretch>
        </p:blipFill>
        <p:spPr>
          <a:xfrm>
            <a:off x="7081910" y="4267200"/>
            <a:ext cx="1833489" cy="1752600"/>
          </a:xfr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066800"/>
          </a:xfrm>
        </p:spPr>
        <p:txBody>
          <a:bodyPr>
            <a:noAutofit/>
          </a:bodyPr>
          <a:lstStyle/>
          <a:p>
            <a:r>
              <a:rPr lang="en-US" smtClean="0"/>
              <a:t>Perbedaan metode penelitian kuantitatif &amp; kualitatif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228600" y="1371600"/>
            <a:ext cx="6781800" cy="3962400"/>
          </a:xfrm>
        </p:spPr>
        <p:txBody>
          <a:bodyPr>
            <a:noAutofit/>
          </a:bodyPr>
          <a:lstStyle/>
          <a:p>
            <a:pPr lvl="0" algn="l" rtl="0"/>
            <a:r>
              <a:rPr lang="en-US" sz="2058" dirty="0" err="1" smtClean="0"/>
              <a:t>Instrumen</a:t>
            </a:r>
            <a:r>
              <a:rPr lang="en-US" sz="2058" dirty="0" smtClean="0"/>
              <a:t> </a:t>
            </a:r>
            <a:r>
              <a:rPr lang="en-US" sz="2058" dirty="0" err="1" smtClean="0"/>
              <a:t>penelitian</a:t>
            </a:r>
            <a:r>
              <a:rPr lang="en-US" sz="2058" dirty="0" smtClean="0"/>
              <a:t> (</a:t>
            </a:r>
            <a:r>
              <a:rPr lang="en-US" sz="2058" dirty="0" err="1" smtClean="0"/>
              <a:t>menggunakan</a:t>
            </a:r>
            <a:r>
              <a:rPr lang="en-US" sz="2058" dirty="0" smtClean="0"/>
              <a:t> </a:t>
            </a:r>
            <a:r>
              <a:rPr lang="en-US" sz="2058" dirty="0" err="1" smtClean="0"/>
              <a:t>teknologi</a:t>
            </a:r>
            <a:r>
              <a:rPr lang="en-US" sz="2058" dirty="0" smtClean="0"/>
              <a:t>: </a:t>
            </a:r>
            <a:r>
              <a:rPr lang="en-US" sz="2058" dirty="0" err="1" smtClean="0"/>
              <a:t>alat</a:t>
            </a:r>
            <a:r>
              <a:rPr lang="en-US" sz="2058" dirty="0" smtClean="0"/>
              <a:t>, </a:t>
            </a:r>
            <a:r>
              <a:rPr lang="en-US" sz="2058" dirty="0" err="1" smtClean="0"/>
              <a:t>skala</a:t>
            </a:r>
            <a:r>
              <a:rPr lang="en-US" sz="2058" dirty="0" smtClean="0"/>
              <a:t>, </a:t>
            </a:r>
            <a:r>
              <a:rPr lang="en-US" sz="2058" dirty="0" err="1" smtClean="0"/>
              <a:t>dll</a:t>
            </a:r>
            <a:r>
              <a:rPr lang="en-US" sz="2058" dirty="0" smtClean="0"/>
              <a:t> </a:t>
            </a:r>
            <a:r>
              <a:rPr lang="en-US" sz="2058" dirty="0" err="1" smtClean="0"/>
              <a:t>vs</a:t>
            </a:r>
            <a:r>
              <a:rPr lang="en-US" sz="2058" dirty="0" smtClean="0"/>
              <a:t> </a:t>
            </a:r>
            <a:r>
              <a:rPr lang="en-US" sz="2058" dirty="0" err="1" smtClean="0"/>
              <a:t>peneliti</a:t>
            </a:r>
            <a:r>
              <a:rPr lang="en-US" sz="2058" dirty="0" smtClean="0"/>
              <a:t> </a:t>
            </a:r>
            <a:r>
              <a:rPr lang="en-US" sz="2058" dirty="0" err="1" smtClean="0"/>
              <a:t>sebagai</a:t>
            </a:r>
            <a:r>
              <a:rPr lang="en-US" sz="2058" dirty="0" smtClean="0"/>
              <a:t> </a:t>
            </a:r>
            <a:r>
              <a:rPr lang="en-US" sz="2058" dirty="0" err="1" smtClean="0"/>
              <a:t>instrumen</a:t>
            </a:r>
            <a:r>
              <a:rPr lang="en-US" sz="2058" dirty="0" smtClean="0"/>
              <a:t> </a:t>
            </a:r>
            <a:r>
              <a:rPr lang="en-US" sz="2058" dirty="0" err="1" smtClean="0"/>
              <a:t>utama</a:t>
            </a:r>
            <a:r>
              <a:rPr lang="en-US" sz="2058" dirty="0" smtClean="0"/>
              <a:t>)</a:t>
            </a:r>
            <a:endParaRPr lang="en-US" sz="2058" dirty="0"/>
          </a:p>
          <a:p>
            <a:pPr lvl="0" algn="l" rtl="0"/>
            <a:r>
              <a:rPr lang="en-US" sz="2058" dirty="0" err="1" smtClean="0"/>
              <a:t>Waktu</a:t>
            </a:r>
            <a:r>
              <a:rPr lang="en-US" sz="2058" dirty="0" smtClean="0"/>
              <a:t> &amp; </a:t>
            </a:r>
            <a:r>
              <a:rPr lang="en-US" sz="2058" dirty="0" err="1" smtClean="0"/>
              <a:t>analisis</a:t>
            </a:r>
            <a:r>
              <a:rPr lang="en-US" sz="2058" dirty="0" smtClean="0"/>
              <a:t> (linear </a:t>
            </a:r>
            <a:r>
              <a:rPr lang="en-US" sz="2058" dirty="0" err="1" smtClean="0"/>
              <a:t>vs</a:t>
            </a:r>
            <a:r>
              <a:rPr lang="en-US" sz="2058" dirty="0" smtClean="0"/>
              <a:t> </a:t>
            </a:r>
            <a:r>
              <a:rPr lang="en-US" sz="2058" dirty="0" err="1" smtClean="0"/>
              <a:t>simultan</a:t>
            </a:r>
            <a:r>
              <a:rPr lang="en-US" sz="2058" dirty="0" smtClean="0"/>
              <a:t>)</a:t>
            </a:r>
            <a:endParaRPr lang="en-US" sz="2058" dirty="0"/>
          </a:p>
          <a:p>
            <a:pPr lvl="0" algn="l" rtl="0"/>
            <a:r>
              <a:rPr lang="en-US" sz="2058" dirty="0" err="1" smtClean="0"/>
              <a:t>Desain</a:t>
            </a:r>
            <a:r>
              <a:rPr lang="en-US" sz="2058" dirty="0" smtClean="0"/>
              <a:t> (</a:t>
            </a:r>
            <a:r>
              <a:rPr lang="en-US" sz="2058" dirty="0" err="1" smtClean="0"/>
              <a:t>ditentukan</a:t>
            </a:r>
            <a:r>
              <a:rPr lang="en-US" sz="2058" dirty="0" smtClean="0"/>
              <a:t> </a:t>
            </a:r>
            <a:r>
              <a:rPr lang="en-US" sz="2058" dirty="0" err="1" smtClean="0"/>
              <a:t>sebelum</a:t>
            </a:r>
            <a:r>
              <a:rPr lang="en-US" sz="2058" dirty="0" smtClean="0"/>
              <a:t> </a:t>
            </a:r>
            <a:r>
              <a:rPr lang="en-US" sz="2058" dirty="0" err="1" smtClean="0"/>
              <a:t>penelitian</a:t>
            </a:r>
            <a:r>
              <a:rPr lang="en-US" sz="2058" dirty="0" smtClean="0"/>
              <a:t>, </a:t>
            </a:r>
            <a:r>
              <a:rPr lang="en-US" sz="2058" dirty="0" err="1" smtClean="0"/>
              <a:t>kaku</a:t>
            </a:r>
            <a:r>
              <a:rPr lang="en-US" sz="2058" dirty="0" smtClean="0"/>
              <a:t> </a:t>
            </a:r>
            <a:r>
              <a:rPr lang="en-US" sz="2058" dirty="0" err="1" smtClean="0"/>
              <a:t>vs</a:t>
            </a:r>
            <a:r>
              <a:rPr lang="en-US" sz="2058" dirty="0" smtClean="0"/>
              <a:t> </a:t>
            </a:r>
            <a:r>
              <a:rPr lang="en-US" sz="2058" dirty="0" err="1" smtClean="0"/>
              <a:t>disesuaikan</a:t>
            </a:r>
            <a:r>
              <a:rPr lang="en-US" sz="2058" dirty="0" smtClean="0"/>
              <a:t> </a:t>
            </a:r>
            <a:r>
              <a:rPr lang="en-US" sz="2058" dirty="0" err="1" smtClean="0"/>
              <a:t>dgn</a:t>
            </a:r>
            <a:r>
              <a:rPr lang="en-US" sz="2058" dirty="0" smtClean="0"/>
              <a:t> </a:t>
            </a:r>
            <a:r>
              <a:rPr lang="en-US" sz="2058" dirty="0" err="1" smtClean="0"/>
              <a:t>lapangan</a:t>
            </a:r>
            <a:r>
              <a:rPr lang="en-US" sz="2058" dirty="0" smtClean="0"/>
              <a:t>, </a:t>
            </a:r>
            <a:r>
              <a:rPr lang="en-US" sz="2058" dirty="0" err="1" smtClean="0"/>
              <a:t>luwes</a:t>
            </a:r>
            <a:r>
              <a:rPr lang="en-US" sz="2058" dirty="0" smtClean="0"/>
              <a:t>)</a:t>
            </a:r>
            <a:endParaRPr lang="en-US" sz="2058" dirty="0"/>
          </a:p>
          <a:p>
            <a:pPr lvl="0" algn="l" rtl="0"/>
            <a:r>
              <a:rPr lang="en-US" sz="2058" dirty="0" smtClean="0"/>
              <a:t>Gaya (rigid, formal </a:t>
            </a:r>
            <a:r>
              <a:rPr lang="en-US" sz="2058" dirty="0" err="1" smtClean="0"/>
              <a:t>vs</a:t>
            </a:r>
            <a:r>
              <a:rPr lang="en-US" sz="2058" dirty="0" smtClean="0"/>
              <a:t> </a:t>
            </a:r>
            <a:r>
              <a:rPr lang="en-US" sz="2058" dirty="0" err="1" smtClean="0"/>
              <a:t>mengalir</a:t>
            </a:r>
            <a:r>
              <a:rPr lang="en-US" sz="2058" dirty="0" smtClean="0"/>
              <a:t>, </a:t>
            </a:r>
            <a:r>
              <a:rPr lang="en-US" sz="2058" dirty="0" err="1" smtClean="0"/>
              <a:t>bertutur</a:t>
            </a:r>
            <a:r>
              <a:rPr lang="en-US" sz="2058" dirty="0" smtClean="0"/>
              <a:t>)</a:t>
            </a:r>
            <a:endParaRPr lang="en-US" sz="2058" dirty="0"/>
          </a:p>
          <a:p>
            <a:pPr lvl="0" algn="l" rtl="0"/>
            <a:r>
              <a:rPr lang="en-US" sz="2058" dirty="0" err="1" smtClean="0"/>
              <a:t>Latar</a:t>
            </a:r>
            <a:r>
              <a:rPr lang="en-US" sz="2058" dirty="0" smtClean="0"/>
              <a:t> (</a:t>
            </a:r>
            <a:r>
              <a:rPr lang="en-US" sz="2058" dirty="0" err="1" smtClean="0"/>
              <a:t>kurang</a:t>
            </a:r>
            <a:r>
              <a:rPr lang="en-US" sz="2058" dirty="0" smtClean="0"/>
              <a:t> </a:t>
            </a:r>
            <a:r>
              <a:rPr lang="en-US" sz="2058" dirty="0" err="1" smtClean="0"/>
              <a:t>penting</a:t>
            </a:r>
            <a:r>
              <a:rPr lang="en-US" sz="2058" dirty="0" smtClean="0"/>
              <a:t> </a:t>
            </a:r>
            <a:r>
              <a:rPr lang="en-US" sz="2058" dirty="0" err="1" smtClean="0"/>
              <a:t>vs</a:t>
            </a:r>
            <a:r>
              <a:rPr lang="en-US" sz="2058" dirty="0" smtClean="0"/>
              <a:t> </a:t>
            </a:r>
            <a:r>
              <a:rPr lang="en-US" sz="2058" dirty="0" err="1" smtClean="0"/>
              <a:t>menjadi</a:t>
            </a:r>
            <a:r>
              <a:rPr lang="en-US" sz="2058" dirty="0" smtClean="0"/>
              <a:t> </a:t>
            </a:r>
            <a:r>
              <a:rPr lang="en-US" sz="2058" dirty="0" err="1" smtClean="0"/>
              <a:t>bagian</a:t>
            </a:r>
            <a:r>
              <a:rPr lang="en-US" sz="2058" dirty="0" smtClean="0"/>
              <a:t> </a:t>
            </a:r>
            <a:r>
              <a:rPr lang="en-US" sz="2058" dirty="0" err="1" smtClean="0"/>
              <a:t>yg</a:t>
            </a:r>
            <a:r>
              <a:rPr lang="en-US" sz="2058" dirty="0" smtClean="0"/>
              <a:t> </a:t>
            </a:r>
            <a:r>
              <a:rPr lang="en-US" sz="2058" dirty="0" err="1" smtClean="0"/>
              <a:t>mengarahkan</a:t>
            </a:r>
            <a:r>
              <a:rPr lang="en-US" sz="2058" dirty="0" smtClean="0"/>
              <a:t> </a:t>
            </a:r>
            <a:r>
              <a:rPr lang="en-US" sz="2058" dirty="0" err="1" smtClean="0"/>
              <a:t>makna</a:t>
            </a:r>
            <a:r>
              <a:rPr lang="en-US" sz="2058" dirty="0" smtClean="0"/>
              <a:t>)</a:t>
            </a:r>
            <a:endParaRPr lang="en-US" sz="2058" dirty="0"/>
          </a:p>
          <a:p>
            <a:pPr lvl="0" algn="l" rtl="0"/>
            <a:r>
              <a:rPr lang="en-US" sz="2058" dirty="0" err="1" smtClean="0"/>
              <a:t>Perlakuan</a:t>
            </a:r>
            <a:r>
              <a:rPr lang="en-US" sz="2058" dirty="0" smtClean="0"/>
              <a:t> (</a:t>
            </a:r>
            <a:r>
              <a:rPr lang="en-US" sz="2058" dirty="0" err="1" smtClean="0"/>
              <a:t>ada</a:t>
            </a:r>
            <a:r>
              <a:rPr lang="en-US" sz="2058" dirty="0" smtClean="0"/>
              <a:t> </a:t>
            </a:r>
            <a:r>
              <a:rPr lang="en-US" sz="2058" dirty="0" err="1" smtClean="0"/>
              <a:t>kontrol</a:t>
            </a:r>
            <a:r>
              <a:rPr lang="en-US" sz="2058" dirty="0" smtClean="0"/>
              <a:t>, </a:t>
            </a:r>
            <a:r>
              <a:rPr lang="en-US" sz="2058" dirty="0" err="1" smtClean="0"/>
              <a:t>intervensi</a:t>
            </a:r>
            <a:r>
              <a:rPr lang="en-US" sz="2058" dirty="0" smtClean="0"/>
              <a:t> </a:t>
            </a:r>
            <a:r>
              <a:rPr lang="en-US" sz="2058" dirty="0" err="1" smtClean="0"/>
              <a:t>vs</a:t>
            </a:r>
            <a:r>
              <a:rPr lang="en-US" sz="2058" dirty="0" smtClean="0"/>
              <a:t> </a:t>
            </a:r>
            <a:r>
              <a:rPr lang="en-US" sz="2058" dirty="0" err="1" smtClean="0"/>
              <a:t>membiarkan</a:t>
            </a:r>
            <a:r>
              <a:rPr lang="en-US" sz="2058" dirty="0" smtClean="0"/>
              <a:t> </a:t>
            </a:r>
            <a:r>
              <a:rPr lang="en-US" sz="2058" dirty="0" err="1" smtClean="0"/>
              <a:t>dalam</a:t>
            </a:r>
            <a:r>
              <a:rPr lang="en-US" sz="2058" dirty="0" smtClean="0"/>
              <a:t> </a:t>
            </a:r>
            <a:r>
              <a:rPr lang="en-US" sz="2058" dirty="0" err="1" smtClean="0"/>
              <a:t>situasi</a:t>
            </a:r>
            <a:r>
              <a:rPr lang="en-US" sz="2058" dirty="0" smtClean="0"/>
              <a:t> </a:t>
            </a:r>
            <a:r>
              <a:rPr lang="en-US" sz="2058" dirty="0" err="1" smtClean="0"/>
              <a:t>alamiah</a:t>
            </a:r>
            <a:r>
              <a:rPr lang="en-US" sz="2058" dirty="0" smtClean="0"/>
              <a:t>)</a:t>
            </a:r>
            <a:endParaRPr lang="en-US" sz="2058" dirty="0"/>
          </a:p>
          <a:p>
            <a:pPr lvl="0" algn="l" rtl="0"/>
            <a:r>
              <a:rPr lang="en-US" sz="2058" dirty="0" smtClean="0"/>
              <a:t>Data (</a:t>
            </a:r>
            <a:r>
              <a:rPr lang="en-US" sz="2058" dirty="0" err="1" smtClean="0"/>
              <a:t>angka</a:t>
            </a:r>
            <a:r>
              <a:rPr lang="en-US" sz="2058" dirty="0" smtClean="0"/>
              <a:t>, </a:t>
            </a:r>
            <a:r>
              <a:rPr lang="en-US" sz="2058" dirty="0" err="1" smtClean="0"/>
              <a:t>statistik</a:t>
            </a:r>
            <a:r>
              <a:rPr lang="en-US" sz="2058" dirty="0" smtClean="0"/>
              <a:t> </a:t>
            </a:r>
            <a:r>
              <a:rPr lang="en-US" sz="2058" dirty="0" err="1" smtClean="0"/>
              <a:t>vs</a:t>
            </a:r>
            <a:r>
              <a:rPr lang="en-US" sz="2058" dirty="0" smtClean="0"/>
              <a:t> </a:t>
            </a:r>
            <a:r>
              <a:rPr lang="en-US" sz="2058" dirty="0" err="1" smtClean="0"/>
              <a:t>verbalisasi</a:t>
            </a:r>
            <a:r>
              <a:rPr lang="en-US" sz="2058" dirty="0" smtClean="0"/>
              <a:t>, </a:t>
            </a:r>
            <a:r>
              <a:rPr lang="en-US" sz="2058" dirty="0" err="1" smtClean="0"/>
              <a:t>angka</a:t>
            </a:r>
            <a:r>
              <a:rPr lang="en-US" sz="2058" dirty="0" smtClean="0"/>
              <a:t> </a:t>
            </a:r>
            <a:r>
              <a:rPr lang="en-US" sz="2058" dirty="0" err="1" smtClean="0"/>
              <a:t>untuk</a:t>
            </a:r>
            <a:r>
              <a:rPr lang="en-US" sz="2058" dirty="0" smtClean="0"/>
              <a:t> </a:t>
            </a:r>
            <a:r>
              <a:rPr lang="en-US" sz="2058" dirty="0" err="1" smtClean="0"/>
              <a:t>deskriptif</a:t>
            </a:r>
            <a:r>
              <a:rPr lang="en-US" sz="2058" dirty="0" smtClean="0"/>
              <a:t>)</a:t>
            </a:r>
            <a:endParaRPr lang="en-US" sz="2058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BSCHEMEID" val="10010172"/>
  <p:tag name="VBSTYLEID" val="10010010"/>
  <p:tag name="VBKEEPTEMPLATE" val="0"/>
  <p:tag name="VBMOOD" val="1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BLAYOUTID" val="11000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BLAYOUTID" val="11010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BLAYOUTID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BPICTUREIDS" val="741,374,750"/>
  <p:tag name="VBLAYOUTID" val="11001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BPICTUREIDS" val="80,400,300"/>
  <p:tag name="VBLAYOUTID" val="110013"/>
</p:tagLst>
</file>

<file path=ppt/theme/theme1.xml><?xml version="1.0" encoding="utf-8"?>
<a:theme xmlns:a="http://schemas.openxmlformats.org/drawingml/2006/main" name="Guga_Desert">
  <a:themeElements>
    <a:clrScheme name="guga_desert">
      <a:dk1>
        <a:srgbClr val="600000"/>
      </a:dk1>
      <a:lt1>
        <a:srgbClr val="FFFFCC"/>
      </a:lt1>
      <a:dk2>
        <a:srgbClr val="BF4C00"/>
      </a:dk2>
      <a:lt2>
        <a:srgbClr val="FFFFFF"/>
      </a:lt2>
      <a:accent1>
        <a:srgbClr val="E45506"/>
      </a:accent1>
      <a:accent2>
        <a:srgbClr val="00FFCC"/>
      </a:accent2>
      <a:accent3>
        <a:srgbClr val="800000"/>
      </a:accent3>
      <a:accent4>
        <a:srgbClr val="A5A5A5"/>
      </a:accent4>
      <a:accent5>
        <a:srgbClr val="6A5B3E"/>
      </a:accent5>
      <a:accent6>
        <a:srgbClr val="FF9933"/>
      </a:accent6>
      <a:hlink>
        <a:srgbClr val="FFFFCC"/>
      </a:hlink>
      <a:folHlink>
        <a:srgbClr val="FFC000"/>
      </a:folHlink>
    </a:clrScheme>
    <a:fontScheme name="CASTOM_HAGIT1">
      <a:majorFont>
        <a:latin typeface="Tw Cen MT"/>
        <a:ea typeface=""/>
        <a:cs typeface="Arial"/>
      </a:majorFont>
      <a:minorFont>
        <a:latin typeface="Tw Cen MT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1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1">
        <a:spAutoFit/>
      </a:bodyPr>
      <a:lstStyle>
        <a:defPPr>
          <a:defRPr dirty="0"/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368</Words>
  <Application>Microsoft Office PowerPoint</Application>
  <PresentationFormat>On-screen Show (4:3)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Tw Cen MT</vt:lpstr>
      <vt:lpstr>Courier New</vt:lpstr>
      <vt:lpstr>Calibri</vt:lpstr>
      <vt:lpstr>Guga_Desert</vt:lpstr>
      <vt:lpstr>Perbedaan metode kuantitatif &amp; kualitatif</vt:lpstr>
      <vt:lpstr>Prinsip penelitian kuantitatif</vt:lpstr>
      <vt:lpstr>Kritik terhadap penelitian kuantitatif</vt:lpstr>
      <vt:lpstr>Ciri penelitian kualitatif</vt:lpstr>
      <vt:lpstr>Perbedaan metode penelitian kuantitatif &amp; kualitatif</vt:lpstr>
    </vt:vector>
  </TitlesOfParts>
  <Company>personal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Perbedaan metode kuantitatif &amp; kualitatif</dc:title>
  <dc:creator>siswanto</dc:creator>
  <cp:lastModifiedBy>siswanto</cp:lastModifiedBy>
  <cp:revision>4</cp:revision>
  <dcterms:created xsi:type="dcterms:W3CDTF">2011-08-24T08:01:29Z</dcterms:created>
  <dcterms:modified xsi:type="dcterms:W3CDTF">2011-09-19T01:55:27Z</dcterms:modified>
</cp:coreProperties>
</file>