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5" r:id="rId3"/>
    <p:sldMasterId id="2147483665" r:id="rId4"/>
    <p:sldMasterId id="2147483667" r:id="rId5"/>
    <p:sldMasterId id="2147483669" r:id="rId6"/>
  </p:sldMasterIdLst>
  <p:sldIdLst>
    <p:sldId id="256" r:id="rId7"/>
    <p:sldId id="271" r:id="rId8"/>
    <p:sldId id="272" r:id="rId9"/>
    <p:sldId id="273" r:id="rId10"/>
    <p:sldId id="274" r:id="rId11"/>
    <p:sldId id="258" r:id="rId12"/>
    <p:sldId id="265" r:id="rId13"/>
    <p:sldId id="259" r:id="rId14"/>
    <p:sldId id="260" r:id="rId15"/>
    <p:sldId id="261" r:id="rId16"/>
    <p:sldId id="262" r:id="rId17"/>
    <p:sldId id="26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m8RiCpwMeIJe93vCuyLvrg==" hashData="Mnl220WNeP+K1rQ3CcbQCpkrxW8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009900"/>
    <a:srgbClr val="0033CC"/>
    <a:srgbClr val="CC9900"/>
    <a:srgbClr val="663300"/>
    <a:srgbClr val="FFCC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6FE37-4517-4317-8CE2-6A7D51339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7B0CA-F61E-4E25-8939-15A12ACE68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9335D-2E3D-490B-99B4-1463810842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F6EC6B-9481-4704-8AAB-D750C3BD9D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387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DE4F4E3-5323-46C6-99EB-17955201BD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D1D84-A7F5-4E84-A125-C930E7E25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5D4F9-ED2F-48CF-BBBB-CA7109EDF3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D5E9D-3D13-4773-8BB9-1B15E04061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712A4-C9F8-4A31-A61A-7764147227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052A8-0038-4CF5-AF11-04F0786218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9AC19-DFEB-41D5-92F7-F724C9BF0E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A7C68-669D-4987-BE90-D857E89FC8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32D07-0554-46DE-B636-DAA08C02CB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AB0EA-1E85-4F0B-BEDF-02FE386470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0993E-9B04-4387-BEE3-5EA5D1A68A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4D2CE-D98F-4704-B480-2E6E0A7CDB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endParaRPr lang="en-US"/>
          </a:p>
        </p:txBody>
      </p:sp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29718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31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29732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33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29734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2973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29736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37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38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39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740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1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kumimoji="1"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29742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kumimoji="1"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29743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kumimoji="1" lang="en-US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9744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29745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6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7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8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9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50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kumimoji="1" lang="en-US" sz="2400"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29751" name="Rectangle 5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52" name="Rectangle 5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C6AA47C-55BB-48D4-B401-7FA904DCA8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F08BD-6F33-4954-B341-A588060748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3B96A-0BDD-4CE3-9844-864199B90D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489F6-B5E5-4F77-A1BA-51277EF237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5027A-F85C-4FDA-9CC6-D0ED658FF1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DA106-9AC0-4E02-8815-BDD93B2ED1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0BEC7-EBCA-4445-BB48-C747AF0022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1BF36-44AD-4D86-B6E3-62F9845B0E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218F5-B30F-4FF9-9D32-0CCF1696FC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A4CD7-EE88-46E7-9272-D130597AC6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EE4A3-D567-48AE-BE70-24FB4C9E7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2F071-5D03-465F-B96B-6549A1E961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C8AF426-2154-4252-9A35-68721AA110C5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43016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4301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48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5A9D7-8BD8-4B1E-84AF-9B7735B0D4D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1EE4A-0DC2-4076-90F7-F79ADF7B879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38C38-49F5-4DEB-B753-DCE2A1A4A0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6CB1D-A966-4C52-A0CA-1C2E436BA0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E6F8D-1B14-424A-92CA-07E973CEAE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9BC5F-B738-4DF9-B6AB-062BA50353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B6198-119B-4310-BFD8-CF5A6027F1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D9B2E-10FE-4D72-BF0F-238E806BEE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8AF1C-111F-45C8-90A5-136BB5BF95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1FD02-8D34-4C5C-9AC1-81895FBDAA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32613-A285-405C-8940-5DBC8884BB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-295275" y="557213"/>
            <a:ext cx="9437688" cy="6632575"/>
            <a:chOff x="-186" y="351"/>
            <a:chExt cx="5945" cy="4178"/>
          </a:xfrm>
        </p:grpSpPr>
        <p:grpSp>
          <p:nvGrpSpPr>
            <p:cNvPr id="53251" name="Group 3"/>
            <p:cNvGrpSpPr>
              <a:grpSpLocks/>
            </p:cNvGrpSpPr>
            <p:nvPr/>
          </p:nvGrpSpPr>
          <p:grpSpPr bwMode="auto">
            <a:xfrm>
              <a:off x="-186" y="351"/>
              <a:ext cx="4316" cy="4178"/>
              <a:chOff x="-186" y="351"/>
              <a:chExt cx="4316" cy="4178"/>
            </a:xfrm>
          </p:grpSpPr>
          <p:grpSp>
            <p:nvGrpSpPr>
              <p:cNvPr id="53252" name="Group 4"/>
              <p:cNvGrpSpPr>
                <a:grpSpLocks/>
              </p:cNvGrpSpPr>
              <p:nvPr/>
            </p:nvGrpSpPr>
            <p:grpSpPr bwMode="auto">
              <a:xfrm>
                <a:off x="-186" y="351"/>
                <a:ext cx="4316" cy="4178"/>
                <a:chOff x="-186" y="351"/>
                <a:chExt cx="4316" cy="4178"/>
              </a:xfrm>
            </p:grpSpPr>
            <p:sp>
              <p:nvSpPr>
                <p:cNvPr id="53253" name="AutoShape 5"/>
                <p:cNvSpPr>
                  <a:spLocks noChangeArrowheads="1"/>
                </p:cNvSpPr>
                <p:nvPr/>
              </p:nvSpPr>
              <p:spPr bwMode="auto">
                <a:xfrm rot="12360000">
                  <a:off x="-186" y="351"/>
                  <a:ext cx="4316" cy="4178"/>
                </a:xfrm>
                <a:prstGeom prst="diamond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54" name="AutoShape 6" descr="Denim"/>
                <p:cNvSpPr>
                  <a:spLocks noChangeArrowheads="1"/>
                </p:cNvSpPr>
                <p:nvPr/>
              </p:nvSpPr>
              <p:spPr bwMode="auto">
                <a:xfrm rot="12360000">
                  <a:off x="694" y="1203"/>
                  <a:ext cx="2556" cy="2474"/>
                </a:xfrm>
                <a:prstGeom prst="diamond">
                  <a:avLst/>
                </a:prstGeom>
                <a:blipFill dpi="0" rotWithShape="0">
                  <a:blip r:embed="rId2" cstate="print"/>
                  <a:srcRect/>
                  <a:tile tx="0" ty="0" sx="100000" sy="100000" flip="none" algn="tl"/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55" name="Rectangle 7"/>
                <p:cNvSpPr>
                  <a:spLocks noChangeArrowheads="1"/>
                </p:cNvSpPr>
                <p:nvPr/>
              </p:nvSpPr>
              <p:spPr bwMode="auto">
                <a:xfrm rot="12360000">
                  <a:off x="2249" y="2499"/>
                  <a:ext cx="649" cy="28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kumimoji="1"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53256" name="Oval 8"/>
                <p:cNvSpPr>
                  <a:spLocks noChangeArrowheads="1"/>
                </p:cNvSpPr>
                <p:nvPr/>
              </p:nvSpPr>
              <p:spPr bwMode="auto">
                <a:xfrm rot="12360000">
                  <a:off x="1292" y="2567"/>
                  <a:ext cx="570" cy="528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kumimoji="1"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53257" name="Rectangle 9"/>
                <p:cNvSpPr>
                  <a:spLocks noChangeArrowheads="1"/>
                </p:cNvSpPr>
                <p:nvPr/>
              </p:nvSpPr>
              <p:spPr bwMode="auto">
                <a:xfrm rot="12360000">
                  <a:off x="2373" y="2047"/>
                  <a:ext cx="446" cy="81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kumimoji="1"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53258" name="Rectangle 10"/>
                <p:cNvSpPr>
                  <a:spLocks noChangeArrowheads="1"/>
                </p:cNvSpPr>
                <p:nvPr/>
              </p:nvSpPr>
              <p:spPr bwMode="auto">
                <a:xfrm rot="12360000">
                  <a:off x="1927" y="3071"/>
                  <a:ext cx="445" cy="82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kumimoji="1"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53259" name="Arc 11"/>
                <p:cNvSpPr>
                  <a:spLocks/>
                </p:cNvSpPr>
                <p:nvPr/>
              </p:nvSpPr>
              <p:spPr bwMode="auto">
                <a:xfrm rot="10485000">
                  <a:off x="1263" y="2240"/>
                  <a:ext cx="723" cy="856"/>
                </a:xfrm>
                <a:custGeom>
                  <a:avLst/>
                  <a:gdLst>
                    <a:gd name="G0" fmla="+- 21518 0 0"/>
                    <a:gd name="G1" fmla="+- 2258 0 0"/>
                    <a:gd name="G2" fmla="+- 21600 0 0"/>
                    <a:gd name="T0" fmla="*/ 43000 w 43118"/>
                    <a:gd name="T1" fmla="*/ 0 h 23858"/>
                    <a:gd name="T2" fmla="*/ 0 w 43118"/>
                    <a:gd name="T3" fmla="*/ 4141 h 23858"/>
                    <a:gd name="T4" fmla="*/ 21518 w 43118"/>
                    <a:gd name="T5" fmla="*/ 2258 h 238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8" h="23858" fill="none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</a:path>
                    <a:path w="43118" h="23858" stroke="0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  <a:lnTo>
                        <a:pt x="21518" y="2258"/>
                      </a:lnTo>
                      <a:close/>
                    </a:path>
                  </a:pathLst>
                </a:custGeom>
                <a:solidFill>
                  <a:schemeClr val="folHlink">
                    <a:alpha val="50000"/>
                  </a:scheme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60" name="Freeform 12"/>
                <p:cNvSpPr>
                  <a:spLocks/>
                </p:cNvSpPr>
                <p:nvPr/>
              </p:nvSpPr>
              <p:spPr bwMode="auto">
                <a:xfrm>
                  <a:off x="1300" y="1374"/>
                  <a:ext cx="1035" cy="2007"/>
                </a:xfrm>
                <a:custGeom>
                  <a:avLst/>
                  <a:gdLst/>
                  <a:ahLst/>
                  <a:cxnLst>
                    <a:cxn ang="0">
                      <a:pos x="56" y="2006"/>
                    </a:cxn>
                    <a:cxn ang="0">
                      <a:pos x="0" y="1843"/>
                    </a:cxn>
                    <a:cxn ang="0">
                      <a:pos x="871" y="56"/>
                    </a:cxn>
                    <a:cxn ang="0">
                      <a:pos x="1034" y="0"/>
                    </a:cxn>
                    <a:cxn ang="0">
                      <a:pos x="56" y="2006"/>
                    </a:cxn>
                  </a:cxnLst>
                  <a:rect l="0" t="0" r="r" b="b"/>
                  <a:pathLst>
                    <a:path w="1035" h="2007">
                      <a:moveTo>
                        <a:pt x="56" y="2006"/>
                      </a:moveTo>
                      <a:lnTo>
                        <a:pt x="0" y="1843"/>
                      </a:lnTo>
                      <a:lnTo>
                        <a:pt x="871" y="56"/>
                      </a:lnTo>
                      <a:lnTo>
                        <a:pt x="1034" y="0"/>
                      </a:lnTo>
                      <a:lnTo>
                        <a:pt x="56" y="2006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261" name="Freeform 13"/>
              <p:cNvSpPr>
                <a:spLocks/>
              </p:cNvSpPr>
              <p:nvPr/>
            </p:nvSpPr>
            <p:spPr bwMode="auto">
              <a:xfrm>
                <a:off x="2448" y="1810"/>
                <a:ext cx="324" cy="231"/>
              </a:xfrm>
              <a:custGeom>
                <a:avLst/>
                <a:gdLst/>
                <a:ahLst/>
                <a:cxnLst>
                  <a:cxn ang="0">
                    <a:pos x="321" y="226"/>
                  </a:cxn>
                  <a:cxn ang="0">
                    <a:pos x="287" y="123"/>
                  </a:cxn>
                  <a:cxn ang="0">
                    <a:pos x="53" y="9"/>
                  </a:cxn>
                  <a:cxn ang="0">
                    <a:pos x="35" y="0"/>
                  </a:cxn>
                  <a:cxn ang="0">
                    <a:pos x="0" y="72"/>
                  </a:cxn>
                  <a:cxn ang="0">
                    <a:pos x="323" y="230"/>
                  </a:cxn>
                </a:cxnLst>
                <a:rect l="0" t="0" r="r" b="b"/>
                <a:pathLst>
                  <a:path w="324" h="231">
                    <a:moveTo>
                      <a:pt x="321" y="226"/>
                    </a:moveTo>
                    <a:lnTo>
                      <a:pt x="287" y="123"/>
                    </a:lnTo>
                    <a:lnTo>
                      <a:pt x="53" y="9"/>
                    </a:lnTo>
                    <a:lnTo>
                      <a:pt x="35" y="0"/>
                    </a:lnTo>
                    <a:lnTo>
                      <a:pt x="0" y="72"/>
                    </a:lnTo>
                    <a:lnTo>
                      <a:pt x="323" y="230"/>
                    </a:lnTo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262" name="Rectangle 14"/>
            <p:cNvSpPr>
              <a:spLocks noChangeArrowheads="1"/>
            </p:cNvSpPr>
            <p:nvPr/>
          </p:nvSpPr>
          <p:spPr bwMode="auto">
            <a:xfrm>
              <a:off x="768" y="720"/>
              <a:ext cx="4991" cy="81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63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217613" y="1219200"/>
            <a:ext cx="7772400" cy="1143000"/>
          </a:xfrm>
        </p:spPr>
        <p:txBody>
          <a:bodyPr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264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24400" y="2819400"/>
            <a:ext cx="4267200" cy="3200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3265" name="Rectangle 17"/>
          <p:cNvSpPr>
            <a:spLocks noGrp="1" noChangeArrowheads="1"/>
          </p:cNvSpPr>
          <p:nvPr>
            <p:ph type="dt" sz="quarter" idx="2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3266" name="Rectangle 1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3267" name="Rectangle 1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CA196E-3F46-493B-ADE9-841BCF212D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5955D-0835-4088-A3E2-B4B13E6E26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91EC8-E388-4462-938F-580988C57A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54E88-0EAA-48E1-9FD5-C3EA91C2CF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A3371-15E4-440E-A80D-A7A9161FBE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7FE1E-EC9C-4F42-8705-A43B7B2B84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5FA42-4712-45E8-B538-11824D87E5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5082D-189B-4B9F-8E00-3F23D68A39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62A73-1795-48A6-A5DE-462B0B8937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F48DE-F18E-45B5-95A3-B49AB027EE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8B3FC-26AA-4620-B67F-4211982855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28600"/>
            <a:ext cx="19812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7912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DBE7-45A9-42EA-8FB1-A480A386F1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632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632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2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2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2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2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2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633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63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633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65E8D7-2ED3-433B-8B61-C3EAA51198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D5B391-A076-4E96-B099-1986113554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E9CF45-D345-4E09-9057-9B638A99B2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C8B81-E858-4D69-AC19-F9F2FAA845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278C90-94E8-4BAC-853A-755DA4C527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0191B9-AB09-47AC-A72C-06869D1106F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808343-4B31-4D48-9A2B-527A33DA6D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F7DE2F-9006-4E6D-94B1-7AC6BB2240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0D62D3-295B-40FF-B948-FE8C204A14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D7A6BD-52BB-4129-84B4-83CD753A37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879BEC-69DB-41AA-A9E9-BF86109D96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C44089-CEE6-437A-A773-49C6081F5A4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7CA43-154D-469C-87E5-72A439507F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F6346-B996-4994-AC23-A2B0BEB12C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7CBEE-B7D3-4D8E-A371-C6744E835E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CBDC8C-B37C-4BA7-9C87-513E3E275A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5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569688-EBBB-4A96-82BB-A3742DC7CF6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28675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28679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28689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28691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04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705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706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8707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8708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</a:defRPr>
            </a:lvl1pPr>
          </a:lstStyle>
          <a:p>
            <a:fld id="{EF91300E-E9F4-4707-B6A2-F75721DE822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26437B2-28BA-472C-8574-A895E79BDE17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4199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199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62000" y="6400800"/>
            <a:ext cx="8380413" cy="455613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EED7E099-13BD-4110-A252-D2A6FF2727C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2232" name="Group 8"/>
          <p:cNvGrpSpPr>
            <a:grpSpLocks/>
          </p:cNvGrpSpPr>
          <p:nvPr/>
        </p:nvGrpSpPr>
        <p:grpSpPr bwMode="auto">
          <a:xfrm>
            <a:off x="0" y="0"/>
            <a:ext cx="1066800" cy="6856413"/>
            <a:chOff x="0" y="0"/>
            <a:chExt cx="672" cy="4319"/>
          </a:xfrm>
        </p:grpSpPr>
        <p:grpSp>
          <p:nvGrpSpPr>
            <p:cNvPr id="52233" name="Group 9"/>
            <p:cNvGrpSpPr>
              <a:grpSpLocks/>
            </p:cNvGrpSpPr>
            <p:nvPr/>
          </p:nvGrpSpPr>
          <p:grpSpPr bwMode="auto">
            <a:xfrm>
              <a:off x="0" y="0"/>
              <a:ext cx="599" cy="4319"/>
              <a:chOff x="0" y="0"/>
              <a:chExt cx="599" cy="4319"/>
            </a:xfrm>
          </p:grpSpPr>
          <p:sp>
            <p:nvSpPr>
              <p:cNvPr id="52234" name="Rectangle 10" descr="Denim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" cy="4319"/>
              </a:xfrm>
              <a:prstGeom prst="rect">
                <a:avLst/>
              </a:prstGeom>
              <a:blipFill dpi="0" rotWithShape="0">
                <a:blip r:embed="rId1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5" name="Rectangle 11"/>
              <p:cNvSpPr>
                <a:spLocks noChangeArrowheads="1"/>
              </p:cNvSpPr>
              <p:nvPr/>
            </p:nvSpPr>
            <p:spPr bwMode="auto">
              <a:xfrm>
                <a:off x="119" y="240"/>
                <a:ext cx="357" cy="2064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6" name="Rectangle 12"/>
              <p:cNvSpPr>
                <a:spLocks noChangeArrowheads="1"/>
              </p:cNvSpPr>
              <p:nvPr/>
            </p:nvSpPr>
            <p:spPr bwMode="auto">
              <a:xfrm>
                <a:off x="0" y="960"/>
                <a:ext cx="476" cy="52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hangingPunct="0">
                  <a:spcBef>
                    <a:spcPct val="50000"/>
                  </a:spcBef>
                </a:pPr>
                <a:endParaRPr kumimoji="1" lang="en-US" sz="2400">
                  <a:latin typeface="Times New Roman" pitchFamily="18" charset="0"/>
                </a:endParaRPr>
              </a:p>
            </p:txBody>
          </p:sp>
          <p:sp>
            <p:nvSpPr>
              <p:cNvPr id="52237" name="Rectangle 13"/>
              <p:cNvSpPr>
                <a:spLocks noChangeArrowheads="1"/>
              </p:cNvSpPr>
              <p:nvPr/>
            </p:nvSpPr>
            <p:spPr bwMode="auto">
              <a:xfrm>
                <a:off x="297" y="432"/>
                <a:ext cx="89" cy="3792"/>
              </a:xfrm>
              <a:prstGeom prst="rect">
                <a:avLst/>
              </a:prstGeom>
              <a:solidFill>
                <a:schemeClr val="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8" name="Rectangle 14"/>
              <p:cNvSpPr>
                <a:spLocks noChangeArrowheads="1"/>
              </p:cNvSpPr>
              <p:nvPr/>
            </p:nvSpPr>
            <p:spPr bwMode="auto">
              <a:xfrm>
                <a:off x="0" y="3024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hangingPunct="0">
                  <a:spcBef>
                    <a:spcPct val="50000"/>
                  </a:spcBef>
                </a:pPr>
                <a:endParaRPr kumimoji="1" lang="en-US" sz="2400">
                  <a:latin typeface="Times New Roman" pitchFamily="18" charset="0"/>
                </a:endParaRPr>
              </a:p>
            </p:txBody>
          </p:sp>
          <p:sp>
            <p:nvSpPr>
              <p:cNvPr id="52239" name="Rectangle 15"/>
              <p:cNvSpPr>
                <a:spLocks noChangeArrowheads="1"/>
              </p:cNvSpPr>
              <p:nvPr/>
            </p:nvSpPr>
            <p:spPr bwMode="auto">
              <a:xfrm>
                <a:off x="0" y="3216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hangingPunct="0">
                  <a:spcBef>
                    <a:spcPct val="50000"/>
                  </a:spcBef>
                </a:pPr>
                <a:endParaRPr kumimoji="1" lang="en-US" sz="2400">
                  <a:latin typeface="Times New Roman" pitchFamily="18" charset="0"/>
                </a:endParaRPr>
              </a:p>
            </p:txBody>
          </p:sp>
          <p:sp>
            <p:nvSpPr>
              <p:cNvPr id="52240" name="Rectangle 16"/>
              <p:cNvSpPr>
                <a:spLocks noChangeArrowheads="1"/>
              </p:cNvSpPr>
              <p:nvPr/>
            </p:nvSpPr>
            <p:spPr bwMode="auto">
              <a:xfrm>
                <a:off x="0" y="3408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hangingPunct="0">
                  <a:spcBef>
                    <a:spcPct val="50000"/>
                  </a:spcBef>
                </a:pPr>
                <a:endParaRPr kumimoji="1" lang="en-US" sz="2400">
                  <a:latin typeface="Times New Roman" pitchFamily="18" charset="0"/>
                </a:endParaRPr>
              </a:p>
            </p:txBody>
          </p:sp>
          <p:sp>
            <p:nvSpPr>
              <p:cNvPr id="52241" name="Arc 17"/>
              <p:cNvSpPr>
                <a:spLocks/>
              </p:cNvSpPr>
              <p:nvPr/>
            </p:nvSpPr>
            <p:spPr bwMode="auto">
              <a:xfrm>
                <a:off x="474" y="2260"/>
                <a:ext cx="125" cy="1154"/>
              </a:xfrm>
              <a:custGeom>
                <a:avLst/>
                <a:gdLst>
                  <a:gd name="G0" fmla="+- 754 0 0"/>
                  <a:gd name="G1" fmla="+- 21600 0 0"/>
                  <a:gd name="G2" fmla="+- 21600 0 0"/>
                  <a:gd name="T0" fmla="*/ 0 w 22354"/>
                  <a:gd name="T1" fmla="*/ 13 h 43200"/>
                  <a:gd name="T2" fmla="*/ 754 w 22354"/>
                  <a:gd name="T3" fmla="*/ 43200 h 43200"/>
                  <a:gd name="T4" fmla="*/ 754 w 22354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4" h="43200" fill="none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</a:path>
                  <a:path w="22354" h="43200" stroke="0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  <a:lnTo>
                      <a:pt x="754" y="2160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42" name="Oval 18"/>
            <p:cNvSpPr>
              <a:spLocks noChangeArrowheads="1"/>
            </p:cNvSpPr>
            <p:nvPr/>
          </p:nvSpPr>
          <p:spPr bwMode="auto">
            <a:xfrm>
              <a:off x="0" y="672"/>
              <a:ext cx="672" cy="62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52243" name="Rectangle 19"/>
            <p:cNvSpPr>
              <a:spLocks noChangeArrowheads="1"/>
            </p:cNvSpPr>
            <p:nvPr/>
          </p:nvSpPr>
          <p:spPr bwMode="auto">
            <a:xfrm>
              <a:off x="480" y="0"/>
              <a:ext cx="192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762000" y="1474788"/>
            <a:ext cx="8380413" cy="125412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en-US" sz="2400"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ADE321-808D-4898-AC66-A635BCC2EC32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53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530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53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53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553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iussis@yahoo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ipnosi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260350"/>
            <a:ext cx="6192838" cy="3022600"/>
          </a:xfrm>
        </p:spPr>
        <p:txBody>
          <a:bodyPr/>
          <a:lstStyle/>
          <a:p>
            <a:r>
              <a:rPr lang="en-US" sz="6000">
                <a:latin typeface="Showcard Gothic" pitchFamily="82" charset="0"/>
              </a:rPr>
              <a:t>Menyibak misteri Hipnotis</a:t>
            </a:r>
            <a:br>
              <a:rPr lang="en-US" sz="6000">
                <a:latin typeface="Showcard Gothic" pitchFamily="82" charset="0"/>
              </a:rPr>
            </a:br>
            <a:endParaRPr lang="en-US" sz="6000">
              <a:latin typeface="Showcard Gothic" pitchFamily="8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005263"/>
            <a:ext cx="4572000" cy="1752600"/>
          </a:xfrm>
        </p:spPr>
        <p:txBody>
          <a:bodyPr/>
          <a:lstStyle/>
          <a:p>
            <a:r>
              <a:rPr lang="en-US"/>
              <a:t>Siswanto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Sejarah Hipnotis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84313"/>
            <a:ext cx="7543800" cy="4992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d-ID" sz="2400"/>
              <a:t>Pada perang saudara di Amerika sekitar tahun 1800 – an, hipno</a:t>
            </a:r>
            <a:r>
              <a:rPr lang="en-US" sz="2400"/>
              <a:t>t</a:t>
            </a:r>
            <a:r>
              <a:rPr lang="id-ID" sz="2400"/>
              <a:t>is digunakan untuk mengobati luka akibat perang, baik untuk mempercepat proses penyembuhan maupun untuk menghilangkan rasa sakit ketika menjalani prosedur operasi</a:t>
            </a:r>
            <a:r>
              <a:rPr lang="en-US" sz="2400"/>
              <a:t> </a:t>
            </a:r>
          </a:p>
          <a:p>
            <a:pPr>
              <a:lnSpc>
                <a:spcPct val="90000"/>
              </a:lnSpc>
            </a:pPr>
            <a:r>
              <a:rPr lang="id-ID" sz="2400"/>
              <a:t>Pada perang dunia I dan II serta perang Korea, hipno</a:t>
            </a:r>
            <a:r>
              <a:rPr lang="en-US" sz="2400"/>
              <a:t>t</a:t>
            </a:r>
            <a:r>
              <a:rPr lang="id-ID" sz="2400"/>
              <a:t>is banyak digunakan untuk merawat </a:t>
            </a:r>
            <a:r>
              <a:rPr lang="en-US" sz="2400"/>
              <a:t>penderita </a:t>
            </a:r>
            <a:r>
              <a:rPr lang="id-ID" sz="2400"/>
              <a:t>stres akibat perang.</a:t>
            </a:r>
            <a:r>
              <a:rPr lang="en-US" sz="2400"/>
              <a:t> </a:t>
            </a:r>
          </a:p>
          <a:p>
            <a:pPr>
              <a:lnSpc>
                <a:spcPct val="90000"/>
              </a:lnSpc>
            </a:pPr>
            <a:r>
              <a:rPr lang="id-ID" sz="2400"/>
              <a:t>Ormond McGill (1913 – 2005) merupakan salah satu pesulap panggung yang dikenal mempraktekkan hipno</a:t>
            </a:r>
            <a:r>
              <a:rPr lang="en-US" sz="2400"/>
              <a:t>t</a:t>
            </a:r>
            <a:r>
              <a:rPr lang="id-ID" sz="2400"/>
              <a:t>is sebagai objek hiburan</a:t>
            </a:r>
            <a:endParaRPr lang="en-US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ipn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4724400"/>
            <a:ext cx="1905000" cy="190500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1143000"/>
          </a:xfrm>
        </p:spPr>
        <p:txBody>
          <a:bodyPr/>
          <a:lstStyle/>
          <a:p>
            <a:r>
              <a:rPr lang="en-US"/>
              <a:t>Apa sesungguhnya hipnotis itu?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572000"/>
          </a:xfrm>
        </p:spPr>
        <p:txBody>
          <a:bodyPr/>
          <a:lstStyle/>
          <a:p>
            <a:r>
              <a:rPr lang="en-US" sz="2800"/>
              <a:t>Hipnotis merupakan gejala alami, setiap orang mengalami dalam keseharian sampai beberapa kali dalam sehari.</a:t>
            </a:r>
          </a:p>
          <a:p>
            <a:r>
              <a:rPr lang="en-US" sz="2800"/>
              <a:t>Gelombang Otak: Beta, </a:t>
            </a:r>
            <a:r>
              <a:rPr lang="en-US" sz="2800">
                <a:solidFill>
                  <a:srgbClr val="FF0000"/>
                </a:solidFill>
              </a:rPr>
              <a:t>Alfa, Teta</a:t>
            </a:r>
            <a:r>
              <a:rPr lang="en-US" sz="2800"/>
              <a:t>, Delta</a:t>
            </a:r>
          </a:p>
          <a:p>
            <a:r>
              <a:rPr lang="en-US" sz="2800"/>
              <a:t>Cara kerja otak: logik &amp; heuristik</a:t>
            </a:r>
          </a:p>
          <a:p>
            <a:r>
              <a:rPr lang="en-US" sz="2800"/>
              <a:t>Istilah hipnotis sekarang ini dirasa kurang tepat, yang tepat adalah rileks. Hipnotis = rileks!</a:t>
            </a:r>
          </a:p>
          <a:p>
            <a:r>
              <a:rPr lang="en-US" sz="2800">
                <a:solidFill>
                  <a:srgbClr val="FFCC00"/>
                </a:solidFill>
              </a:rPr>
              <a:t>Pada dasarnya hipnotis adalah </a:t>
            </a:r>
            <a:r>
              <a:rPr lang="en-US" sz="2800" i="1">
                <a:solidFill>
                  <a:srgbClr val="FFCC00"/>
                </a:solidFill>
              </a:rPr>
              <a:t>self hipnotis</a:t>
            </a:r>
          </a:p>
          <a:p>
            <a:pPr>
              <a:buFontTx/>
              <a:buNone/>
            </a:pPr>
            <a:endParaRPr lang="en-US" sz="2800" i="1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ipnosisconnen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555750"/>
            <a:ext cx="7092950" cy="532130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Beberapa jenis Hipnotis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4211638" cy="4641850"/>
          </a:xfrm>
        </p:spPr>
        <p:txBody>
          <a:bodyPr/>
          <a:lstStyle/>
          <a:p>
            <a:r>
              <a:rPr lang="en-US">
                <a:solidFill>
                  <a:srgbClr val="FF6600"/>
                </a:solidFill>
              </a:rPr>
              <a:t>Hipnoterapy</a:t>
            </a:r>
          </a:p>
          <a:p>
            <a:r>
              <a:rPr lang="en-US">
                <a:solidFill>
                  <a:srgbClr val="FF6600"/>
                </a:solidFill>
              </a:rPr>
              <a:t>Stage Hipnosis</a:t>
            </a:r>
          </a:p>
          <a:p>
            <a:r>
              <a:rPr lang="en-US">
                <a:solidFill>
                  <a:srgbClr val="FF6600"/>
                </a:solidFill>
              </a:rPr>
              <a:t>Past Life Hipnosis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E:\foto\foto diri\aq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533400"/>
            <a:ext cx="64008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Bauhaus 93" pitchFamily="82" charset="0"/>
              </a:rPr>
              <a:t>Riwayat</a:t>
            </a: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auhaus 93" pitchFamily="8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Bauhaus 93" pitchFamily="82" charset="0"/>
              </a:rPr>
              <a:t>Hidup</a:t>
            </a:r>
            <a:endParaRPr lang="id-ID" sz="4800" dirty="0" smtClean="0">
              <a:effectLst>
                <a:outerShdw blurRad="38100" dist="38100" dir="2700000" algn="tl">
                  <a:srgbClr val="000000"/>
                </a:outerShdw>
              </a:effectLst>
              <a:latin typeface="Bauhaus 93" pitchFamily="82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09800" y="1905000"/>
            <a:ext cx="6629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Siswanto</a:t>
            </a: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Email: Tiussis@yahoo.com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Blog: http://www.unika.ac.id/staff/siswanto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Pendidikan</a:t>
            </a: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nb-NO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S2 Psikologi UGM jurusan Klinis tahun 2002 (</a:t>
            </a:r>
            <a:r>
              <a:rPr lang="nb-NO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cumlaude</a:t>
            </a:r>
            <a:r>
              <a:rPr lang="nb-NO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dan terbaik)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b-NO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Sertifikasi psikolog 1998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b-NO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Kursus mengenai penanganan </a:t>
            </a:r>
            <a:r>
              <a:rPr lang="nb-NO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day care</a:t>
            </a:r>
            <a:r>
              <a:rPr lang="nb-NO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untuk anak bergangguan dan mendalami gangguan psikosomatis di Universitas Gent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b-NO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Belgia tahun 1996</a:t>
            </a:r>
            <a:endParaRPr lang="fr-FR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fr-F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S1 </a:t>
            </a:r>
            <a:r>
              <a:rPr lang="fr-FR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Psikologi</a:t>
            </a:r>
            <a:r>
              <a:rPr lang="fr-F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Unika </a:t>
            </a:r>
            <a:r>
              <a:rPr lang="fr-FR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Soegijapranata</a:t>
            </a:r>
            <a:r>
              <a:rPr lang="fr-F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Semarang </a:t>
            </a:r>
            <a:r>
              <a:rPr lang="fr-FR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tahun</a:t>
            </a:r>
            <a:r>
              <a:rPr lang="fr-F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1995 (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cumlaude</a:t>
            </a:r>
            <a:r>
              <a:rPr lang="fr-F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fr-FR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terbaik</a:t>
            </a:r>
            <a:r>
              <a:rPr lang="fr-F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id-ID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z="5400" smtClean="0">
                <a:latin typeface="Bauhaus 93" pitchFamily="82" charset="0"/>
              </a:rPr>
              <a:t>Riwayat Hidup</a:t>
            </a:r>
            <a:endParaRPr lang="id-ID" sz="5400" smtClean="0">
              <a:latin typeface="Bauhaus 93" pitchFamily="8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9144000" cy="655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200" b="1" dirty="0" err="1" smtClean="0"/>
              <a:t>Pekerjaan</a:t>
            </a:r>
            <a:endParaRPr lang="en-US" sz="2200" b="1" dirty="0" smtClean="0"/>
          </a:p>
          <a:p>
            <a:pPr eaLnBrk="1" hangingPunct="1">
              <a:lnSpc>
                <a:spcPct val="80000"/>
              </a:lnSpc>
            </a:pPr>
            <a:r>
              <a:rPr lang="fr-FR" sz="2000" dirty="0" err="1" smtClean="0"/>
              <a:t>Dosen</a:t>
            </a:r>
            <a:r>
              <a:rPr lang="fr-FR" sz="2000" dirty="0" smtClean="0"/>
              <a:t> </a:t>
            </a:r>
            <a:r>
              <a:rPr lang="fr-FR" sz="2000" dirty="0" err="1" smtClean="0"/>
              <a:t>Fakultas</a:t>
            </a:r>
            <a:r>
              <a:rPr lang="fr-FR" sz="2000" dirty="0" smtClean="0"/>
              <a:t> </a:t>
            </a:r>
            <a:r>
              <a:rPr lang="fr-FR" sz="2000" dirty="0" err="1" smtClean="0"/>
              <a:t>Psikologi</a:t>
            </a:r>
            <a:r>
              <a:rPr lang="fr-FR" sz="2000" dirty="0" smtClean="0"/>
              <a:t> Unika </a:t>
            </a:r>
            <a:r>
              <a:rPr lang="fr-FR" sz="2000" dirty="0" err="1" smtClean="0"/>
              <a:t>Soegijapranata</a:t>
            </a:r>
            <a:r>
              <a:rPr lang="fr-FR" sz="2000" dirty="0" smtClean="0"/>
              <a:t>  Semarang</a:t>
            </a:r>
            <a:r>
              <a:rPr lang="id-ID" sz="2000" dirty="0" smtClean="0"/>
              <a:t> (S1 &amp; S2)</a:t>
            </a:r>
            <a:endParaRPr lang="fr-FR" sz="2000" dirty="0" smtClean="0"/>
          </a:p>
          <a:p>
            <a:pPr eaLnBrk="1" hangingPunct="1">
              <a:lnSpc>
                <a:spcPct val="80000"/>
              </a:lnSpc>
            </a:pPr>
            <a:r>
              <a:rPr lang="fr-FR" sz="2000" dirty="0" err="1" smtClean="0"/>
              <a:t>Konsultan</a:t>
            </a:r>
            <a:r>
              <a:rPr lang="fr-FR" sz="2000" dirty="0" smtClean="0"/>
              <a:t> </a:t>
            </a:r>
            <a:r>
              <a:rPr lang="fr-FR" sz="2000" dirty="0" err="1" smtClean="0"/>
              <a:t>pada</a:t>
            </a:r>
            <a:r>
              <a:rPr lang="fr-FR" sz="2000" dirty="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err="1" smtClean="0"/>
              <a:t>Pusat</a:t>
            </a:r>
            <a:r>
              <a:rPr lang="fr-FR" sz="1600" dirty="0" smtClean="0"/>
              <a:t> </a:t>
            </a:r>
            <a:r>
              <a:rPr lang="fr-FR" sz="1600" dirty="0" err="1" smtClean="0"/>
              <a:t>Pelayanan</a:t>
            </a:r>
            <a:r>
              <a:rPr lang="fr-FR" sz="1600" dirty="0" smtClean="0"/>
              <a:t> </a:t>
            </a:r>
            <a:r>
              <a:rPr lang="fr-FR" sz="1600" dirty="0" err="1" smtClean="0"/>
              <a:t>Gangguan</a:t>
            </a:r>
            <a:r>
              <a:rPr lang="fr-FR" sz="1600" dirty="0" smtClean="0"/>
              <a:t> </a:t>
            </a:r>
            <a:r>
              <a:rPr lang="fr-FR" sz="1600" dirty="0" err="1" smtClean="0"/>
              <a:t>Perkembangan</a:t>
            </a:r>
            <a:r>
              <a:rPr lang="fr-FR" sz="1600" dirty="0" smtClean="0"/>
              <a:t> </a:t>
            </a:r>
            <a:r>
              <a:rPr lang="fr-FR" sz="1600" dirty="0" err="1" smtClean="0"/>
              <a:t>Anak</a:t>
            </a:r>
            <a:r>
              <a:rPr lang="fr-FR" sz="1600" dirty="0" smtClean="0"/>
              <a:t> “</a:t>
            </a:r>
            <a:r>
              <a:rPr lang="fr-FR" sz="1600" dirty="0" err="1" smtClean="0"/>
              <a:t>Renaning</a:t>
            </a:r>
            <a:r>
              <a:rPr lang="fr-FR" sz="1600" dirty="0" smtClean="0"/>
              <a:t> </a:t>
            </a:r>
            <a:r>
              <a:rPr lang="fr-FR" sz="1600" dirty="0" err="1" smtClean="0"/>
              <a:t>Siwi</a:t>
            </a:r>
            <a:r>
              <a:rPr lang="fr-FR" sz="1600" dirty="0" smtClean="0"/>
              <a:t>” Semarang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1600" dirty="0" err="1" smtClean="0"/>
              <a:t>Pusat</a:t>
            </a:r>
            <a:r>
              <a:rPr lang="fr-FR" sz="1600" dirty="0" smtClean="0"/>
              <a:t> </a:t>
            </a:r>
            <a:r>
              <a:rPr lang="fr-FR" sz="1600" dirty="0" err="1" smtClean="0"/>
              <a:t>Keberbakatan</a:t>
            </a:r>
            <a:r>
              <a:rPr lang="fr-FR" sz="1600" dirty="0" smtClean="0"/>
              <a:t> Semarang</a:t>
            </a: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id-ID" sz="1600" dirty="0" smtClean="0"/>
              <a:t>Lembaga Psikologi Terapan Unika Soepra Semarang</a:t>
            </a:r>
            <a:endParaRPr lang="fr-FR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 smtClean="0"/>
              <a:t>Pemerintah</a:t>
            </a:r>
            <a:r>
              <a:rPr lang="en-US" sz="1600" dirty="0" smtClean="0"/>
              <a:t> </a:t>
            </a:r>
            <a:r>
              <a:rPr lang="en-US" sz="1600" dirty="0" err="1" smtClean="0"/>
              <a:t>kota</a:t>
            </a:r>
            <a:r>
              <a:rPr lang="en-US" sz="1600" dirty="0" smtClean="0"/>
              <a:t> Semarang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YSKI Semarang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karakter</a:t>
            </a:r>
            <a:r>
              <a:rPr lang="en-US" sz="1600" dirty="0" smtClean="0"/>
              <a:t> building</a:t>
            </a:r>
          </a:p>
          <a:p>
            <a:pPr eaLnBrk="1" hangingPunct="1">
              <a:lnSpc>
                <a:spcPct val="80000"/>
              </a:lnSpc>
            </a:pPr>
            <a:r>
              <a:rPr lang="fr-FR" sz="2000" dirty="0" err="1" smtClean="0"/>
              <a:t>Direktur</a:t>
            </a:r>
            <a:r>
              <a:rPr lang="fr-FR" sz="2000" dirty="0" smtClean="0"/>
              <a:t> </a:t>
            </a:r>
            <a:r>
              <a:rPr lang="fr-FR" sz="2000" dirty="0" err="1" smtClean="0"/>
              <a:t>Lembaga</a:t>
            </a:r>
            <a:r>
              <a:rPr lang="fr-FR" sz="2000" dirty="0" smtClean="0"/>
              <a:t> </a:t>
            </a:r>
            <a:r>
              <a:rPr lang="fr-FR" sz="2000" dirty="0" err="1" smtClean="0"/>
              <a:t>Psikologi</a:t>
            </a:r>
            <a:r>
              <a:rPr lang="fr-FR" sz="2000" dirty="0" smtClean="0"/>
              <a:t> </a:t>
            </a:r>
            <a:r>
              <a:rPr lang="fr-FR" sz="2000" dirty="0" err="1" smtClean="0"/>
              <a:t>Terapan</a:t>
            </a:r>
            <a:r>
              <a:rPr lang="fr-FR" sz="2000" dirty="0" smtClean="0"/>
              <a:t> </a:t>
            </a:r>
            <a:r>
              <a:rPr lang="fr-FR" sz="2000" dirty="0" err="1" smtClean="0"/>
              <a:t>Soegijapranata</a:t>
            </a:r>
            <a:r>
              <a:rPr lang="fr-FR" sz="2000" dirty="0" smtClean="0"/>
              <a:t> Semarang 2005/2008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/>
              <a:t>Wakil</a:t>
            </a:r>
            <a:r>
              <a:rPr lang="en-US" sz="2000" dirty="0" smtClean="0"/>
              <a:t> </a:t>
            </a:r>
            <a:r>
              <a:rPr lang="en-US" sz="2000" dirty="0" err="1" smtClean="0"/>
              <a:t>dekan</a:t>
            </a:r>
            <a:r>
              <a:rPr lang="en-US" sz="2000" dirty="0" smtClean="0"/>
              <a:t> III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kemahasiswaan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2004/2005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/>
              <a:t>Konsultan</a:t>
            </a:r>
            <a:r>
              <a:rPr lang="en-US" sz="2000" dirty="0" smtClean="0"/>
              <a:t> </a:t>
            </a:r>
            <a:r>
              <a:rPr lang="en-US" sz="2000" dirty="0" err="1" smtClean="0"/>
              <a:t>Pusat</a:t>
            </a:r>
            <a:r>
              <a:rPr lang="en-US" sz="2000" dirty="0" smtClean="0"/>
              <a:t> </a:t>
            </a:r>
            <a:r>
              <a:rPr lang="en-US" sz="2000" dirty="0" err="1" smtClean="0"/>
              <a:t>Rehabilitasi</a:t>
            </a:r>
            <a:r>
              <a:rPr lang="en-US" sz="2000" dirty="0" smtClean="0"/>
              <a:t> </a:t>
            </a:r>
            <a:r>
              <a:rPr lang="en-US" sz="2000" dirty="0" err="1" smtClean="0"/>
              <a:t>Anak</a:t>
            </a:r>
            <a:r>
              <a:rPr lang="en-US" sz="2000" dirty="0" smtClean="0"/>
              <a:t> </a:t>
            </a:r>
            <a:r>
              <a:rPr lang="en-US" sz="2000" dirty="0" err="1" smtClean="0"/>
              <a:t>Penyandang</a:t>
            </a:r>
            <a:r>
              <a:rPr lang="en-US" sz="2000" dirty="0" smtClean="0"/>
              <a:t> </a:t>
            </a:r>
            <a:r>
              <a:rPr lang="en-US" sz="2000" dirty="0" err="1" smtClean="0"/>
              <a:t>Cacat</a:t>
            </a:r>
            <a:r>
              <a:rPr lang="en-US" sz="2000" dirty="0" smtClean="0"/>
              <a:t> </a:t>
            </a:r>
            <a:r>
              <a:rPr lang="en-US" sz="2000" dirty="0" err="1" smtClean="0"/>
              <a:t>Tubuh</a:t>
            </a:r>
            <a:r>
              <a:rPr lang="en-US" sz="2000" dirty="0" smtClean="0"/>
              <a:t> </a:t>
            </a:r>
            <a:r>
              <a:rPr lang="en-US" sz="2000" dirty="0" err="1" smtClean="0"/>
              <a:t>Yakkum</a:t>
            </a:r>
            <a:r>
              <a:rPr lang="en-US" sz="2000" dirty="0" smtClean="0"/>
              <a:t> Yogyakarta (2001 – 2002)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/>
              <a:t>Pernah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trainer PT Telkom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pelatihan</a:t>
            </a:r>
            <a:r>
              <a:rPr lang="en-US" sz="2000" dirty="0" smtClean="0"/>
              <a:t> </a:t>
            </a:r>
            <a:r>
              <a:rPr lang="en-US" sz="2000" dirty="0" err="1" smtClean="0"/>
              <a:t>managemen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/>
              <a:t>Fasilitator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Forum </a:t>
            </a:r>
            <a:r>
              <a:rPr lang="en-US" sz="2000" dirty="0" err="1" smtClean="0"/>
              <a:t>Kemanusiaan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Persaudaraan</a:t>
            </a:r>
            <a:r>
              <a:rPr lang="en-US" sz="2000" dirty="0" smtClean="0"/>
              <a:t> Indonesia (FKPI) </a:t>
            </a:r>
            <a:r>
              <a:rPr lang="en-US" sz="2000" dirty="0" err="1" smtClean="0"/>
              <a:t>di</a:t>
            </a:r>
            <a:r>
              <a:rPr lang="en-US" sz="2000" dirty="0" smtClean="0"/>
              <a:t> Solo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pelatihan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penanganan</a:t>
            </a:r>
            <a:r>
              <a:rPr lang="en-US" sz="2000" dirty="0" smtClean="0"/>
              <a:t> trauma healing Aceh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Nias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/>
              <a:t>Fasilitator</a:t>
            </a:r>
            <a:r>
              <a:rPr lang="en-US" sz="2000" dirty="0" smtClean="0"/>
              <a:t> </a:t>
            </a:r>
            <a:r>
              <a:rPr lang="en-US" sz="2000" dirty="0" err="1" smtClean="0"/>
              <a:t>tamu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Pusat</a:t>
            </a:r>
            <a:r>
              <a:rPr lang="en-US" sz="2000" dirty="0" smtClean="0"/>
              <a:t> </a:t>
            </a:r>
            <a:r>
              <a:rPr lang="en-US" sz="2000" dirty="0" err="1" smtClean="0"/>
              <a:t>Studi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Perdamaian</a:t>
            </a:r>
            <a:r>
              <a:rPr lang="en-US" sz="2000" dirty="0" smtClean="0"/>
              <a:t> </a:t>
            </a:r>
            <a:r>
              <a:rPr lang="en-US" sz="2000" dirty="0" err="1" smtClean="0"/>
              <a:t>Universitas</a:t>
            </a:r>
            <a:r>
              <a:rPr lang="en-US" sz="2000" dirty="0" smtClean="0"/>
              <a:t> Duta </a:t>
            </a:r>
            <a:r>
              <a:rPr lang="en-US" sz="2000" dirty="0" err="1" smtClean="0"/>
              <a:t>Wacana</a:t>
            </a:r>
            <a:r>
              <a:rPr lang="en-US" sz="2000" dirty="0" smtClean="0"/>
              <a:t> Yogyakarta </a:t>
            </a:r>
            <a:r>
              <a:rPr lang="en-US" sz="2000" dirty="0" err="1" smtClean="0"/>
              <a:t>khususnya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memberi</a:t>
            </a:r>
            <a:r>
              <a:rPr lang="en-US" sz="2000" dirty="0" smtClean="0"/>
              <a:t> </a:t>
            </a:r>
            <a:r>
              <a:rPr lang="en-US" sz="2000" dirty="0" err="1" smtClean="0"/>
              <a:t>pelatihan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penanganan</a:t>
            </a:r>
            <a:r>
              <a:rPr lang="en-US" sz="2000" dirty="0" smtClean="0"/>
              <a:t>  Trauma healing </a:t>
            </a:r>
            <a:r>
              <a:rPr lang="en-US" sz="2000" dirty="0" err="1" smtClean="0"/>
              <a:t>untuk</a:t>
            </a:r>
            <a:r>
              <a:rPr lang="en-US" sz="2000" dirty="0" smtClean="0"/>
              <a:t> Maluku Utara (Ternate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Tobelo</a:t>
            </a:r>
            <a:r>
              <a:rPr lang="en-US" sz="2000" dirty="0" smtClean="0"/>
              <a:t>)</a:t>
            </a:r>
            <a:endParaRPr lang="id-ID" sz="2000" dirty="0" smtClean="0"/>
          </a:p>
          <a:p>
            <a:pPr eaLnBrk="1" hangingPunct="1">
              <a:lnSpc>
                <a:spcPct val="80000"/>
              </a:lnSpc>
            </a:pPr>
            <a:r>
              <a:rPr lang="id-ID" sz="2000" dirty="0" smtClean="0"/>
              <a:t>Trainer beberapa perusahaan (Indosat, NBI, dll)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>
                <a:latin typeface="Bauhaus 93" pitchFamily="82" charset="0"/>
              </a:rPr>
              <a:t>Riwayat Hidup</a:t>
            </a:r>
            <a:endParaRPr lang="id-ID" sz="6000" smtClean="0">
              <a:latin typeface="Bauhaus 93" pitchFamily="82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err="1" smtClean="0"/>
              <a:t>Minat</a:t>
            </a:r>
            <a:endParaRPr lang="en-US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Pembinaan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pelatihan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Agama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Psikologi</a:t>
            </a:r>
            <a:r>
              <a:rPr lang="en-US" sz="2400" dirty="0" smtClean="0"/>
              <a:t> (</a:t>
            </a:r>
            <a:r>
              <a:rPr lang="en-US" sz="2400" dirty="0" err="1" smtClean="0"/>
              <a:t>psikospiritual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Kepribadian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permasalahan</a:t>
            </a:r>
            <a:r>
              <a:rPr lang="en-US" sz="2400" dirty="0" smtClean="0"/>
              <a:t> </a:t>
            </a:r>
            <a:r>
              <a:rPr lang="en-US" sz="2400" dirty="0" err="1" smtClean="0"/>
              <a:t>sekitarnya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Gangguan</a:t>
            </a:r>
            <a:r>
              <a:rPr lang="en-US" sz="2400" dirty="0" smtClean="0"/>
              <a:t> </a:t>
            </a:r>
            <a:r>
              <a:rPr lang="en-US" sz="2400" dirty="0" err="1" smtClean="0"/>
              <a:t>psikosomatis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Gangguan-gangguan</a:t>
            </a:r>
            <a:r>
              <a:rPr lang="en-US" sz="2400" dirty="0" smtClean="0"/>
              <a:t> mental </a:t>
            </a:r>
            <a:r>
              <a:rPr lang="en-US" sz="2400" dirty="0" err="1" smtClean="0"/>
              <a:t>lainnya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i="1" dirty="0" smtClean="0"/>
              <a:t>Teamwork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i="1" dirty="0" smtClean="0"/>
              <a:t>Leadership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Penyembuhan</a:t>
            </a:r>
            <a:r>
              <a:rPr lang="en-US" sz="2400" dirty="0" smtClean="0"/>
              <a:t> </a:t>
            </a:r>
            <a:r>
              <a:rPr lang="en-US" sz="2400" dirty="0" err="1" smtClean="0"/>
              <a:t>luka</a:t>
            </a:r>
            <a:r>
              <a:rPr lang="en-US" sz="2400" dirty="0" smtClean="0"/>
              <a:t> </a:t>
            </a:r>
            <a:r>
              <a:rPr lang="en-US" sz="2400" dirty="0" err="1" smtClean="0"/>
              <a:t>batin</a:t>
            </a:r>
            <a:r>
              <a:rPr lang="en-US" sz="2400" dirty="0" smtClean="0"/>
              <a:t> (</a:t>
            </a:r>
            <a:r>
              <a:rPr lang="en-US" sz="2400" i="1" dirty="0" smtClean="0"/>
              <a:t>inner healing</a:t>
            </a:r>
            <a:r>
              <a:rPr lang="en-US" sz="2400" dirty="0" smtClean="0"/>
              <a:t>)</a:t>
            </a:r>
            <a:endParaRPr lang="id-ID" sz="2400" dirty="0" smtClean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over grafokes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solidFill>
                  <a:srgbClr val="66FF66"/>
                </a:solidFill>
                <a:latin typeface="Bauhaus 93" pitchFamily="82" charset="0"/>
              </a:rPr>
              <a:t>Riwayat Hidup</a:t>
            </a:r>
            <a:endParaRPr lang="id-ID" sz="6000" smtClean="0">
              <a:solidFill>
                <a:srgbClr val="66FF66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hipnosi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100" y="0"/>
            <a:ext cx="3390900" cy="318135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en-US" dirty="0" err="1"/>
              <a:t>Sejarah</a:t>
            </a:r>
            <a:r>
              <a:rPr lang="en-US" dirty="0"/>
              <a:t> </a:t>
            </a:r>
            <a:r>
              <a:rPr lang="en-US" dirty="0" err="1"/>
              <a:t>Hipnotis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362950" cy="5302250"/>
          </a:xfrm>
        </p:spPr>
        <p:txBody>
          <a:bodyPr/>
          <a:lstStyle/>
          <a:p>
            <a:r>
              <a:rPr lang="en-US" dirty="0" err="1">
                <a:solidFill>
                  <a:srgbClr val="009900"/>
                </a:solidFill>
              </a:rPr>
              <a:t>Hipnotis</a:t>
            </a:r>
            <a:r>
              <a:rPr lang="en-US" dirty="0">
                <a:solidFill>
                  <a:srgbClr val="009900"/>
                </a:solidFill>
              </a:rPr>
              <a:t>/</a:t>
            </a:r>
            <a:r>
              <a:rPr lang="en-US" dirty="0" err="1">
                <a:solidFill>
                  <a:srgbClr val="009900"/>
                </a:solidFill>
              </a:rPr>
              <a:t>hipnosis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 err="1">
                <a:solidFill>
                  <a:srgbClr val="009900"/>
                </a:solidFill>
              </a:rPr>
              <a:t>sudah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 err="1">
                <a:solidFill>
                  <a:srgbClr val="009900"/>
                </a:solidFill>
              </a:rPr>
              <a:t>ada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 err="1">
                <a:solidFill>
                  <a:srgbClr val="009900"/>
                </a:solidFill>
              </a:rPr>
              <a:t>sejak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 err="1">
                <a:solidFill>
                  <a:srgbClr val="009900"/>
                </a:solidFill>
              </a:rPr>
              <a:t>zaman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 err="1">
                <a:solidFill>
                  <a:srgbClr val="009900"/>
                </a:solidFill>
              </a:rPr>
              <a:t>Mesir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 err="1">
                <a:solidFill>
                  <a:srgbClr val="009900"/>
                </a:solidFill>
              </a:rPr>
              <a:t>Kuno</a:t>
            </a:r>
            <a:r>
              <a:rPr lang="en-US" dirty="0">
                <a:solidFill>
                  <a:srgbClr val="009900"/>
                </a:solidFill>
              </a:rPr>
              <a:t>, </a:t>
            </a:r>
            <a:r>
              <a:rPr lang="en-US" dirty="0" err="1">
                <a:solidFill>
                  <a:srgbClr val="009900"/>
                </a:solidFill>
              </a:rPr>
              <a:t>dilakukan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 err="1">
                <a:solidFill>
                  <a:srgbClr val="009900"/>
                </a:solidFill>
              </a:rPr>
              <a:t>terutama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 err="1">
                <a:solidFill>
                  <a:srgbClr val="009900"/>
                </a:solidFill>
              </a:rPr>
              <a:t>untuk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 err="1">
                <a:solidFill>
                  <a:srgbClr val="009900"/>
                </a:solidFill>
              </a:rPr>
              <a:t>penyembuhan</a:t>
            </a:r>
            <a:endParaRPr lang="en-US" dirty="0">
              <a:solidFill>
                <a:srgbClr val="009900"/>
              </a:solidFill>
            </a:endParaRPr>
          </a:p>
          <a:p>
            <a:r>
              <a:rPr lang="id-ID" dirty="0"/>
              <a:t>Dokter Swiss, Paracelsus (1493 – 1541) menggunakan magnet untuk penyembuhan</a:t>
            </a:r>
            <a:r>
              <a:rPr lang="en-US" dirty="0"/>
              <a:t> </a:t>
            </a:r>
          </a:p>
          <a:p>
            <a:r>
              <a:rPr lang="id-ID" dirty="0"/>
              <a:t>Valentine Greatrakes (1628 – 1666), </a:t>
            </a:r>
            <a:r>
              <a:rPr lang="en-US" dirty="0"/>
              <a:t>(</a:t>
            </a:r>
            <a:r>
              <a:rPr lang="id-ID" dirty="0"/>
              <a:t>Irlandia</a:t>
            </a:r>
            <a:r>
              <a:rPr lang="en-US" dirty="0"/>
              <a:t>)</a:t>
            </a:r>
            <a:r>
              <a:rPr lang="id-ID" dirty="0"/>
              <a:t> mampu mengobati dengan menempelkan tangannya ke tubuh pasien, juga dengan melewatkan magnet.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Psikoligi-FotoIlustrasiJan2006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407025" cy="6858000"/>
          </a:xfrm>
          <a:noFill/>
          <a:ln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122238"/>
            <a:ext cx="3095625" cy="1295400"/>
          </a:xfrm>
        </p:spPr>
        <p:txBody>
          <a:bodyPr/>
          <a:lstStyle/>
          <a:p>
            <a:r>
              <a:rPr lang="en-US"/>
              <a:t>Sejarah Hipnotis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364163" y="3860800"/>
            <a:ext cx="377983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id-ID" sz="2400"/>
              <a:t>Johann Joseph Gassner (1727 – 1779) mengembangkan suatu bentuk pengusiran setan (eksorsisme)</a:t>
            </a:r>
            <a:endParaRPr lang="en-US" sz="2400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6477000" cy="1524000"/>
          </a:xfrm>
        </p:spPr>
        <p:txBody>
          <a:bodyPr/>
          <a:lstStyle/>
          <a:p>
            <a:r>
              <a:rPr lang="en-US"/>
              <a:t>Sejarah Hipnotis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67200" cy="4876800"/>
          </a:xfrm>
        </p:spPr>
        <p:txBody>
          <a:bodyPr/>
          <a:lstStyle/>
          <a:p>
            <a:r>
              <a:rPr lang="id-ID" sz="2800"/>
              <a:t>Mesmer (1734 – 1815) menyatakan bahwa Gassner sebenarnya menggunakan magnestisme tanpa menyadarinya</a:t>
            </a:r>
            <a:r>
              <a:rPr lang="en-US" sz="2800"/>
              <a:t> </a:t>
            </a:r>
          </a:p>
          <a:p>
            <a:r>
              <a:rPr lang="en-US" sz="2800"/>
              <a:t>Cara penyembuhan yang dilakukannya kemudian disebut dengan istilah mesmerisme</a:t>
            </a:r>
          </a:p>
          <a:p>
            <a:endParaRPr lang="en-US" sz="2800"/>
          </a:p>
          <a:p>
            <a:endParaRPr lang="en-US" sz="2800"/>
          </a:p>
        </p:txBody>
      </p:sp>
      <p:pic>
        <p:nvPicPr>
          <p:cNvPr id="6148" name="Picture 4" descr="Franz-Anton-Mesmer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06938" y="1295400"/>
            <a:ext cx="4305300" cy="5410200"/>
          </a:xfrm>
          <a:noFill/>
          <a:ln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eud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61138" y="3429000"/>
            <a:ext cx="2582862" cy="3429000"/>
          </a:xfrm>
          <a:noFill/>
          <a:ln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/>
              <a:t>Sejarah Hipnotis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9144000" cy="4906963"/>
          </a:xfrm>
        </p:spPr>
        <p:txBody>
          <a:bodyPr/>
          <a:lstStyle/>
          <a:p>
            <a:r>
              <a:rPr lang="id-ID" sz="2800"/>
              <a:t>James Braid</a:t>
            </a:r>
            <a:r>
              <a:rPr lang="en-US" sz="2800"/>
              <a:t> 1843 mengganti istilah mesmerisme dengan istilah hipnotis/hipnosis (artinya tidur; tahun 1850); hipnotis digunakan dalam proses pembedahan</a:t>
            </a:r>
          </a:p>
          <a:p>
            <a:r>
              <a:rPr lang="id-ID" sz="2800"/>
              <a:t>Sigmund Freud (murid Charcot) dan Joseph Breuer akhir tahun 1880-an mulai memberikan penjelasan psikologis mengenai fenomena hipno</a:t>
            </a:r>
            <a:r>
              <a:rPr lang="en-US" sz="2800"/>
              <a:t>t</a:t>
            </a:r>
            <a:r>
              <a:rPr lang="id-ID" sz="2800"/>
              <a:t>is</a:t>
            </a:r>
            <a:r>
              <a:rPr lang="en-US" sz="2800"/>
              <a:t> </a:t>
            </a:r>
          </a:p>
          <a:p>
            <a:endParaRPr lang="en-US" sz="280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ompany Handbook">
  <a:themeElements>
    <a:clrScheme name="Company Handbook 1">
      <a:dk1>
        <a:srgbClr val="00354E"/>
      </a:dk1>
      <a:lt1>
        <a:srgbClr val="EAEAEA"/>
      </a:lt1>
      <a:dk2>
        <a:srgbClr val="006699"/>
      </a:dk2>
      <a:lt2>
        <a:srgbClr val="CCECFF"/>
      </a:lt2>
      <a:accent1>
        <a:srgbClr val="006699"/>
      </a:accent1>
      <a:accent2>
        <a:srgbClr val="6699FF"/>
      </a:accent2>
      <a:accent3>
        <a:srgbClr val="AAB8CA"/>
      </a:accent3>
      <a:accent4>
        <a:srgbClr val="C8C8C8"/>
      </a:accent4>
      <a:accent5>
        <a:srgbClr val="AAB8CA"/>
      </a:accent5>
      <a:accent6>
        <a:srgbClr val="5C8AE7"/>
      </a:accent6>
      <a:hlink>
        <a:srgbClr val="CCCCFF"/>
      </a:hlink>
      <a:folHlink>
        <a:srgbClr val="5E6FD4"/>
      </a:folHlink>
    </a:clrScheme>
    <a:fontScheme name="Company Handbook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any Handbook 1">
        <a:dk1>
          <a:srgbClr val="00354E"/>
        </a:dk1>
        <a:lt1>
          <a:srgbClr val="EAEAEA"/>
        </a:lt1>
        <a:dk2>
          <a:srgbClr val="006699"/>
        </a:dk2>
        <a:lt2>
          <a:srgbClr val="CCECFF"/>
        </a:lt2>
        <a:accent1>
          <a:srgbClr val="006699"/>
        </a:accent1>
        <a:accent2>
          <a:srgbClr val="6699FF"/>
        </a:accent2>
        <a:accent3>
          <a:srgbClr val="AAB8CA"/>
        </a:accent3>
        <a:accent4>
          <a:srgbClr val="C8C8C8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2">
        <a:dk1>
          <a:srgbClr val="000080"/>
        </a:dk1>
        <a:lt1>
          <a:srgbClr val="FFFFFF"/>
        </a:lt1>
        <a:dk2>
          <a:srgbClr val="3366CC"/>
        </a:dk2>
        <a:lt2>
          <a:srgbClr val="7A7C93"/>
        </a:lt2>
        <a:accent1>
          <a:srgbClr val="006699"/>
        </a:accent1>
        <a:accent2>
          <a:srgbClr val="6699FF"/>
        </a:accent2>
        <a:accent3>
          <a:srgbClr val="FFFFFF"/>
        </a:accent3>
        <a:accent4>
          <a:srgbClr val="00006C"/>
        </a:accent4>
        <a:accent5>
          <a:srgbClr val="AAB8CA"/>
        </a:accent5>
        <a:accent6>
          <a:srgbClr val="5C8AE7"/>
        </a:accent6>
        <a:hlink>
          <a:srgbClr val="9933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B8B8B8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4">
        <a:dk1>
          <a:srgbClr val="660066"/>
        </a:dk1>
        <a:lt1>
          <a:srgbClr val="EAEAEA"/>
        </a:lt1>
        <a:dk2>
          <a:srgbClr val="3366CC"/>
        </a:dk2>
        <a:lt2>
          <a:srgbClr val="7A7C93"/>
        </a:lt2>
        <a:accent1>
          <a:srgbClr val="00CCCC"/>
        </a:accent1>
        <a:accent2>
          <a:srgbClr val="CC66FF"/>
        </a:accent2>
        <a:accent3>
          <a:srgbClr val="F3F3F3"/>
        </a:accent3>
        <a:accent4>
          <a:srgbClr val="560056"/>
        </a:accent4>
        <a:accent5>
          <a:srgbClr val="AAE2E2"/>
        </a:accent5>
        <a:accent6>
          <a:srgbClr val="B95CE7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5">
        <a:dk1>
          <a:srgbClr val="00354E"/>
        </a:dk1>
        <a:lt1>
          <a:srgbClr val="EAEAEA"/>
        </a:lt1>
        <a:dk2>
          <a:srgbClr val="6D67AA"/>
        </a:dk2>
        <a:lt2>
          <a:srgbClr val="CCCCFF"/>
        </a:lt2>
        <a:accent1>
          <a:srgbClr val="6600CC"/>
        </a:accent1>
        <a:accent2>
          <a:srgbClr val="9999FF"/>
        </a:accent2>
        <a:accent3>
          <a:srgbClr val="BAB8D2"/>
        </a:accent3>
        <a:accent4>
          <a:srgbClr val="C8C8C8"/>
        </a:accent4>
        <a:accent5>
          <a:srgbClr val="B8AAE2"/>
        </a:accent5>
        <a:accent6>
          <a:srgbClr val="8A8AE7"/>
        </a:accent6>
        <a:hlink>
          <a:srgbClr val="CCCCFF"/>
        </a:hlink>
        <a:folHlink>
          <a:srgbClr val="9D70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6">
        <a:dk1>
          <a:srgbClr val="003366"/>
        </a:dk1>
        <a:lt1>
          <a:srgbClr val="EAEAEA"/>
        </a:lt1>
        <a:dk2>
          <a:srgbClr val="009999"/>
        </a:dk2>
        <a:lt2>
          <a:srgbClr val="FFFFFF"/>
        </a:lt2>
        <a:accent1>
          <a:srgbClr val="008080"/>
        </a:accent1>
        <a:accent2>
          <a:srgbClr val="00CCCC"/>
        </a:accent2>
        <a:accent3>
          <a:srgbClr val="AACACA"/>
        </a:accent3>
        <a:accent4>
          <a:srgbClr val="C8C8C8"/>
        </a:accent4>
        <a:accent5>
          <a:srgbClr val="AAC0C0"/>
        </a:accent5>
        <a:accent6>
          <a:srgbClr val="00B9B9"/>
        </a:accent6>
        <a:hlink>
          <a:srgbClr val="A7DDE1"/>
        </a:hlink>
        <a:folHlink>
          <a:srgbClr val="FF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6">
    <a:dk1>
      <a:srgbClr val="005A58"/>
    </a:dk1>
    <a:lt1>
      <a:srgbClr val="FFFFFF"/>
    </a:lt1>
    <a:dk2>
      <a:srgbClr val="008080"/>
    </a:dk2>
    <a:lt2>
      <a:srgbClr val="FFFF99"/>
    </a:lt2>
    <a:accent1>
      <a:srgbClr val="006462"/>
    </a:accent1>
    <a:accent2>
      <a:srgbClr val="6D6FC7"/>
    </a:accent2>
    <a:accent3>
      <a:srgbClr val="AAC0C0"/>
    </a:accent3>
    <a:accent4>
      <a:srgbClr val="DADADA"/>
    </a:accent4>
    <a:accent5>
      <a:srgbClr val="AAB8B7"/>
    </a:accent5>
    <a:accent6>
      <a:srgbClr val="6264B4"/>
    </a:accent6>
    <a:hlink>
      <a:srgbClr val="00FFFF"/>
    </a:hlink>
    <a:folHlink>
      <a:srgbClr val="00FF00"/>
    </a:folHlink>
  </a:clrScheme>
</a:themeOverride>
</file>

<file path=ppt/theme/themeOverride2.xml><?xml version="1.0" encoding="utf-8"?>
<a:themeOverride xmlns:a="http://schemas.openxmlformats.org/drawingml/2006/main">
  <a:clrScheme name="Default Design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</a:themeOverride>
</file>

<file path=ppt/theme/themeOverride3.xml><?xml version="1.0" encoding="utf-8"?>
<a:themeOverride xmlns:a="http://schemas.openxmlformats.org/drawingml/2006/main">
  <a:clrScheme name="Reporting Progress or Status 2">
    <a:dk1>
      <a:srgbClr val="000000"/>
    </a:dk1>
    <a:lt1>
      <a:srgbClr val="8EA1C0"/>
    </a:lt1>
    <a:dk2>
      <a:srgbClr val="FFFFFF"/>
    </a:dk2>
    <a:lt2>
      <a:srgbClr val="5F5F5F"/>
    </a:lt2>
    <a:accent1>
      <a:srgbClr val="B6CDDE"/>
    </a:accent1>
    <a:accent2>
      <a:srgbClr val="8A7CA2"/>
    </a:accent2>
    <a:accent3>
      <a:srgbClr val="C6CDDC"/>
    </a:accent3>
    <a:accent4>
      <a:srgbClr val="000000"/>
    </a:accent4>
    <a:accent5>
      <a:srgbClr val="D7E3EC"/>
    </a:accent5>
    <a:accent6>
      <a:srgbClr val="7D7092"/>
    </a:accent6>
    <a:hlink>
      <a:srgbClr val="336699"/>
    </a:hlink>
    <a:folHlink>
      <a:srgbClr val="0099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521</Words>
  <Application>Microsoft Office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Arial Narrow</vt:lpstr>
      <vt:lpstr>Wingdings</vt:lpstr>
      <vt:lpstr>Arial Black</vt:lpstr>
      <vt:lpstr>Times New Roman</vt:lpstr>
      <vt:lpstr>Showcard Gothic</vt:lpstr>
      <vt:lpstr>Bauhaus 93</vt:lpstr>
      <vt:lpstr>Garamond</vt:lpstr>
      <vt:lpstr>Tahoma</vt:lpstr>
      <vt:lpstr>Default Design</vt:lpstr>
      <vt:lpstr>Generic</vt:lpstr>
      <vt:lpstr>Reporting Progress or Status</vt:lpstr>
      <vt:lpstr>Network</vt:lpstr>
      <vt:lpstr>Company Handbook</vt:lpstr>
      <vt:lpstr>Stream</vt:lpstr>
      <vt:lpstr>Menyibak misteri Hipnotis </vt:lpstr>
      <vt:lpstr>Riwayat Hidup</vt:lpstr>
      <vt:lpstr>Riwayat Hidup</vt:lpstr>
      <vt:lpstr>Riwayat Hidup</vt:lpstr>
      <vt:lpstr>Riwayat Hidup</vt:lpstr>
      <vt:lpstr>Sejarah Hipnotis</vt:lpstr>
      <vt:lpstr>Sejarah Hipnotis</vt:lpstr>
      <vt:lpstr>Sejarah Hipnotis</vt:lpstr>
      <vt:lpstr>Sejarah Hipnotis</vt:lpstr>
      <vt:lpstr>Sejarah Hipnotis</vt:lpstr>
      <vt:lpstr>Apa sesungguhnya hipnotis itu?</vt:lpstr>
      <vt:lpstr>Beberapa jenis Hipnotis</vt:lpstr>
    </vt:vector>
  </TitlesOfParts>
  <Company>User.com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Mengenal Hipnotis &amp; Implikasinya bagi iman </dc:title>
  <dc:creator>User</dc:creator>
  <cp:lastModifiedBy>siswanto</cp:lastModifiedBy>
  <cp:revision>4</cp:revision>
  <dcterms:created xsi:type="dcterms:W3CDTF">2007-11-12T21:55:00Z</dcterms:created>
  <dcterms:modified xsi:type="dcterms:W3CDTF">2011-10-01T13:49:58Z</dcterms:modified>
</cp:coreProperties>
</file>