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3" r:id="rId4"/>
    <p:sldMasterId id="2147483655" r:id="rId5"/>
    <p:sldMasterId id="2147483657" r:id="rId6"/>
    <p:sldMasterId id="2147483659" r:id="rId7"/>
    <p:sldMasterId id="2147483661" r:id="rId8"/>
    <p:sldMasterId id="2147483663" r:id="rId9"/>
    <p:sldMasterId id="2147483665" r:id="rId10"/>
    <p:sldMasterId id="2147483667" r:id="rId11"/>
    <p:sldMasterId id="2147483669" r:id="rId12"/>
    <p:sldMasterId id="2147483671" r:id="rId13"/>
    <p:sldMasterId id="2147483673" r:id="rId14"/>
    <p:sldMasterId id="2147483675" r:id="rId15"/>
    <p:sldMasterId id="2147483677" r:id="rId16"/>
  </p:sldMasterIdLst>
  <p:notesMasterIdLst>
    <p:notesMasterId r:id="rId37"/>
  </p:notesMasterIdLst>
  <p:handoutMasterIdLst>
    <p:handoutMasterId r:id="rId38"/>
  </p:handoutMasterIdLst>
  <p:sldIdLst>
    <p:sldId id="256" r:id="rId17"/>
    <p:sldId id="257" r:id="rId18"/>
    <p:sldId id="258" r:id="rId19"/>
    <p:sldId id="266" r:id="rId20"/>
    <p:sldId id="267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8" r:id="rId29"/>
    <p:sldId id="269" r:id="rId30"/>
    <p:sldId id="273" r:id="rId31"/>
    <p:sldId id="274" r:id="rId32"/>
    <p:sldId id="275" r:id="rId33"/>
    <p:sldId id="270" r:id="rId34"/>
    <p:sldId id="271" r:id="rId35"/>
    <p:sldId id="272" r:id="rId3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T80R0l54yz4PBJYxhhtvcg==" hashData="1U+2dYyU+upRcYtb3EasxRWezT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E5C5F0-8404-40CB-9CBB-10D319C7CF46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3635BA-54EF-4108-84B8-A50E6D1BE6F4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252FA-F68F-47DC-8D03-727C81F7C43B}" type="slidenum">
              <a:rPr lang="id-ID"/>
              <a:pPr/>
              <a:t>1</a:t>
            </a:fld>
            <a:endParaRPr lang="id-ID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BB7C9-C202-4D2D-8227-901014BB349F}" type="slidenum">
              <a:rPr lang="id-ID"/>
              <a:pPr/>
              <a:t>2</a:t>
            </a:fld>
            <a:endParaRPr lang="id-ID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95BBE-9325-443C-BC2B-7B2FB5FF1E20}" type="slidenum">
              <a:rPr lang="id-ID"/>
              <a:pPr/>
              <a:t>8</a:t>
            </a:fld>
            <a:endParaRPr lang="id-ID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  </a:t>
            </a:r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8F4AC-CE66-4292-9770-628817C72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985C3-A861-48F9-B7F1-ACF199E8D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3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63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3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563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63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63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9016CF-34B2-45F1-A509-15D29766D7A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CC1C1-1CA5-436C-AD6B-BC571CC2AFB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7D74E-6392-48F5-A48D-8499B3EC070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83159-074E-4112-96D0-76D63A3B457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C9329-01E3-47FA-A9B0-B1ADCC2DDA3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13823-D028-4668-8C8D-8CCF3CAC921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9856F-F463-421A-A8CF-DABF9719D62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9FCC4-58B1-4190-BD3A-438EC5965D0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D3AFC-C963-457F-AA3D-66F523BB823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9D604-87A7-4711-AF3B-9C72DD5AC25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479B1-08FF-4EEE-B92C-FAD22D29B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870BB-50F4-4A92-9735-34A92DE5DE1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939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939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39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939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0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0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940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940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940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940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5940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940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0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0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1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2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3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4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4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4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5944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944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4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4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4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4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4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5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5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5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5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5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945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5945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5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5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5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6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7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8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9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949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949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949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9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9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949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9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9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9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0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0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0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0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0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950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950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51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951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1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951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5951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5952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id-ID"/>
          </a:p>
        </p:txBody>
      </p:sp>
      <p:sp>
        <p:nvSpPr>
          <p:cNvPr id="5952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952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EDC8B154-BAA6-40E6-8563-D85FD01EDA0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A62EB-A15A-4486-B9B4-D217FC388EF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1E2C4-8AA0-41DF-A589-8C4A8F8C377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311E6-6043-4970-8012-FD15242EC5C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06491-7507-4BEC-81DB-4484A800F64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23A49-BDA6-43DC-8F05-ADE580B88CB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D9C0B-E348-4662-9F0C-B9D50C9C91B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B047-8FD3-47D5-8B75-260842C0AC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DFA6F-9F0F-4B63-A697-23F23BDD02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00B408-7BE8-45F7-B1FE-7AD4C6F0066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3B07B-3614-45E2-A9BC-C09F8211F4C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691B-F09A-4761-BEFD-97A31A4A659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id-ID"/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2486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6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7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9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62500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501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62502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2503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6250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0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06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07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508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9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510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62511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2512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62513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4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5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6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7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8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 sz="24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62519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2520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6911BD-CE56-4031-BE86-96980EE1196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26192-359D-4CCA-AE8B-A72C15FCA41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FE61F-8B11-42DD-825D-2C610685FF1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2E995-369B-4DC5-8815-595EE2A4330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98729-15EA-4523-A113-92DEC75CB68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2F600-A12B-45A9-A158-87F4E99C30B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B9099-B5EB-4BB0-8E83-66EBFAF8FE6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A1EC4-BD0A-4C0F-A5D7-6D350294C9C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7751-C7B9-4B1B-99D4-2237D2BBEFB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94C02-94E0-499E-91DD-351ED3F427E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248AF-7A5C-4B7F-B554-C054D2E5070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9F66A-2FA1-4610-9687-4737D125BBF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553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54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554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5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555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7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557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8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559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559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559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56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656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6560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560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560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83F669-5663-4800-B0C7-18A23824913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83F20-55D0-4F88-9624-FD398E8CF60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1F7DF-67DA-4F4E-B003-E548C9B9EBE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AFFAD-CD0D-4C7A-966C-B70DA78B7D2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D63E4-D1DF-4D83-82DB-6F86BD68853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24976-6AD9-433C-A443-A0B855A551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0124-4FF9-499E-8650-4395C9FE23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FD211-EFBD-43CE-A7FC-83FCF56F20F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A7C1E-FC7A-4269-A332-3FFBC6CB96B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96C86-4BD0-41C8-8146-033F71A1E83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A369E-D564-491C-92EC-76EF7E47E35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69317-D23A-4BCC-B587-970314A546B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861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3E8CE0-2FE2-416B-8DEB-90B45712F1A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C11BE-9804-4A75-9B69-501F539191D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89827-8717-48D9-9D83-4C6A6EA0E14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A1369-A2EC-496D-930B-4A6488D341B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AA430-D1FC-4521-9B53-C7A64C79B27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56B36-7DD2-40E4-876E-CA56D95E31C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BCB77-1CB9-4C67-BAEB-3287CA08D44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18422-7B4B-4504-B808-4217C4D832F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19DAC-3455-4F28-BCED-6E3F10CB859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599C8-6E12-4C50-85F2-2B798F75968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476B1-5754-430B-8985-0F4EAB4F73E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B15E6-29EA-4160-AE3A-7BA8CA70B91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168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68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C87A4-A3B1-44AB-8456-C07EF93817C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68E92-E84C-4865-BC2A-03B9E1BFA51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22B95-7C01-4DFE-8997-9A6DFF871FB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27D6D-66CD-4AF9-9D1F-A85FA1A8EC4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76F7-C1FD-4F89-8998-F3C6F24D89D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B42C-1EB4-4C09-8983-A7433A4DB3B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E6F79-51A6-4CDD-B78A-B7EE2168D3B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DE8CA-2BFC-4A13-A8EE-759F34283A5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8FCA5-5C47-481C-9FA8-D81AAACAF3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AAD19-AEA9-4B34-9596-D00050EB702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F1904-2F5D-427E-A0F6-0996DC47FF4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87843-849C-4E24-B068-60563C1D6F9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577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78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578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80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58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82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58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82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58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8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584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7584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7584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584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584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370EC0-8F97-406B-8C4E-968AAB1D5A1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E344B-C8A8-4DFE-B07C-5629DAAB565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D6930-CD8F-4348-A117-F23659BBA89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B52B7-A1D5-4190-A9EF-AABE6DA88EF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B9350-3FAC-4DA0-87F9-D2E4E9D8DAD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DA53-C836-4788-885F-B3AE2B4B2F1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7BC99-72C4-4D7A-A552-ADBE3B1FB3F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ADB0D-9094-4F9D-AD15-94A10468ED6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32C60-9F1C-46AC-ACD1-BD2EB226CD5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D0371-722E-4370-AC78-4D6619638BF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6D1B5-5696-4217-8D58-59C04618963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40C47-4221-4D24-AE4A-B77FC1B628A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CAA4C-FE32-455C-B667-EBD391D13F9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4EAB7-4800-482B-AD8B-5F4E5DC77B0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3305A-C382-423F-96A1-68E1C0E56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D1A8-5209-4B74-B5B1-9F712CB01ED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99CF8-0039-4DF4-969A-DAD92A502A8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BFBF0-E3C4-4DF7-89C4-D3E0F731BA1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A0E0CD-8524-4802-B5DD-3B29E9DEE0FD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0F10C-F005-4325-8336-779B09A1E64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1049C-31B2-49BB-9FAE-23592639B9C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06D2A-4795-428A-8816-E36A0D6E1A4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430A7-EAD3-4227-9E90-A34DB33495B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1730D-E3B1-4D3B-B89C-B5BCFFBA684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09EB-D540-4D9C-B0DE-A7093F412A1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56F09-8BEA-4167-A56C-FDA3BD8A0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888FA-AF09-4A0C-A861-F2814090B8A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3B407-96C1-4A62-BD29-769ECA92DB3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A9AE3-2F35-4A3F-BED9-071D01DC37A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583A1-B635-4E08-97CD-47B1CE2F5B8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E294C0-6237-485B-B218-1E9EDDF12BF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271FD-8912-4B2F-9BDD-C557002BA44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BD8EF-0091-4537-926E-42A98EFA38C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840A1-8590-4F4B-90FD-18F733DF798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B1939-B055-4394-82A5-03D0D71A84C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EDD54-F87B-4DE1-9362-7F2D54FB032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8867F-6C6A-44AF-A07B-637D6FBD5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E3608-41B2-4DCF-AC6D-4B78E19280B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9D5A-3694-491E-A7EF-AB18361685F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3488-8E32-4408-8E6A-37CCBCEE5B0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0721C-3132-4940-9468-9D3D147C7D4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49517-DA0F-448E-8012-ABAE4587A0C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40963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5D6DA8-775C-45AC-83EF-F2F9830C7B9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3E264-EF9F-48FE-9BA7-11B0FCA350F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E7043-2E26-48E0-AEB5-AD5328F6C7A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48F66-A52E-4AC3-943C-A868E1FB1E8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A8BED-9C51-4EA6-A799-3E4E75A3840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4A763-223B-40A4-9E0C-F631F14BEA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0EFB4-E5BC-413A-ABBE-56C593D0160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F2029-097C-48AC-B19C-E750FE96360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9CF9A-CEED-4088-96F8-2AFF9BC919E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DF2A-194E-4136-B256-F5BC8F2ABAA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4637-DF4C-43FB-A7C6-B302FE928D7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810E-D346-4F8D-91DB-34BF14E0070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0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40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AB11AC-BD3C-4549-A4FE-130A56EB5B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7FF59-1016-4450-992F-CA5F856EC84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13A58-4C90-4223-BFA8-1CD954ABB62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FEB6-EC1F-4C11-A4F9-1AB3AF4BEA2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A7246-8980-48E4-BD33-60A968F39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F7E39-DD85-46D3-98C2-CDDA2417680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CD688-8E82-4713-A2C2-F8BF18A6AA2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7CF08-4614-4AD7-96B1-B7DA864BFF3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D27AB-3A52-4B0B-8EDE-CD5EF25CC2E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A5980-D149-492F-933A-DA48DA109E6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E9653-3F5F-4607-A94B-D6964A40E1C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0B748-C292-41E1-AC69-4D3EAD2CE0A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710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710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F9E6DA-A8C8-41DD-827A-2476B6730FB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5D36B4-0936-4B54-B980-61F41C97A5ED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8F5CAC-6251-4DB6-A077-6B885766EF5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AB112-08A6-4D4B-82AA-F0D251806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F332EB-6C63-477F-8982-A2E173B7C34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673905-DE01-4801-B3F3-211891DC4E87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677CD-F697-458D-87AD-61CD9A1F750D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29B97-9620-4952-B575-326D84E83A8A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E46ECB-AF4A-4F37-920F-F60DC2AE008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41B2CF-83AD-41AF-BF5E-78163A1B5255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5C1FF-73CF-4CB4-940B-447321CCDD5A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AE80A9-51F8-46FC-80D2-C8AC100608CA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DC9EE5-AF93-49D3-A1ED-6E08C313B929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13D67-4EF0-4854-8F9C-12953010AA8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14101-60FB-4737-949B-E0CD16922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A8E84B-51FC-4F52-901F-BB7ADD5E7E9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BF750-565F-41A4-B43C-603B9533625D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5CB1DF-A2F4-474A-A6F3-C7F27DF922D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03C8AD-92D0-4845-9367-0927F503FB7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1C4AF0-581C-40FC-B5C4-44C4E425F901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AD2D0-72FA-42CB-951B-1CD9B71C8945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FDE5-5146-4F10-9A74-6CC1A6DBE748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A0021-CF6F-43CD-9608-09EE7CCF812F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00EF3C-C737-47A3-A353-D51CD4A96A8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5327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327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327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5FAFA0-951C-4466-8C69-ADE25599226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78758-4045-4DFA-949C-E4E867342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A7171-6A76-461E-8806-780E9D0D3B29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CB7BA1-5CB3-4DA5-B851-D0C36425C67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1C784F-2584-4CC3-B486-6BB9A54CF6EA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F090F8-43FD-49F5-B85C-D435484992E7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BDFEEF-FB28-43DD-9CFB-83481D8D7E4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7F78BB-91ED-4054-8EAF-17D23F798E31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3BC661-4326-40F6-8C4C-E1F46934537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1D2936-82A2-4EC5-9964-48CAD6F9B24F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E47DFD-B067-4682-8462-891FA34D6654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2256D3-F39D-464D-8A11-CD3DEC5E012D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Siswanto, S.Psi., M.Si.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EE4F4C-B6F2-406D-95C1-164754CEEB8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53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53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553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553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53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3873757-E49C-4404-85B9-050946AD8A5C}" type="slidenum">
              <a:rPr lang="id-ID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5837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837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837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37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837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7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7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837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837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838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838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5838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838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8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8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8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8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8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8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39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0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1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5841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842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2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3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843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5843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3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4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5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46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846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846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7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47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847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7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8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848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848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8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8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848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848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9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9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849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676AC35-2F13-4E5E-80FF-9272E6DB7EAF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849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5849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7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6147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147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1475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1476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4006E52D-0C7E-460B-B79E-C9D903EDDD59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1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45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52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45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54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45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56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45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457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45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45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645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45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645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45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AF9AE3E-2C75-4B1B-8282-0CB90356D904}" type="slidenum">
              <a:rPr lang="id-ID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9ADC5F4-272E-4D7C-9653-7905AC7B4820}" type="slidenum">
              <a:rPr lang="id-ID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065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6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931C435-2950-47A5-9422-60ABD5BD3055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475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75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475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478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478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8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79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479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80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480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0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1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81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48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7482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7482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7482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3F69E8-1237-430A-B7F6-5C81712C1F94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482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14367E-61B1-41D8-9D49-53C7635F74C9}" type="slidenum">
              <a:rPr lang="id-ID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03F1526-389F-45D9-8865-4713F9A3F37C}" type="slidenum">
              <a:rPr lang="id-ID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4D59F0-56E2-461D-8C3E-FDE834AC6E69}" type="slidenum">
              <a:rPr lang="id-ID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3993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5A7C66F3-D4EA-4BCF-B1EC-CE503DEDAC56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30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8EEEAB8-A4E7-41B4-997C-DB6C132DD966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7BDD72-EAC4-43DF-B52C-3D1148C229E1}" type="slidenum">
              <a:rPr lang="id-ID"/>
              <a:pPr/>
              <a:t>‹#›</a:t>
            </a:fld>
            <a:endParaRPr lang="id-ID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608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60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60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C443D8-B4EB-41BF-BF4E-5CEEA2E92211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7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222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522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id-ID" smtClean="0"/>
              <a:t>Siswanto, S.Psi., M.Si.</a:t>
            </a:r>
            <a:endParaRPr lang="id-ID"/>
          </a:p>
        </p:txBody>
      </p:sp>
      <p:sp>
        <p:nvSpPr>
          <p:cNvPr id="522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83F51AD-EA64-4632-9CB5-27FCBF50E2D6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22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/index.php?title=Simplex_communication&amp;action=edit&amp;redlink=1" TargetMode="External"/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4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javascript:pop_me_up2('http://www.nytimes.com/imagepages/2006/11/06/health/20061107_BRAIN_GRAPHIC.html',%20'563_569',%20'width=563,height=569,location=no,scrollbars=yes,toolbars=no,resizable=yes'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sa_Yunan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Bahasa_mistis&amp;action=edit&amp;redlink=1" TargetMode="External"/><Relationship Id="rId2" Type="http://schemas.openxmlformats.org/officeDocument/2006/relationships/hyperlink" Target="http://id.wikipedia.org/w/index.php?title=Xenoglossy&amp;action=edit&amp;redlink=1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760304018-widget-bc7aa8e06d4aae639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11125"/>
            <a:ext cx="7488237" cy="67468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  <a:latin typeface="Stencil" pitchFamily="82" charset="0"/>
              </a:rPr>
              <a:t>Bahasa Lidah (Glossolalia):</a:t>
            </a:r>
            <a:br>
              <a:rPr lang="en-US" sz="4000">
                <a:solidFill>
                  <a:srgbClr val="FFFF00"/>
                </a:solidFill>
                <a:latin typeface="Stencil" pitchFamily="82" charset="0"/>
              </a:rPr>
            </a:br>
            <a:r>
              <a:rPr lang="en-US" sz="4000">
                <a:solidFill>
                  <a:srgbClr val="FFFF00"/>
                </a:solidFill>
                <a:latin typeface="Comic Sans MS" pitchFamily="66" charset="0"/>
              </a:rPr>
              <a:t>pandangan psikologi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Siswanto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S.Psi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M.Si</a:t>
            </a:r>
            <a:r>
              <a:rPr lang="en-US" dirty="0" smtClean="0">
                <a:solidFill>
                  <a:srgbClr val="FF0000"/>
                </a:solidFill>
              </a:rPr>
              <a:t>., </a:t>
            </a:r>
            <a:r>
              <a:rPr lang="en-US" dirty="0" err="1" smtClean="0">
                <a:solidFill>
                  <a:srgbClr val="FF0000"/>
                </a:solidFill>
              </a:rPr>
              <a:t>psikolog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Psikologi individu yang berbahasa lidah</a:t>
            </a:r>
            <a:endParaRPr lang="id-ID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800"/>
              <a:t>John Kildahl </a:t>
            </a:r>
            <a:r>
              <a:rPr lang="en-US" sz="2800"/>
              <a:t>(1972) </a:t>
            </a:r>
            <a:r>
              <a:rPr lang="id-ID" sz="2800"/>
              <a:t>dalam bukunya </a:t>
            </a:r>
            <a:r>
              <a:rPr lang="id-ID" sz="2800" i="1"/>
              <a:t>The Psychol</a:t>
            </a:r>
            <a:r>
              <a:rPr lang="en-US" sz="2800" i="1"/>
              <a:t>o</a:t>
            </a:r>
            <a:r>
              <a:rPr lang="id-ID" sz="2800" i="1"/>
              <a:t>gy of Speaking in Tongues</a:t>
            </a:r>
            <a:r>
              <a:rPr lang="id-ID" sz="2800"/>
              <a:t> (Psikologi Bahasa Lidah)</a:t>
            </a:r>
            <a:r>
              <a:rPr lang="en-US" sz="2800"/>
              <a:t>: glossolalia bukan gejala sakit jiwa, justru glossolalis mengalami kesembuhan dari kondisi stres.</a:t>
            </a:r>
          </a:p>
          <a:p>
            <a:r>
              <a:rPr lang="id-ID" sz="2800"/>
              <a:t>para glossolalis cenderung memiliki kebutuhan lebih besar akan figur yang memiliki otoritas dan tampaknya mereka sering mengalami kemelut dalam hidupnya.</a:t>
            </a:r>
            <a:r>
              <a:rPr lang="en-US" sz="2800"/>
              <a:t> </a:t>
            </a:r>
            <a:endParaRPr lang="id-ID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Psikologi individu yang berbahasa lidah</a:t>
            </a:r>
            <a:endParaRPr lang="id-ID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Nicholas Spanos dalam publikasi "</a:t>
            </a:r>
            <a:r>
              <a:rPr lang="en-US" sz="2400" i="1"/>
              <a:t>Glossolalia as Learned Behaviour: An Experimental Demonstration</a:t>
            </a:r>
            <a:r>
              <a:rPr lang="en-US" sz="2400"/>
              <a:t>" ("Glossolalia sebagai Perilaku yang Dapat Dipelajari: Sebuah Demonstrasi Eksperimental"), tahun 1987: glossolalia sebagai kecakapan yang dapat dipelajari, di mana tidak diperlukan kondisi tak sadarkan diri/kerasukan untuk mengalaminya. Hal ini juga dikenal sebagai </a:t>
            </a:r>
            <a:r>
              <a:rPr lang="en-US" sz="2400" i="1">
                <a:hlinkClick r:id="rId2" tooltip="Simplex communication (belum dibuat)"/>
              </a:rPr>
              <a:t>simplex communication</a:t>
            </a:r>
            <a:r>
              <a:rPr lang="en-US" sz="2400"/>
              <a:t>. Menggunakan 60 subjek, 20% langsung bisa berbahasa lidah setelah mendengarkan rekaman bahasa lidah selama 1 menit, 70% bisa berbahasa lidah dengan lancar setelah mendapatkan pelatihan</a:t>
            </a:r>
            <a:endParaRPr lang="id-ID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Psikologi individu yang berbahasa lidah</a:t>
            </a:r>
            <a:endParaRPr lang="id-ID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Tidak ada perbedaan antara glossolalis dengan non – glossolalis dalam hal harga diri, perasaan depresif, gejala psikosomatis, neurotik, ekstraversi maupun dogmatisme (</a:t>
            </a:r>
            <a:r>
              <a:rPr lang="id-ID" sz="2800"/>
              <a:t>Spanos </a:t>
            </a:r>
            <a:r>
              <a:rPr lang="en-US" sz="2800"/>
              <a:t>&amp;</a:t>
            </a:r>
            <a:r>
              <a:rPr lang="id-ID" sz="2800"/>
              <a:t> Hewitt</a:t>
            </a:r>
            <a:r>
              <a:rPr lang="en-US" sz="2800"/>
              <a:t>,</a:t>
            </a:r>
            <a:r>
              <a:rPr lang="id-ID" sz="2800"/>
              <a:t>1979)</a:t>
            </a:r>
            <a:r>
              <a:rPr lang="en-US" sz="2800"/>
              <a:t> </a:t>
            </a:r>
          </a:p>
          <a:p>
            <a:r>
              <a:rPr lang="en-US" sz="2800"/>
              <a:t>Dalam </a:t>
            </a:r>
            <a:r>
              <a:rPr lang="id-ID" sz="2800" b="0" i="1"/>
              <a:t>Diagnostic and Statistical Manual of Mental Disorders</a:t>
            </a:r>
            <a:r>
              <a:rPr lang="id-ID" sz="2800"/>
              <a:t> (American Psychiatric Association)</a:t>
            </a:r>
            <a:r>
              <a:rPr lang="en-US" sz="2800"/>
              <a:t>, glossolalia tidak dimasukkan ke dalam salah satu gejala gangguan mental</a:t>
            </a:r>
            <a:endParaRPr lang="id-ID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Psikologi individu yang berbahasa lidah</a:t>
            </a:r>
            <a:endParaRPr lang="id-ID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d-ID" sz="2800"/>
              <a:t>Grady</a:t>
            </a:r>
            <a:r>
              <a:rPr lang="en-US" sz="2800"/>
              <a:t> &amp;</a:t>
            </a:r>
            <a:r>
              <a:rPr lang="id-ID" sz="2800"/>
              <a:t> Loewenthal (1997)</a:t>
            </a:r>
            <a:r>
              <a:rPr lang="en-US" sz="2800"/>
              <a:t> meneliti glossolalia &amp; menemukan nampaknya ada 2 tipe glosolalis: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Tipe A: bersifat tenang &amp; pribadi, frekuensinya sering (harian atau beberapa kali dalam seminggu), biasanya saat sendirian, pada situasi biasa, disadari ketika sedang berbicara, bisa mendengarkan orang lain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Tipe B: di tempat publik, biasanya hanya dilakukan dalam daerah publik/religius, tidak disadari/disosiasi/tingkat kesadarannya berbeda, tidak bisa mendengarkan orang lain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Tipe A tidak berhubungan dengan gangguan mental; sebaliknya tipe B berkaitan dengan gangguan mental</a:t>
            </a:r>
            <a:endParaRPr lang="id-ID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1871662"/>
          </a:xfrm>
        </p:spPr>
        <p:txBody>
          <a:bodyPr/>
          <a:lstStyle/>
          <a:p>
            <a:r>
              <a:rPr lang="en-US" sz="4000"/>
              <a:t>Lima (5) Unsur yang memungkinkan Individu berbahasa Lidah (</a:t>
            </a:r>
            <a:r>
              <a:rPr lang="en-US" sz="3200"/>
              <a:t>Kildahl 1974)</a:t>
            </a:r>
            <a:endParaRPr lang="id-ID" sz="32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r>
              <a:rPr lang="en-US"/>
              <a:t>Ketertarikan yang kuat terhadap relasi dengan pemimpin kelompok</a:t>
            </a:r>
          </a:p>
          <a:p>
            <a:r>
              <a:rPr lang="en-US"/>
              <a:t>Perasaan tertekan secara personal</a:t>
            </a:r>
          </a:p>
          <a:p>
            <a:r>
              <a:rPr lang="en-US"/>
              <a:t>Suasana emosional yang intens</a:t>
            </a:r>
          </a:p>
          <a:p>
            <a:r>
              <a:rPr lang="en-US"/>
              <a:t>Dukungan kelompok</a:t>
            </a:r>
          </a:p>
          <a:p>
            <a:r>
              <a:rPr lang="en-US"/>
              <a:t>Pernah mendapatkan pengajaran mengenai pentingnya bahasa lidah dalam kehidupan religius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Neurobiologi Bahasa Lidah </a:t>
            </a:r>
            <a:r>
              <a:rPr lang="en-US" sz="2400"/>
              <a:t>(Newberg, 2006)</a:t>
            </a:r>
            <a:endParaRPr lang="id-ID" sz="2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Pada kondisi berbahasa lidah:</a:t>
            </a:r>
          </a:p>
          <a:p>
            <a:pPr lvl="1"/>
            <a:r>
              <a:rPr lang="en-US" sz="2100"/>
              <a:t>Fungsi lobus frontal menurun dengan tajam (berkaitan dengan menurunnya kontrol diri &amp; kemauan)</a:t>
            </a:r>
          </a:p>
          <a:p>
            <a:pPr lvl="1"/>
            <a:r>
              <a:rPr lang="en-US" sz="2100"/>
              <a:t>Aktivitas wilayah parietal meningkat (berkaitan dengan informasi sensori &amp; perasaan keterhubungan dengan dunia)</a:t>
            </a:r>
          </a:p>
          <a:p>
            <a:pPr lvl="1"/>
            <a:r>
              <a:rPr lang="en-US" sz="2100"/>
              <a:t>Ini berlawanan dengan kondisi meditatif (lobus frontal meningkat, sedangkan parietal menurun; kontrol diri juga menurun, namun ini lebih disebabkan karena kontrol diarahkan pada fokus &amp; konsentrasi)</a:t>
            </a:r>
            <a:endParaRPr lang="id-ID" sz="21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Neurobiologi Bahasa Lidah </a:t>
            </a:r>
            <a:r>
              <a:rPr lang="en-US" sz="3200"/>
              <a:t>(Newberg, 2006)</a:t>
            </a:r>
            <a:endParaRPr lang="id-ID" sz="3200"/>
          </a:p>
        </p:txBody>
      </p:sp>
      <p:pic>
        <p:nvPicPr>
          <p:cNvPr id="2560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844675"/>
            <a:ext cx="8207375" cy="3790950"/>
          </a:xfrm>
          <a:noFill/>
          <a:ln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Siswanto, S.Psi., M.Si.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Neurobiologi Bahasa Lidah </a:t>
            </a:r>
            <a:r>
              <a:rPr lang="en-US" sz="3200"/>
              <a:t>(Newberg, 2006)</a:t>
            </a:r>
            <a:endParaRPr lang="id-ID" sz="3200"/>
          </a:p>
        </p:txBody>
      </p:sp>
      <p:pic>
        <p:nvPicPr>
          <p:cNvPr id="26628" name="Picture 4" descr="Evidence for a Religious State">
            <a:hlinkClick r:id="rId3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50" y="1773238"/>
            <a:ext cx="6911975" cy="4586287"/>
          </a:xfrm>
          <a:noFill/>
          <a:ln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7864" y="6381750"/>
            <a:ext cx="2895600" cy="476250"/>
          </a:xfrm>
        </p:spPr>
        <p:txBody>
          <a:bodyPr/>
          <a:lstStyle/>
          <a:p>
            <a:r>
              <a:rPr lang="en-US" dirty="0" err="1" smtClean="0"/>
              <a:t>Siswanto</a:t>
            </a:r>
            <a:r>
              <a:rPr lang="en-US" dirty="0" smtClean="0"/>
              <a:t>, </a:t>
            </a:r>
            <a:r>
              <a:rPr lang="en-US" dirty="0" err="1" smtClean="0"/>
              <a:t>S.Psi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Kesimpulan</a:t>
            </a:r>
            <a:endParaRPr lang="id-ID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Bahasa lidah memiliki persamaan dengan: </a:t>
            </a:r>
          </a:p>
          <a:p>
            <a:pPr lvl="1"/>
            <a:r>
              <a:rPr lang="en-US"/>
              <a:t>Kondisi terhipnosis (mengalami induksi, semakin sering dipraktekkan akan semakin cepat berada dalam keadaan …)</a:t>
            </a:r>
          </a:p>
          <a:p>
            <a:pPr lvl="1"/>
            <a:r>
              <a:rPr lang="en-US"/>
              <a:t>Kondisi trans </a:t>
            </a:r>
          </a:p>
          <a:p>
            <a:pPr lvl="1"/>
            <a:r>
              <a:rPr lang="en-US"/>
              <a:t>Disosiasi/Disorganisasi kognitif (kesadaran yang lain)</a:t>
            </a:r>
          </a:p>
          <a:p>
            <a:pPr lvl="1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Kesimpulan</a:t>
            </a:r>
            <a:endParaRPr lang="id-ID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Bahasa lidah yang normal/sehat</a:t>
            </a:r>
          </a:p>
          <a:p>
            <a:pPr lvl="1"/>
            <a:r>
              <a:rPr lang="en-US" sz="3600"/>
              <a:t>Menghasilkan buah keadilan, cinta kasih &amp; kerendahan hati dalam berjalan dengan Tuhan</a:t>
            </a:r>
          </a:p>
          <a:p>
            <a:pPr lvl="1"/>
            <a:r>
              <a:rPr lang="en-US" sz="3600"/>
              <a:t>Dilakukan dalam situasi yang pribadi, dengan kesadaran penuh, tenang dan dalam kontrol pribadi</a:t>
            </a:r>
            <a:endParaRPr lang="id-ID" sz="36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Bahasa Lidah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375650" cy="4824412"/>
          </a:xfrm>
        </p:spPr>
        <p:txBody>
          <a:bodyPr/>
          <a:lstStyle/>
          <a:p>
            <a:r>
              <a:rPr lang="id-ID" b="1" dirty="0"/>
              <a:t>Bahasa Lidah</a:t>
            </a:r>
            <a:r>
              <a:rPr lang="id-ID" dirty="0"/>
              <a:t> atau </a:t>
            </a:r>
            <a:r>
              <a:rPr lang="id-ID" b="1" dirty="0"/>
              <a:t>Glossolalia</a:t>
            </a:r>
            <a:r>
              <a:rPr lang="id-ID" dirty="0"/>
              <a:t> berasal dari kata </a:t>
            </a:r>
            <a:r>
              <a:rPr lang="id-ID" dirty="0">
                <a:solidFill>
                  <a:srgbClr val="FFFF00"/>
                </a:solidFill>
                <a:hlinkClick r:id="rId3" tooltip="Bahasa Yunani"/>
              </a:rPr>
              <a:t>Yunani</a:t>
            </a:r>
            <a:r>
              <a:rPr lang="id-ID" dirty="0">
                <a:solidFill>
                  <a:srgbClr val="FFFF00"/>
                </a:solidFill>
              </a:rPr>
              <a:t> </a:t>
            </a:r>
            <a:r>
              <a:rPr lang="id-ID" dirty="0"/>
              <a:t>"γλώσσα" (glossa), "lidah" dan "λαλώ" (lalô), "berbicara".</a:t>
            </a:r>
          </a:p>
          <a:p>
            <a:r>
              <a:rPr lang="id-ID" dirty="0"/>
              <a:t>Sering disebut juga sebagai bahasa </a:t>
            </a:r>
            <a:r>
              <a:rPr lang="en-US" dirty="0"/>
              <a:t>r</a:t>
            </a:r>
            <a:r>
              <a:rPr lang="id-ID" dirty="0"/>
              <a:t>oh</a:t>
            </a:r>
            <a:endParaRPr lang="en-US" dirty="0"/>
          </a:p>
          <a:p>
            <a:r>
              <a:rPr lang="en-US" dirty="0" err="1"/>
              <a:t>Fenomenanya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perdebatan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religius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Kristen</a:t>
            </a:r>
          </a:p>
          <a:p>
            <a:pPr lvl="1"/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Supranatural</a:t>
            </a:r>
            <a:r>
              <a:rPr lang="en-US" dirty="0"/>
              <a:t>?</a:t>
            </a:r>
          </a:p>
          <a:p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Kesimpulan</a:t>
            </a:r>
            <a:endParaRPr lang="id-ID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en-US"/>
              <a:t>Bahasa lidah yang abnormal/patologis:</a:t>
            </a:r>
          </a:p>
          <a:p>
            <a:pPr lvl="1"/>
            <a:r>
              <a:rPr lang="en-US"/>
              <a:t>Menghasilkan ide – ide delusional</a:t>
            </a:r>
          </a:p>
          <a:p>
            <a:pPr lvl="1"/>
            <a:r>
              <a:rPr lang="en-US"/>
              <a:t>Tidak disadari/ disosiatif</a:t>
            </a:r>
          </a:p>
          <a:p>
            <a:pPr lvl="1"/>
            <a:r>
              <a:rPr lang="en-US"/>
              <a:t>Disertai dengan gerak – gerak tubuh tertentu</a:t>
            </a:r>
          </a:p>
          <a:p>
            <a:pPr lvl="1"/>
            <a:r>
              <a:rPr lang="en-US"/>
              <a:t>Tidak terkontrol</a:t>
            </a:r>
          </a:p>
          <a:p>
            <a:pPr lvl="1"/>
            <a:r>
              <a:rPr lang="en-US"/>
              <a:t>Biasanya terjadi hanya pada situasi di dalam kelompok (dalam ibadah/ritual)</a:t>
            </a:r>
          </a:p>
          <a:p>
            <a:pPr lvl="1"/>
            <a:r>
              <a:rPr lang="en-US"/>
              <a:t>Menjadi semakin tergantung kepada pemimpin</a:t>
            </a:r>
          </a:p>
          <a:p>
            <a:pPr lvl="1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Bahasa Lidah</a:t>
            </a:r>
            <a:endParaRPr lang="id-ID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r>
              <a:rPr lang="id-ID" sz="2800"/>
              <a:t>adalah suatu ucapan atau ungkapan, yang pengertiannya tergantung pada si pendengar dan konteksnya, </a:t>
            </a:r>
            <a:endParaRPr lang="en-US" sz="2800"/>
          </a:p>
          <a:p>
            <a:pPr lvl="1"/>
            <a:r>
              <a:rPr lang="id-ID" sz="2400"/>
              <a:t>bisa sebagai bahasa asing (</a:t>
            </a:r>
            <a:r>
              <a:rPr lang="id-ID" sz="2400" b="1">
                <a:hlinkClick r:id="rId2" tooltip="Xenoglossy (belum dibuat)"/>
              </a:rPr>
              <a:t>xenoglossia</a:t>
            </a:r>
            <a:r>
              <a:rPr lang="id-ID" sz="2400"/>
              <a:t>) (xenos = </a:t>
            </a:r>
            <a:r>
              <a:rPr lang="en-US" sz="2400"/>
              <a:t>asing</a:t>
            </a:r>
            <a:r>
              <a:rPr lang="id-ID" sz="2400"/>
              <a:t>, glossa = </a:t>
            </a:r>
            <a:r>
              <a:rPr lang="en-US" sz="2400"/>
              <a:t>lidah</a:t>
            </a:r>
            <a:r>
              <a:rPr lang="id-ID" sz="2400"/>
              <a:t>), </a:t>
            </a:r>
            <a:r>
              <a:rPr lang="en-US" sz="2400"/>
              <a:t>diistilahkan oleh </a:t>
            </a:r>
            <a:r>
              <a:rPr lang="id-ID" sz="2400"/>
              <a:t>Charles Richet (1850-1935)</a:t>
            </a:r>
            <a:r>
              <a:rPr lang="en-US" sz="2400"/>
              <a:t> </a:t>
            </a:r>
            <a:r>
              <a:rPr lang="id-ID" sz="2400"/>
              <a:t>,</a:t>
            </a:r>
            <a:endParaRPr lang="en-US" sz="2400"/>
          </a:p>
          <a:p>
            <a:pPr lvl="1"/>
            <a:r>
              <a:rPr lang="id-ID" sz="2400"/>
              <a:t> bisa sebagai suku-suku kata yang tampak tidak berarti, atau sebagai </a:t>
            </a:r>
            <a:r>
              <a:rPr lang="id-ID" sz="2400">
                <a:hlinkClick r:id="rId3" tooltip="Bahasa mistis (belum dibuat)"/>
              </a:rPr>
              <a:t>bahasa mistis</a:t>
            </a:r>
            <a:r>
              <a:rPr lang="id-ID" sz="2400"/>
              <a:t> yang tidak dikenal; di mana ucapan/ungkapan ini biasanya muncul sebagai bagian dari penyembahan religius (</a:t>
            </a:r>
            <a:r>
              <a:rPr lang="id-ID" sz="2400" b="1"/>
              <a:t>glossolalia religius</a:t>
            </a:r>
            <a:r>
              <a:rPr lang="id-ID" sz="2400"/>
              <a:t>).</a:t>
            </a:r>
            <a:r>
              <a:rPr lang="en-US" sz="2400"/>
              <a:t> </a:t>
            </a:r>
            <a:endParaRPr lang="id-ID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Kontroversi seputar bahasa lidah</a:t>
            </a:r>
            <a:endParaRPr lang="id-ID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i="1"/>
              <a:t>New Catholic Encyclopedia</a:t>
            </a:r>
            <a:r>
              <a:rPr lang="id-ID"/>
              <a:t> (1967)</a:t>
            </a:r>
            <a:r>
              <a:rPr lang="en-US"/>
              <a:t>: suatu karunia yang memampukan penerimanya menyembah Tuhan dengan bahasa yang ajaib</a:t>
            </a:r>
          </a:p>
          <a:p>
            <a:r>
              <a:rPr lang="id-ID" b="1" i="1"/>
              <a:t>New Encyclopedia Britannica</a:t>
            </a:r>
            <a:r>
              <a:rPr lang="id-ID"/>
              <a:t> (1990)</a:t>
            </a:r>
            <a:r>
              <a:rPr lang="en-US"/>
              <a:t>: suatu gejala neurotis atau psikosis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Siapa saja yang menggunakan bahasa lidah?</a:t>
            </a:r>
            <a:endParaRPr lang="id-ID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Aliran kharismatik dan pantekosta dalam agama Kristen</a:t>
            </a:r>
          </a:p>
          <a:p>
            <a:pPr>
              <a:lnSpc>
                <a:spcPct val="90000"/>
              </a:lnSpc>
            </a:pPr>
            <a:r>
              <a:rPr lang="en-US" sz="2400"/>
              <a:t>Pengikut Hindu di India</a:t>
            </a:r>
          </a:p>
          <a:p>
            <a:pPr>
              <a:lnSpc>
                <a:spcPct val="90000"/>
              </a:lnSpc>
            </a:pPr>
            <a:r>
              <a:rPr lang="en-US" sz="2400"/>
              <a:t>Biksu Budha di Tibet</a:t>
            </a:r>
          </a:p>
          <a:p>
            <a:pPr>
              <a:lnSpc>
                <a:spcPct val="90000"/>
              </a:lnSpc>
            </a:pPr>
            <a:r>
              <a:rPr lang="en-US" sz="2400"/>
              <a:t>Beberapa suku Indian di Amerika Utara</a:t>
            </a:r>
          </a:p>
          <a:p>
            <a:pPr>
              <a:lnSpc>
                <a:spcPct val="90000"/>
              </a:lnSpc>
            </a:pPr>
            <a:r>
              <a:rPr lang="en-US" sz="2400"/>
              <a:t>Suku Indian Haida di Pasifik Barat Daya</a:t>
            </a:r>
          </a:p>
          <a:p>
            <a:pPr>
              <a:lnSpc>
                <a:spcPct val="90000"/>
              </a:lnSpc>
            </a:pPr>
            <a:r>
              <a:rPr lang="en-US" sz="2400"/>
              <a:t>Suku Aborigin</a:t>
            </a:r>
          </a:p>
          <a:p>
            <a:pPr>
              <a:lnSpc>
                <a:spcPct val="90000"/>
              </a:lnSpc>
            </a:pPr>
            <a:r>
              <a:rPr lang="en-US" sz="2400"/>
              <a:t>Suku Indian Chaco di Amerika Selatan</a:t>
            </a:r>
          </a:p>
          <a:p>
            <a:pPr>
              <a:lnSpc>
                <a:spcPct val="90000"/>
              </a:lnSpc>
            </a:pPr>
            <a:r>
              <a:rPr lang="en-US" sz="2400"/>
              <a:t>Suku Dayak di Kalimantan</a:t>
            </a:r>
          </a:p>
          <a:p>
            <a:pPr>
              <a:lnSpc>
                <a:spcPct val="90000"/>
              </a:lnSpc>
            </a:pPr>
            <a:r>
              <a:rPr lang="en-US" sz="2400"/>
              <a:t>Dukun – dukun di berbagai tempat, voodo</a:t>
            </a:r>
          </a:p>
          <a:p>
            <a:pPr>
              <a:lnSpc>
                <a:spcPct val="90000"/>
              </a:lnSpc>
            </a:pPr>
            <a:r>
              <a:rPr lang="en-US" sz="2400"/>
              <a:t>Pengikut gerakan New Age</a:t>
            </a:r>
          </a:p>
          <a:p>
            <a:pPr>
              <a:lnSpc>
                <a:spcPct val="90000"/>
              </a:lnSpc>
            </a:pPr>
            <a:r>
              <a:rPr lang="en-US" sz="2400"/>
              <a:t>Dll.</a:t>
            </a:r>
            <a:endParaRPr lang="id-ID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Bahasa lidah/roh menurut Paulus</a:t>
            </a:r>
            <a:endParaRPr lang="id-ID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d-ID"/>
              <a:t>berkata-kata kepada Allah; bukan kepada manusia; oleh Roh mengucapkan hal-hal yang rahasia, dan tidak ada seorangpun yang mengerti bahasanya (1 Kor 14:2) </a:t>
            </a:r>
          </a:p>
          <a:p>
            <a:pPr>
              <a:lnSpc>
                <a:spcPct val="80000"/>
              </a:lnSpc>
            </a:pPr>
            <a:r>
              <a:rPr lang="id-ID"/>
              <a:t>orang yang berkata-kata dalam bahasa roh membangun (memperbaiki) dirinya sendiri (1 Kor 14:4) </a:t>
            </a:r>
          </a:p>
          <a:p>
            <a:pPr>
              <a:lnSpc>
                <a:spcPct val="80000"/>
              </a:lnSpc>
            </a:pPr>
            <a:r>
              <a:rPr lang="id-ID"/>
              <a:t>merupakan doa yang dilakukan oleh roh (1 Kor 14:14) </a:t>
            </a:r>
          </a:p>
          <a:p>
            <a:pPr>
              <a:lnSpc>
                <a:spcPct val="80000"/>
              </a:lnSpc>
            </a:pPr>
            <a:r>
              <a:rPr lang="id-ID"/>
              <a:t>merupakan bahasa pengucapan syukur yang sangat baik (1 Kor 14:16-17).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Bahasa lidah/roh menurut Paulus</a:t>
            </a:r>
            <a:endParaRPr lang="id-ID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Paulus meminta jemaat agar "jangan melarang orang yang berkata-kata dengan bahasa roh" (1 Kor 14:39), </a:t>
            </a:r>
          </a:p>
          <a:p>
            <a:pPr>
              <a:lnSpc>
                <a:spcPct val="90000"/>
              </a:lnSpc>
            </a:pPr>
            <a:r>
              <a:rPr lang="id-ID"/>
              <a:t>dan bahwa ia berharap jemaat semua "berkata-kata dengan bahasa roh" (1 Kor 14:5), </a:t>
            </a:r>
          </a:p>
          <a:p>
            <a:pPr>
              <a:lnSpc>
                <a:spcPct val="90000"/>
              </a:lnSpc>
            </a:pPr>
            <a:r>
              <a:rPr lang="id-ID"/>
              <a:t>dan bahwa ia "berkata-kata dalam bahasa roh lebih dari pada kamu semua" (1 Kor 14:18).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Bahasa lidah/roh menurut Paulus</a:t>
            </a:r>
            <a:endParaRPr lang="id-ID" sz="35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/>
              <a:t>Paulus</a:t>
            </a:r>
            <a:r>
              <a:rPr lang="en-US" sz="2400" dirty="0"/>
              <a:t> </a:t>
            </a:r>
            <a:r>
              <a:rPr lang="en-US" sz="2400" dirty="0" err="1"/>
              <a:t>meminta</a:t>
            </a:r>
            <a:r>
              <a:rPr lang="en-US" sz="2400" dirty="0"/>
              <a:t> agar </a:t>
            </a:r>
            <a:r>
              <a:rPr lang="en-US" sz="2400" dirty="0" err="1"/>
              <a:t>jemaat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bijak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berbahasa</a:t>
            </a:r>
            <a:r>
              <a:rPr lang="en-US" sz="2400" dirty="0"/>
              <a:t> </a:t>
            </a:r>
            <a:r>
              <a:rPr lang="en-US" sz="2400" dirty="0" err="1"/>
              <a:t>roh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ibadah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berkata-kata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roh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orang-orang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"</a:t>
            </a:r>
            <a:r>
              <a:rPr lang="en-US" sz="2400" dirty="0" err="1"/>
              <a:t>gila</a:t>
            </a:r>
            <a:r>
              <a:rPr lang="en-US" sz="2400" dirty="0"/>
              <a:t>" (1 </a:t>
            </a:r>
            <a:r>
              <a:rPr lang="en-US" sz="2400" dirty="0" err="1"/>
              <a:t>Kor</a:t>
            </a:r>
            <a:r>
              <a:rPr lang="en-US" sz="2400" dirty="0"/>
              <a:t> 14:23).</a:t>
            </a:r>
          </a:p>
          <a:p>
            <a:r>
              <a:rPr lang="en-US" sz="2400" b="1" dirty="0" err="1">
                <a:solidFill>
                  <a:srgbClr val="FFFF00"/>
                </a:solidFill>
              </a:rPr>
              <a:t>Dalam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ibadah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hanya</a:t>
            </a:r>
            <a:r>
              <a:rPr lang="en-US" sz="2400" b="1" dirty="0">
                <a:solidFill>
                  <a:srgbClr val="FFFF00"/>
                </a:solidFill>
              </a:rPr>
              <a:t> 2 – 3 </a:t>
            </a:r>
            <a:r>
              <a:rPr lang="en-US" sz="2400" b="1" dirty="0" err="1">
                <a:solidFill>
                  <a:srgbClr val="FFFF00"/>
                </a:solidFill>
              </a:rPr>
              <a:t>orang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saja</a:t>
            </a:r>
            <a:r>
              <a:rPr lang="en-US" sz="2400" b="1" dirty="0">
                <a:solidFill>
                  <a:srgbClr val="FFFF00"/>
                </a:solidFill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</a:rPr>
              <a:t>berbahasa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roh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satu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persatu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harus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ada</a:t>
            </a:r>
            <a:r>
              <a:rPr lang="en-US" sz="2400" b="1" dirty="0">
                <a:solidFill>
                  <a:srgbClr val="FFFF00"/>
                </a:solidFill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</a:rPr>
              <a:t>menafsirkan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 err="1">
                <a:solidFill>
                  <a:srgbClr val="FFFF00"/>
                </a:solidFill>
              </a:rPr>
              <a:t>Jika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tidak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ada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hendaklah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berdiam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diri</a:t>
            </a:r>
            <a:r>
              <a:rPr lang="en-US" sz="2400" b="1" dirty="0">
                <a:solidFill>
                  <a:srgbClr val="FFFF00"/>
                </a:solidFill>
              </a:rPr>
              <a:t> (1 </a:t>
            </a:r>
            <a:r>
              <a:rPr lang="en-US" sz="2400" b="1" dirty="0" err="1">
                <a:solidFill>
                  <a:srgbClr val="FFFF00"/>
                </a:solidFill>
              </a:rPr>
              <a:t>Kor</a:t>
            </a:r>
            <a:r>
              <a:rPr lang="en-US" sz="2400" b="1" dirty="0">
                <a:solidFill>
                  <a:srgbClr val="FFFF00"/>
                </a:solidFill>
              </a:rPr>
              <a:t> 14:27-28)</a:t>
            </a:r>
          </a:p>
          <a:p>
            <a:endParaRPr lang="id-ID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Psikologi individu yang berbahasa lidah</a:t>
            </a:r>
            <a:endParaRPr lang="id-ID" sz="3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E. Kraeplin melakukan penelitian glossolalia yang pertama pada pasien – pasien schizoprenia (1927)</a:t>
            </a:r>
          </a:p>
          <a:p>
            <a:pPr>
              <a:lnSpc>
                <a:spcPct val="90000"/>
              </a:lnSpc>
            </a:pPr>
            <a:r>
              <a:rPr lang="id-ID" sz="2400"/>
              <a:t>G.B. Cutten </a:t>
            </a:r>
            <a:r>
              <a:rPr lang="en-US" sz="2400"/>
              <a:t>dalam </a:t>
            </a:r>
            <a:r>
              <a:rPr lang="id-ID" sz="2400"/>
              <a:t>bukunya </a:t>
            </a:r>
            <a:r>
              <a:rPr lang="id-ID" sz="2400" i="1"/>
              <a:t>Speaking with tongues; historically and psychologically considered</a:t>
            </a:r>
            <a:r>
              <a:rPr lang="id-ID" sz="2400"/>
              <a:t> (Berbicara dalam bahasa lidah; kajian historis dan psikologis)</a:t>
            </a:r>
            <a:r>
              <a:rPr lang="en-US" sz="2400"/>
              <a:t>: menghubungkan glossolalia dengan gangguan histeria</a:t>
            </a:r>
          </a:p>
          <a:p>
            <a:pPr>
              <a:lnSpc>
                <a:spcPct val="90000"/>
              </a:lnSpc>
            </a:pPr>
            <a:r>
              <a:rPr lang="en-US" sz="2400"/>
              <a:t>Pada awalnya ada  berbagai pandangan berkaitan antara glossolalis dengan ketidak matangan, ketidakstabilan emosi, regresi, ketergantungan yang berlebihan, neurosis &amp; keyakinan dogmatis yang kuat </a:t>
            </a:r>
            <a:r>
              <a:rPr lang="id-ID" sz="2400"/>
              <a:t>(Spanos &amp; Hewitt 1979</a:t>
            </a:r>
            <a:r>
              <a:rPr lang="en-US" sz="2400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d-ID" smtClean="0"/>
              <a:t>Siswanto, S.Psi., M.Si.</a:t>
            </a:r>
            <a:endParaRPr lang="id-ID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Ripple 1">
    <a:dk1>
      <a:srgbClr val="2B2B85"/>
    </a:dk1>
    <a:lt1>
      <a:srgbClr val="FFFFFF"/>
    </a:lt1>
    <a:dk2>
      <a:srgbClr val="00254A"/>
    </a:dk2>
    <a:lt2>
      <a:srgbClr val="C0C0C0"/>
    </a:lt2>
    <a:accent1>
      <a:srgbClr val="0099FF"/>
    </a:accent1>
    <a:accent2>
      <a:srgbClr val="006699"/>
    </a:accent2>
    <a:accent3>
      <a:srgbClr val="AAACB1"/>
    </a:accent3>
    <a:accent4>
      <a:srgbClr val="DADADA"/>
    </a:accent4>
    <a:accent5>
      <a:srgbClr val="AACAFF"/>
    </a:accent5>
    <a:accent6>
      <a:srgbClr val="005C8A"/>
    </a:accent6>
    <a:hlink>
      <a:srgbClr val="99CCFF"/>
    </a:hlink>
    <a:folHlink>
      <a:srgbClr val="8F8FB5"/>
    </a:folHlink>
  </a:clrScheme>
</a:themeOverride>
</file>

<file path=ppt/theme/themeOverride2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1195</Words>
  <Application>Microsoft Office PowerPoint</Application>
  <PresentationFormat>On-screen Show (4:3)</PresentationFormat>
  <Paragraphs>111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20</vt:i4>
      </vt:variant>
    </vt:vector>
  </HeadingPairs>
  <TitlesOfParts>
    <vt:vector size="45" baseType="lpstr">
      <vt:lpstr>Arial</vt:lpstr>
      <vt:lpstr>Arial Narrow</vt:lpstr>
      <vt:lpstr>Wingdings</vt:lpstr>
      <vt:lpstr>Tahoma</vt:lpstr>
      <vt:lpstr>Times New Roman</vt:lpstr>
      <vt:lpstr>Garamond</vt:lpstr>
      <vt:lpstr>Verdana</vt:lpstr>
      <vt:lpstr>Stencil</vt:lpstr>
      <vt:lpstr>Comic Sans MS</vt:lpstr>
      <vt:lpstr>Default Design</vt:lpstr>
      <vt:lpstr>Generic</vt:lpstr>
      <vt:lpstr>Ocean</vt:lpstr>
      <vt:lpstr>Orbit</vt:lpstr>
      <vt:lpstr>Marketing Plan</vt:lpstr>
      <vt:lpstr>Teamwork</vt:lpstr>
      <vt:lpstr>Stream</vt:lpstr>
      <vt:lpstr>Cascade</vt:lpstr>
      <vt:lpstr>Curtain Call</vt:lpstr>
      <vt:lpstr>Beam</vt:lpstr>
      <vt:lpstr>Satellite Dish</vt:lpstr>
      <vt:lpstr>Reporting Progress or Status</vt:lpstr>
      <vt:lpstr>Ripple</vt:lpstr>
      <vt:lpstr>Slit</vt:lpstr>
      <vt:lpstr>Eclipse</vt:lpstr>
      <vt:lpstr>Fading Grid</vt:lpstr>
      <vt:lpstr>Bahasa Lidah (Glossolalia): pandangan psikologi</vt:lpstr>
      <vt:lpstr>Bahasa Lidah</vt:lpstr>
      <vt:lpstr>Bahasa Lidah</vt:lpstr>
      <vt:lpstr>Kontroversi seputar bahasa lidah</vt:lpstr>
      <vt:lpstr>Siapa saja yang menggunakan bahasa lidah?</vt:lpstr>
      <vt:lpstr>Bahasa lidah/roh menurut Paulus</vt:lpstr>
      <vt:lpstr>Bahasa lidah/roh menurut Paulus</vt:lpstr>
      <vt:lpstr>Bahasa lidah/roh menurut Paulus</vt:lpstr>
      <vt:lpstr>Psikologi individu yang berbahasa lidah</vt:lpstr>
      <vt:lpstr>Psikologi individu yang berbahasa lidah</vt:lpstr>
      <vt:lpstr>Psikologi individu yang berbahasa lidah</vt:lpstr>
      <vt:lpstr>Psikologi individu yang berbahasa lidah</vt:lpstr>
      <vt:lpstr>Psikologi individu yang berbahasa lidah</vt:lpstr>
      <vt:lpstr>Lima (5) Unsur yang memungkinkan Individu berbahasa Lidah (Kildahl 1974)</vt:lpstr>
      <vt:lpstr>Neurobiologi Bahasa Lidah (Newberg, 2006)</vt:lpstr>
      <vt:lpstr>Neurobiologi Bahasa Lidah (Newberg, 2006)</vt:lpstr>
      <vt:lpstr>Neurobiologi Bahasa Lidah (Newberg, 2006)</vt:lpstr>
      <vt:lpstr>Kesimpulan</vt:lpstr>
      <vt:lpstr>Kesimpulan</vt:lpstr>
      <vt:lpstr>Kesimpulan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Lidah (Glossolalia): pandangan psikologi</dc:title>
  <dc:creator>Microsoft Windows Xp</dc:creator>
  <cp:lastModifiedBy>siswanto</cp:lastModifiedBy>
  <cp:revision>13</cp:revision>
  <dcterms:created xsi:type="dcterms:W3CDTF">2008-04-09T07:28:43Z</dcterms:created>
  <dcterms:modified xsi:type="dcterms:W3CDTF">2011-10-04T03:30:40Z</dcterms:modified>
</cp:coreProperties>
</file>