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  <p:sldMasterId id="2147483655" r:id="rId3"/>
    <p:sldMasterId id="2147483656" r:id="rId4"/>
    <p:sldMasterId id="2147483658" r:id="rId5"/>
  </p:sld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l/56ZYnUvKPvnmm713TknA==" hashData="weqa89wqXj11qicyAmEDU9q5poQ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4365625" y="1951038"/>
            <a:ext cx="4770438" cy="5062537"/>
            <a:chOff x="2750" y="1229"/>
            <a:chExt cx="3005" cy="3189"/>
          </a:xfrm>
        </p:grpSpPr>
        <p:sp>
          <p:nvSpPr>
            <p:cNvPr id="9219" name="AutoShape 3"/>
            <p:cNvSpPr>
              <a:spLocks noChangeArrowheads="1"/>
            </p:cNvSpPr>
            <p:nvPr/>
          </p:nvSpPr>
          <p:spPr bwMode="auto">
            <a:xfrm rot="13500000" flipH="1">
              <a:off x="4453" y="3780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 rot="16200000">
              <a:off x="4711" y="3319"/>
              <a:ext cx="858" cy="852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4947" y="2612"/>
              <a:ext cx="808" cy="808"/>
            </a:xfrm>
            <a:prstGeom prst="diamond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 rot="13500000">
              <a:off x="2750" y="3164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 rot="8100000" flipH="1">
              <a:off x="3721" y="2495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4" name="Group 8"/>
            <p:cNvGrpSpPr>
              <a:grpSpLocks/>
            </p:cNvGrpSpPr>
            <p:nvPr/>
          </p:nvGrpSpPr>
          <p:grpSpPr bwMode="auto">
            <a:xfrm>
              <a:off x="4384" y="2184"/>
              <a:ext cx="402" cy="1198"/>
              <a:chOff x="4384" y="2184"/>
              <a:chExt cx="402" cy="1198"/>
            </a:xfrm>
          </p:grpSpPr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4784" y="2194"/>
                <a:ext cx="0" cy="78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4388" y="2582"/>
                <a:ext cx="0" cy="80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 flipV="1">
                <a:off x="4388" y="2980"/>
                <a:ext cx="398" cy="39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 flipV="1">
                <a:off x="4384" y="2184"/>
                <a:ext cx="402" cy="40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9" name="AutoShape 13"/>
            <p:cNvSpPr>
              <a:spLocks noChangeArrowheads="1"/>
            </p:cNvSpPr>
            <p:nvPr/>
          </p:nvSpPr>
          <p:spPr bwMode="auto">
            <a:xfrm rot="18900000">
              <a:off x="4388" y="1229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7772400" cy="2438400"/>
          </a:xfrm>
        </p:spPr>
        <p:txBody>
          <a:bodyPr anchor="b"/>
          <a:lstStyle>
            <a:lvl1pPr>
              <a:lnSpc>
                <a:spcPct val="100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en-US"/>
              <a:t>Master title </a:t>
            </a:r>
          </a:p>
        </p:txBody>
      </p: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3344863" y="2457450"/>
            <a:ext cx="5449887" cy="4497388"/>
            <a:chOff x="2107" y="1548"/>
            <a:chExt cx="3433" cy="2833"/>
          </a:xfrm>
        </p:grpSpPr>
        <p:sp>
          <p:nvSpPr>
            <p:cNvPr id="9232" name="AutoShape 16"/>
            <p:cNvSpPr>
              <a:spLocks noChangeArrowheads="1"/>
            </p:cNvSpPr>
            <p:nvPr/>
          </p:nvSpPr>
          <p:spPr bwMode="auto">
            <a:xfrm>
              <a:off x="4732" y="2114"/>
              <a:ext cx="808" cy="808"/>
            </a:xfrm>
            <a:prstGeom prst="diamond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auto">
            <a:xfrm>
              <a:off x="4061" y="1935"/>
              <a:ext cx="403" cy="1192"/>
            </a:xfrm>
            <a:custGeom>
              <a:avLst/>
              <a:gdLst/>
              <a:ahLst/>
              <a:cxnLst>
                <a:cxn ang="0">
                  <a:pos x="399" y="0"/>
                </a:cxn>
                <a:cxn ang="0">
                  <a:pos x="0" y="399"/>
                </a:cxn>
                <a:cxn ang="0">
                  <a:pos x="0" y="1191"/>
                </a:cxn>
                <a:cxn ang="0">
                  <a:pos x="402" y="789"/>
                </a:cxn>
                <a:cxn ang="0">
                  <a:pos x="399" y="0"/>
                </a:cxn>
              </a:cxnLst>
              <a:rect l="0" t="0" r="r" b="b"/>
              <a:pathLst>
                <a:path w="403" h="1192">
                  <a:moveTo>
                    <a:pt x="399" y="0"/>
                  </a:moveTo>
                  <a:lnTo>
                    <a:pt x="0" y="399"/>
                  </a:lnTo>
                  <a:lnTo>
                    <a:pt x="0" y="1191"/>
                  </a:lnTo>
                  <a:lnTo>
                    <a:pt x="402" y="789"/>
                  </a:lnTo>
                  <a:lnTo>
                    <a:pt x="399" y="0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AutoShape 18"/>
            <p:cNvSpPr>
              <a:spLocks noChangeArrowheads="1"/>
            </p:cNvSpPr>
            <p:nvPr/>
          </p:nvSpPr>
          <p:spPr bwMode="auto">
            <a:xfrm rot="18900000">
              <a:off x="2527" y="2630"/>
              <a:ext cx="1254" cy="1254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AutoShape 19"/>
            <p:cNvSpPr>
              <a:spLocks noChangeArrowheads="1"/>
            </p:cNvSpPr>
            <p:nvPr/>
          </p:nvSpPr>
          <p:spPr bwMode="auto">
            <a:xfrm rot="13500000" flipH="1">
              <a:off x="3812" y="3813"/>
              <a:ext cx="568" cy="568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AutoShape 20"/>
            <p:cNvSpPr>
              <a:spLocks noChangeArrowheads="1"/>
            </p:cNvSpPr>
            <p:nvPr/>
          </p:nvSpPr>
          <p:spPr bwMode="auto">
            <a:xfrm rot="16200000">
              <a:off x="4423" y="2927"/>
              <a:ext cx="858" cy="852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AutoShape 21"/>
            <p:cNvSpPr>
              <a:spLocks noChangeArrowheads="1"/>
            </p:cNvSpPr>
            <p:nvPr/>
          </p:nvSpPr>
          <p:spPr bwMode="auto">
            <a:xfrm rot="10800000">
              <a:off x="2107" y="1548"/>
              <a:ext cx="1254" cy="1254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AutoShape 22"/>
            <p:cNvSpPr>
              <a:spLocks noChangeArrowheads="1"/>
            </p:cNvSpPr>
            <p:nvPr/>
          </p:nvSpPr>
          <p:spPr bwMode="auto">
            <a:xfrm rot="8100000" flipH="1">
              <a:off x="3410" y="2702"/>
              <a:ext cx="568" cy="568"/>
            </a:xfrm>
            <a:prstGeom prst="rtTriangl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6588125" y="5181600"/>
            <a:ext cx="2555875" cy="381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76800" y="4733925"/>
            <a:ext cx="4259263" cy="377825"/>
          </a:xfr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91440" tIns="0" rIns="91440" bIns="0" anchor="b">
            <a:spAutoFit/>
          </a:bodyPr>
          <a:lstStyle>
            <a:lvl1pPr marL="0" indent="0">
              <a:spcBef>
                <a:spcPct val="0"/>
              </a:spcBef>
              <a:buClrTx/>
              <a:buSzTx/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9241" name="Rectangle 2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B044EC-872D-4EA6-B98C-2451C09371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F75E4-A407-421B-A882-AED5E0A404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5263" y="315913"/>
            <a:ext cx="19558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4688" y="315913"/>
            <a:ext cx="5718175" cy="5594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7F48F-7A58-4782-86F4-0FA45D4DBC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id-ID" altLang="en-US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id-ID" altLang="en-US"/>
              <a:t>Click to edit Master subtitle style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B86058A-37EB-4F45-A7A0-BF43D0AA712C}" type="slidenum">
              <a:rPr lang="id-ID" altLang="en-US"/>
              <a:pPr/>
              <a:t>‹#›</a:t>
            </a:fld>
            <a:endParaRPr lang="id-ID" altLang="en-US"/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43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17021-EEC3-441C-879D-D054BD7435CE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C9AA4-C6E5-45EE-AE97-1ED6550DB743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8DC33-F851-4EBA-9315-C50A7A72F4BB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08159-5594-40A6-AD4D-DC97D390720A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5964A-C47F-44C6-B8CD-4D6412706ED7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FC325-F4DE-487B-A9D0-D54DBA9AD675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ED16D-F955-4023-8C90-1187F436B833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EE1B2-28BF-4D54-BC1B-C48C6697AE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38243-814F-490E-9BDA-91332712F896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3AD93-865C-48B5-B1E8-19233A037738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D03FD-F759-4E31-A6F9-D2F9DC84EC07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6DF9F-903C-47A8-AC1F-A81C3B217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945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447161-40E4-44BC-B9EB-3C5EA9CBA0E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ECC00-A6FD-404B-9D76-D0964449007C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A3EBC-CCCF-4FAC-97FB-9BA77EE7C4CC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62E8D-4F0F-4084-B70A-D8ACF4E855BD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2FACC-10BF-4740-9B3A-1269C2376E1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6D44A-0242-4981-BD0A-1FFB994A8CA4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4688" y="1795463"/>
            <a:ext cx="38369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075" y="1795463"/>
            <a:ext cx="38369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FD699-D503-417C-A7BA-8750A0592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4BA94-3B08-4850-A836-CAF6711CC766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56AD3-DDCF-479F-BC6D-99EAC74CADCD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B3503-8BE5-4AEA-B3DD-5D1F0CF07A2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2CDDA-3AE6-48FA-BCC5-CE4FF669478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330D2-F9D7-48D2-A470-151DFE0081D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E58917-B8BD-4D8A-8819-E02FC4AD290B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E7B01-A828-44FA-8B9E-A173C4962D7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9168C-0FCD-4ED1-A9EA-99233ADB29F2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40EF7-D9B3-416A-A460-549F21E81CD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7C9F7-3919-4688-9632-3650D0F06C3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F634C-4D26-4DDD-B452-2A087992A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86BB2-88E7-4F63-B301-DD0FB9FD65F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96AF3-CB06-4CBB-9A2B-8E3624823C9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B548A-E829-42EC-A49B-1997A455BC1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1CCC-8771-45E6-8064-66F09AD48FA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61690-07A0-4481-B64E-EC154EF45B2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5FDED-47B3-49BE-AC17-2AC21D938F0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B542-FEA1-4780-AEC1-AD0256486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A9592-472E-41FA-B279-490583EF06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36739-2E49-471C-AB56-CD897B05C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C7129-1C18-4C5A-8817-D6C48745D5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 rot="6480000" flipH="1">
            <a:off x="730250" y="1489075"/>
            <a:ext cx="901700" cy="901700"/>
          </a:xfrm>
          <a:prstGeom prst="rtTriangle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kumimoji="1" lang="en-US" sz="24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06500" y="315913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1795463"/>
            <a:ext cx="78263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145213"/>
            <a:ext cx="13716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400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71600" y="6477000"/>
            <a:ext cx="3048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1769D5-A405-4573-95B3-F52C1A01E5F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4365625" y="1951038"/>
            <a:ext cx="4770438" cy="5062537"/>
            <a:chOff x="2750" y="1229"/>
            <a:chExt cx="3005" cy="3189"/>
          </a:xfrm>
        </p:grpSpPr>
        <p:sp>
          <p:nvSpPr>
            <p:cNvPr id="8201" name="AutoShape 9"/>
            <p:cNvSpPr>
              <a:spLocks noChangeArrowheads="1"/>
            </p:cNvSpPr>
            <p:nvPr/>
          </p:nvSpPr>
          <p:spPr bwMode="auto">
            <a:xfrm rot="13500000" flipH="1">
              <a:off x="4453" y="3780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AutoShape 10"/>
            <p:cNvSpPr>
              <a:spLocks noChangeArrowheads="1"/>
            </p:cNvSpPr>
            <p:nvPr/>
          </p:nvSpPr>
          <p:spPr bwMode="auto">
            <a:xfrm rot="16200000">
              <a:off x="4711" y="3319"/>
              <a:ext cx="858" cy="852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>
              <a:off x="4947" y="2612"/>
              <a:ext cx="808" cy="808"/>
            </a:xfrm>
            <a:prstGeom prst="diamond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 rot="13500000">
              <a:off x="2750" y="3164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 rot="8100000" flipH="1">
              <a:off x="3721" y="2495"/>
              <a:ext cx="568" cy="568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06" name="Group 14"/>
            <p:cNvGrpSpPr>
              <a:grpSpLocks/>
            </p:cNvGrpSpPr>
            <p:nvPr/>
          </p:nvGrpSpPr>
          <p:grpSpPr bwMode="auto">
            <a:xfrm>
              <a:off x="4384" y="2184"/>
              <a:ext cx="402" cy="1198"/>
              <a:chOff x="4384" y="2184"/>
              <a:chExt cx="402" cy="1198"/>
            </a:xfrm>
          </p:grpSpPr>
          <p:sp>
            <p:nvSpPr>
              <p:cNvPr id="8207" name="Line 15"/>
              <p:cNvSpPr>
                <a:spLocks noChangeShapeType="1"/>
              </p:cNvSpPr>
              <p:nvPr/>
            </p:nvSpPr>
            <p:spPr bwMode="auto">
              <a:xfrm>
                <a:off x="4784" y="2194"/>
                <a:ext cx="0" cy="78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Line 16"/>
              <p:cNvSpPr>
                <a:spLocks noChangeShapeType="1"/>
              </p:cNvSpPr>
              <p:nvPr/>
            </p:nvSpPr>
            <p:spPr bwMode="auto">
              <a:xfrm>
                <a:off x="4388" y="2582"/>
                <a:ext cx="0" cy="80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9" name="Line 17"/>
              <p:cNvSpPr>
                <a:spLocks noChangeShapeType="1"/>
              </p:cNvSpPr>
              <p:nvPr/>
            </p:nvSpPr>
            <p:spPr bwMode="auto">
              <a:xfrm flipV="1">
                <a:off x="4388" y="2980"/>
                <a:ext cx="398" cy="39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0" name="Line 18"/>
              <p:cNvSpPr>
                <a:spLocks noChangeShapeType="1"/>
              </p:cNvSpPr>
              <p:nvPr/>
            </p:nvSpPr>
            <p:spPr bwMode="auto">
              <a:xfrm flipV="1">
                <a:off x="4384" y="2184"/>
                <a:ext cx="402" cy="40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1" name="AutoShape 19"/>
            <p:cNvSpPr>
              <a:spLocks noChangeArrowheads="1"/>
            </p:cNvSpPr>
            <p:nvPr/>
          </p:nvSpPr>
          <p:spPr bwMode="auto">
            <a:xfrm rot="18900000">
              <a:off x="4388" y="1229"/>
              <a:ext cx="1254" cy="1254"/>
            </a:xfrm>
            <a:prstGeom prst="rtTriangle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d-ID" altLang="en-US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altLang="en-US" smtClean="0"/>
              <a:t>Click to edit Master text styles</a:t>
            </a:r>
          </a:p>
          <a:p>
            <a:pPr lvl="1"/>
            <a:r>
              <a:rPr lang="id-ID" altLang="en-US" smtClean="0"/>
              <a:t>Second level</a:t>
            </a:r>
          </a:p>
          <a:p>
            <a:pPr lvl="2"/>
            <a:r>
              <a:rPr lang="id-ID" altLang="en-US" smtClean="0"/>
              <a:t>Third level</a:t>
            </a:r>
          </a:p>
          <a:p>
            <a:pPr lvl="3"/>
            <a:r>
              <a:rPr lang="id-ID" altLang="en-US" smtClean="0"/>
              <a:t>Fourth level</a:t>
            </a:r>
          </a:p>
          <a:p>
            <a:pPr lvl="4"/>
            <a:r>
              <a:rPr lang="id-ID" altLang="en-US" smtClean="0"/>
              <a:t>Fifth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id-ID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id-ID" alt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C96E9B8-02A9-4F6E-8DE9-D5F273E02584}" type="slidenum">
              <a:rPr lang="id-ID" altLang="en-US"/>
              <a:pPr/>
              <a:t>‹#›</a:t>
            </a:fld>
            <a:endParaRPr lang="id-ID" altLang="en-US"/>
          </a:p>
        </p:txBody>
      </p: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6387" name="Rectangle 3" descr="Narrow vertical"/>
            <p:cNvSpPr>
              <a:spLocks noChangeArrowheads="1"/>
            </p:cNvSpPr>
            <p:nvPr/>
          </p:nvSpPr>
          <p:spPr bwMode="auto">
            <a:xfrm>
              <a:off x="288" y="48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sz="2400">
                <a:latin typeface="Times New Roman" charset="0"/>
              </a:endParaRPr>
            </a:p>
          </p:txBody>
        </p:sp>
        <p:sp>
          <p:nvSpPr>
            <p:cNvPr id="16388" name="Rectangle 4" descr="Narrow horizontal"/>
            <p:cNvSpPr>
              <a:spLocks noChangeArrowheads="1"/>
            </p:cNvSpPr>
            <p:nvPr/>
          </p:nvSpPr>
          <p:spPr bwMode="auto">
            <a:xfrm>
              <a:off x="48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sz="2400">
                <a:latin typeface="Times New Roman" charset="0"/>
              </a:endParaRPr>
            </a:p>
          </p:txBody>
        </p:sp>
        <p:sp>
          <p:nvSpPr>
            <p:cNvPr id="16389" name="Rectangle 5" descr="Narrow vertical"/>
            <p:cNvSpPr>
              <a:spLocks noChangeArrowheads="1"/>
            </p:cNvSpPr>
            <p:nvPr/>
          </p:nvSpPr>
          <p:spPr bwMode="auto">
            <a:xfrm>
              <a:off x="288" y="4032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sz="2400">
                <a:latin typeface="Times New Roman" charset="0"/>
              </a:endParaRPr>
            </a:p>
          </p:txBody>
        </p:sp>
        <p:sp>
          <p:nvSpPr>
            <p:cNvPr id="16390" name="Rectangle 6" descr="Narrow horizontal"/>
            <p:cNvSpPr>
              <a:spLocks noChangeArrowheads="1"/>
            </p:cNvSpPr>
            <p:nvPr/>
          </p:nvSpPr>
          <p:spPr bwMode="auto">
            <a:xfrm>
              <a:off x="5472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sz="2400">
                <a:latin typeface="Times New Roman" charset="0"/>
              </a:endParaRPr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288" y="288"/>
              <a:ext cx="5184" cy="3744"/>
            </a:xfrm>
            <a:prstGeom prst="rect">
              <a:avLst/>
            </a:prstGeom>
            <a:noFill/>
            <a:ln w="57150" cap="sq" cmpd="tri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sz="2400">
                <a:latin typeface="Times New Roman" charset="0"/>
              </a:endParaRP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48" y="48"/>
              <a:ext cx="5664" cy="4224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 sz="2400">
                <a:latin typeface="Times New Roman" charset="0"/>
              </a:endParaRPr>
            </a:p>
          </p:txBody>
        </p:sp>
        <p:grpSp>
          <p:nvGrpSpPr>
            <p:cNvPr id="16393" name="Group 9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16394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Oval 11"/>
              <p:cNvSpPr>
                <a:spLocks noChangeArrowheads="1"/>
              </p:cNvSpPr>
              <p:nvPr/>
            </p:nvSpPr>
            <p:spPr bwMode="auto">
              <a:xfrm>
                <a:off x="101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396" name="Group 12"/>
            <p:cNvGrpSpPr>
              <a:grpSpLocks/>
            </p:cNvGrpSpPr>
            <p:nvPr/>
          </p:nvGrpSpPr>
          <p:grpSpPr bwMode="auto">
            <a:xfrm>
              <a:off x="0" y="3935"/>
              <a:ext cx="384" cy="384"/>
              <a:chOff x="0" y="3935"/>
              <a:chExt cx="384" cy="384"/>
            </a:xfrm>
          </p:grpSpPr>
          <p:sp>
            <p:nvSpPr>
              <p:cNvPr id="16397" name="Rectangle 13"/>
              <p:cNvSpPr>
                <a:spLocks noChangeArrowheads="1"/>
              </p:cNvSpPr>
              <p:nvPr/>
            </p:nvSpPr>
            <p:spPr bwMode="auto">
              <a:xfrm>
                <a:off x="0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8" name="Oval 14"/>
              <p:cNvSpPr>
                <a:spLocks noChangeArrowheads="1"/>
              </p:cNvSpPr>
              <p:nvPr/>
            </p:nvSpPr>
            <p:spPr bwMode="auto">
              <a:xfrm>
                <a:off x="101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399" name="Group 15"/>
            <p:cNvGrpSpPr>
              <a:grpSpLocks/>
            </p:cNvGrpSpPr>
            <p:nvPr/>
          </p:nvGrpSpPr>
          <p:grpSpPr bwMode="auto">
            <a:xfrm>
              <a:off x="5375" y="3935"/>
              <a:ext cx="384" cy="384"/>
              <a:chOff x="5375" y="3935"/>
              <a:chExt cx="384" cy="384"/>
            </a:xfrm>
          </p:grpSpPr>
          <p:sp>
            <p:nvSpPr>
              <p:cNvPr id="16400" name="Rectangle 16"/>
              <p:cNvSpPr>
                <a:spLocks noChangeArrowheads="1"/>
              </p:cNvSpPr>
              <p:nvPr/>
            </p:nvSpPr>
            <p:spPr bwMode="auto">
              <a:xfrm>
                <a:off x="5375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Oval 17"/>
              <p:cNvSpPr>
                <a:spLocks noChangeArrowheads="1"/>
              </p:cNvSpPr>
              <p:nvPr/>
            </p:nvSpPr>
            <p:spPr bwMode="auto">
              <a:xfrm>
                <a:off x="5476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2" name="Group 18"/>
            <p:cNvGrpSpPr>
              <a:grpSpLocks/>
            </p:cNvGrpSpPr>
            <p:nvPr/>
          </p:nvGrpSpPr>
          <p:grpSpPr bwMode="auto">
            <a:xfrm>
              <a:off x="5375" y="0"/>
              <a:ext cx="384" cy="384"/>
              <a:chOff x="5375" y="0"/>
              <a:chExt cx="384" cy="384"/>
            </a:xfrm>
          </p:grpSpPr>
          <p:sp>
            <p:nvSpPr>
              <p:cNvPr id="16403" name="Rectangle 19"/>
              <p:cNvSpPr>
                <a:spLocks noChangeArrowheads="1"/>
              </p:cNvSpPr>
              <p:nvPr/>
            </p:nvSpPr>
            <p:spPr bwMode="auto">
              <a:xfrm>
                <a:off x="5375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Oval 20"/>
              <p:cNvSpPr>
                <a:spLocks noChangeArrowheads="1"/>
              </p:cNvSpPr>
              <p:nvPr/>
            </p:nvSpPr>
            <p:spPr bwMode="auto">
              <a:xfrm>
                <a:off x="5476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0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640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id-ID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id-ID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07687C5-928E-49CA-92EE-3B84EC6A20DE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184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84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38427482-2966-428F-B329-AE3864FE872D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888413" cy="2997200"/>
          </a:xfrm>
        </p:spPr>
        <p:txBody>
          <a:bodyPr/>
          <a:lstStyle/>
          <a:p>
            <a:r>
              <a:rPr lang="id-ID"/>
              <a:t>Psikologi Kesehatan &amp; Perkembangannya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4373086"/>
            <a:ext cx="4259263" cy="738664"/>
          </a:xfrm>
          <a:ln/>
        </p:spPr>
        <p:txBody>
          <a:bodyPr/>
          <a:lstStyle/>
          <a:p>
            <a:r>
              <a:rPr lang="id-ID" dirty="0"/>
              <a:t>Kuliah </a:t>
            </a:r>
            <a:r>
              <a:rPr lang="id-ID" dirty="0" smtClean="0"/>
              <a:t>IV</a:t>
            </a:r>
            <a:endParaRPr lang="en-US" dirty="0" smtClean="0"/>
          </a:p>
          <a:p>
            <a:r>
              <a:rPr lang="en-US" dirty="0" err="1" smtClean="0"/>
              <a:t>Siswanto</a:t>
            </a:r>
            <a:r>
              <a:rPr lang="en-US" dirty="0" smtClean="0"/>
              <a:t>, </a:t>
            </a:r>
            <a:r>
              <a:rPr lang="en-US" dirty="0" err="1" smtClean="0"/>
              <a:t>S.Psi</a:t>
            </a:r>
            <a:r>
              <a:rPr lang="en-US" dirty="0" smtClean="0"/>
              <a:t>., 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Sejarah Psikologi Kesehatan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73407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sz="2100" dirty="0"/>
              <a:t>Th 1904 Stanley Hall mulai memunculkan konsep hubungan psikologi dgn kesehatan</a:t>
            </a:r>
          </a:p>
          <a:p>
            <a:pPr>
              <a:lnSpc>
                <a:spcPct val="80000"/>
              </a:lnSpc>
            </a:pPr>
            <a:r>
              <a:rPr lang="id-ID" sz="2100" dirty="0"/>
              <a:t>Th 1911, APA (</a:t>
            </a:r>
            <a:r>
              <a:rPr lang="id-ID" sz="2100" i="1" dirty="0"/>
              <a:t>American Psychological Association</a:t>
            </a:r>
            <a:r>
              <a:rPr lang="id-ID" sz="2100" dirty="0"/>
              <a:t>) mulai mendiskusikan peran psikologi dalam pendidikan medis</a:t>
            </a:r>
          </a:p>
          <a:p>
            <a:pPr>
              <a:lnSpc>
                <a:spcPct val="80000"/>
              </a:lnSpc>
            </a:pPr>
            <a:r>
              <a:rPr lang="id-ID" sz="2100" dirty="0"/>
              <a:t>Th 1922, William James, menekankan kembali pentingnya psikologi dalam permasalahan kesehatan</a:t>
            </a:r>
          </a:p>
          <a:p>
            <a:pPr>
              <a:lnSpc>
                <a:spcPct val="80000"/>
              </a:lnSpc>
            </a:pPr>
            <a:r>
              <a:rPr lang="id-ID" sz="2100" dirty="0"/>
              <a:t>Th 1970-an tumbuh minat pd penelitian psikologi kesehatan; mulai meningkatnya penderita penyakit degeneratif</a:t>
            </a:r>
          </a:p>
          <a:p>
            <a:pPr>
              <a:lnSpc>
                <a:spcPct val="80000"/>
              </a:lnSpc>
            </a:pPr>
            <a:r>
              <a:rPr lang="id-ID" sz="2100" dirty="0"/>
              <a:t>Th 1978, psikologi kesehatan diakui APA </a:t>
            </a:r>
          </a:p>
          <a:p>
            <a:pPr>
              <a:lnSpc>
                <a:spcPct val="80000"/>
              </a:lnSpc>
            </a:pPr>
            <a:r>
              <a:rPr lang="id-ID" sz="2100" dirty="0"/>
              <a:t>Th 1982, terbit jurnal </a:t>
            </a:r>
            <a:r>
              <a:rPr lang="id-ID" sz="2100" i="1" dirty="0"/>
              <a:t>Health Psychology</a:t>
            </a:r>
          </a:p>
          <a:p>
            <a:pPr>
              <a:lnSpc>
                <a:spcPct val="80000"/>
              </a:lnSpc>
            </a:pPr>
            <a:r>
              <a:rPr lang="id-ID" sz="2100" dirty="0"/>
              <a:t>Th 1984 di La Havana, Cuba diselenggarakan simposium Internasional I ttg psikologi kesehatan</a:t>
            </a:r>
          </a:p>
          <a:p>
            <a:pPr>
              <a:lnSpc>
                <a:spcPct val="80000"/>
              </a:lnSpc>
            </a:pPr>
            <a:r>
              <a:rPr lang="id-ID" sz="2100" dirty="0"/>
              <a:t>Th 1993 Fakultas Psikologi Unika </a:t>
            </a:r>
            <a:r>
              <a:rPr lang="en-US" sz="2100" dirty="0" err="1" smtClean="0"/>
              <a:t>Soegijapranata</a:t>
            </a:r>
            <a:r>
              <a:rPr lang="en-US" sz="2100" dirty="0" smtClean="0"/>
              <a:t> Semarang </a:t>
            </a:r>
            <a:r>
              <a:rPr lang="id-ID" sz="2100" dirty="0" smtClean="0"/>
              <a:t>bekerja </a:t>
            </a:r>
            <a:r>
              <a:rPr lang="id-ID" sz="2100" dirty="0"/>
              <a:t>sama dengan Gent Universiteit mengembangkan psikologi kesehatan di Indonesia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Definisi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/>
              <a:t>Psikologi Kesehatan: sumbangan secara ilmiah dan profesional dari disiplin psikologi untuk mempromosikan &amp; mengontrol kesehatan serta mencegah suatu penyakit</a:t>
            </a:r>
          </a:p>
          <a:p>
            <a:pPr lvl="1">
              <a:lnSpc>
                <a:spcPct val="90000"/>
              </a:lnSpc>
            </a:pPr>
            <a:r>
              <a:rPr lang="id-ID"/>
              <a:t>Mengidentifikasi sebab akibat, mendiagnosa suatu penyakit &amp; gangguan kesehatan</a:t>
            </a:r>
          </a:p>
          <a:p>
            <a:pPr lvl="1">
              <a:lnSpc>
                <a:spcPct val="90000"/>
              </a:lnSpc>
            </a:pPr>
            <a:r>
              <a:rPr lang="id-ID"/>
              <a:t>Membantu mengembangkan sistem perawatan kesehatan &amp; bentuk kebijaksanaan kesehatan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Implikasi dari definisi di muka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400"/>
              <a:t>Psikologi kesehatan merupakan bagian khusus psikologi; fokus pd studi perilaku yang memiliki kaitan dgn kesehatan</a:t>
            </a:r>
          </a:p>
          <a:p>
            <a:pPr>
              <a:lnSpc>
                <a:spcPct val="90000"/>
              </a:lnSpc>
            </a:pPr>
            <a:r>
              <a:rPr lang="id-ID" sz="2400"/>
              <a:t>Penekanan pada perilaku &amp; kaitannya dgn kesehatan</a:t>
            </a:r>
          </a:p>
          <a:p>
            <a:pPr>
              <a:lnSpc>
                <a:spcPct val="90000"/>
              </a:lnSpc>
            </a:pPr>
            <a:r>
              <a:rPr lang="id-ID" sz="2400"/>
              <a:t>Merupakan bidang terapan dari teori-teori psikologi lain</a:t>
            </a:r>
          </a:p>
          <a:p>
            <a:pPr>
              <a:lnSpc>
                <a:spcPct val="90000"/>
              </a:lnSpc>
            </a:pPr>
            <a:r>
              <a:rPr lang="id-ID" sz="2400"/>
              <a:t>Area perhatiannya: individual, komunitas (keluarga; sekolah, tempat kerja, dsb) serta masy. luas</a:t>
            </a:r>
          </a:p>
          <a:p>
            <a:pPr>
              <a:lnSpc>
                <a:spcPct val="90000"/>
              </a:lnSpc>
            </a:pPr>
            <a:r>
              <a:rPr lang="id-ID" sz="2400"/>
              <a:t>Mencakup bidang promosi kesehatan, pencegahan, penyembuhan, maupun rehabilitasi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cover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Beda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i="1"/>
              <a:t>Psychosomatic Medicine</a:t>
            </a:r>
            <a:r>
              <a:rPr lang="id-ID"/>
              <a:t>: bagian dari ilmu kedokteran yg menangani masalah psikosomatis</a:t>
            </a:r>
          </a:p>
          <a:p>
            <a:r>
              <a:rPr lang="id-ID" i="1"/>
              <a:t>Behavioral medicine</a:t>
            </a:r>
            <a:r>
              <a:rPr lang="id-ID"/>
              <a:t>: hubungan ilmu perilaku dan ilmu biomedis tentang penyakit dan kesehatan, &amp; aplikasinya dalam pencegahan, diagnosis, treatment &amp; rehabilitasi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cover dir="ru"/>
  </p:transition>
</p:sld>
</file>

<file path=ppt/theme/theme1.xml><?xml version="1.0" encoding="utf-8"?>
<a:theme xmlns:a="http://schemas.openxmlformats.org/drawingml/2006/main" name="BRAIN_S">
  <a:themeElements>
    <a:clrScheme name="BRAIN_S 1">
      <a:dk1>
        <a:srgbClr val="FFCC00"/>
      </a:dk1>
      <a:lt1>
        <a:srgbClr val="F8F8F8"/>
      </a:lt1>
      <a:dk2>
        <a:srgbClr val="000000"/>
      </a:dk2>
      <a:lt2>
        <a:srgbClr val="6666FF"/>
      </a:lt2>
      <a:accent1>
        <a:srgbClr val="669900"/>
      </a:accent1>
      <a:accent2>
        <a:srgbClr val="006600"/>
      </a:accent2>
      <a:accent3>
        <a:srgbClr val="AAAAAA"/>
      </a:accent3>
      <a:accent4>
        <a:srgbClr val="D4D4D4"/>
      </a:accent4>
      <a:accent5>
        <a:srgbClr val="B8CAAA"/>
      </a:accent5>
      <a:accent6>
        <a:srgbClr val="005C00"/>
      </a:accent6>
      <a:hlink>
        <a:srgbClr val="0099FF"/>
      </a:hlink>
      <a:folHlink>
        <a:srgbClr val="669900"/>
      </a:folHlink>
    </a:clrScheme>
    <a:fontScheme name="BRAIN_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RAIN_S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IN_S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IN_S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IN_S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IN_S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ertificate">
  <a:themeElements>
    <a:clrScheme name="Certific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Certificate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rtificate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BRAIN_S 2">
    <a:dk1>
      <a:srgbClr val="868686"/>
    </a:dk1>
    <a:lt1>
      <a:srgbClr val="FFFFFF"/>
    </a:lt1>
    <a:dk2>
      <a:srgbClr val="009999"/>
    </a:dk2>
    <a:lt2>
      <a:srgbClr val="6600FF"/>
    </a:lt2>
    <a:accent1>
      <a:srgbClr val="9999FF"/>
    </a:accent1>
    <a:accent2>
      <a:srgbClr val="CBCBCB"/>
    </a:accent2>
    <a:accent3>
      <a:srgbClr val="FFFFFF"/>
    </a:accent3>
    <a:accent4>
      <a:srgbClr val="727272"/>
    </a:accent4>
    <a:accent5>
      <a:srgbClr val="CACAFF"/>
    </a:accent5>
    <a:accent6>
      <a:srgbClr val="B8B8B8"/>
    </a:accent6>
    <a:hlink>
      <a:srgbClr val="6600FF"/>
    </a:hlink>
    <a:folHlink>
      <a:srgbClr val="009999"/>
    </a:folHlink>
  </a:clrScheme>
</a:themeOverride>
</file>

<file path=ppt/theme/themeOverride2.xml><?xml version="1.0" encoding="utf-8"?>
<a:themeOverride xmlns:a="http://schemas.openxmlformats.org/drawingml/2006/main">
  <a:clrScheme name="Network 2">
    <a:dk1>
      <a:srgbClr val="3C0000"/>
    </a:dk1>
    <a:lt1>
      <a:srgbClr val="FFFFFF"/>
    </a:lt1>
    <a:dk2>
      <a:srgbClr val="4D0B0B"/>
    </a:dk2>
    <a:lt2>
      <a:srgbClr val="FFFFFF"/>
    </a:lt2>
    <a:accent1>
      <a:srgbClr val="666633"/>
    </a:accent1>
    <a:accent2>
      <a:srgbClr val="CC3300"/>
    </a:accent2>
    <a:accent3>
      <a:srgbClr val="B2AAAA"/>
    </a:accent3>
    <a:accent4>
      <a:srgbClr val="DADADA"/>
    </a:accent4>
    <a:accent5>
      <a:srgbClr val="B8B8AD"/>
    </a:accent5>
    <a:accent6>
      <a:srgbClr val="B92D00"/>
    </a:accent6>
    <a:hlink>
      <a:srgbClr val="CC9900"/>
    </a:hlink>
    <a:folHlink>
      <a:srgbClr val="CCCC33"/>
    </a:folHlink>
  </a:clrScheme>
</a:themeOverride>
</file>

<file path=ppt/theme/themeOverride3.xml><?xml version="1.0" encoding="utf-8"?>
<a:themeOverride xmlns:a="http://schemas.openxmlformats.org/drawingml/2006/main">
  <a:clrScheme name="Certificate 1">
    <a:dk1>
      <a:srgbClr val="000000"/>
    </a:dk1>
    <a:lt1>
      <a:srgbClr val="FFFFCC"/>
    </a:lt1>
    <a:dk2>
      <a:srgbClr val="333300"/>
    </a:dk2>
    <a:lt2>
      <a:srgbClr val="808000"/>
    </a:lt2>
    <a:accent1>
      <a:srgbClr val="339933"/>
    </a:accent1>
    <a:accent2>
      <a:srgbClr val="A50021"/>
    </a:accent2>
    <a:accent3>
      <a:srgbClr val="FFFFE2"/>
    </a:accent3>
    <a:accent4>
      <a:srgbClr val="000000"/>
    </a:accent4>
    <a:accent5>
      <a:srgbClr val="ADCAAD"/>
    </a:accent5>
    <a:accent6>
      <a:srgbClr val="95001D"/>
    </a:accent6>
    <a:hlink>
      <a:srgbClr val="CC9900"/>
    </a:hlink>
    <a:folHlink>
      <a:srgbClr val="FFCC66"/>
    </a:folHlink>
  </a:clrScheme>
</a:themeOverride>
</file>

<file path=ppt/theme/themeOverride4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5.xml><?xml version="1.0" encoding="utf-8"?>
<a:themeOverride xmlns:a="http://schemas.openxmlformats.org/drawingml/2006/main">
  <a:clrScheme name="Profile 6">
    <a:dk1>
      <a:srgbClr val="003366"/>
    </a:dk1>
    <a:lt1>
      <a:srgbClr val="FFFFFF"/>
    </a:lt1>
    <a:dk2>
      <a:srgbClr val="006666"/>
    </a:dk2>
    <a:lt2>
      <a:srgbClr val="FFFFFF"/>
    </a:lt2>
    <a:accent1>
      <a:srgbClr val="6699FF"/>
    </a:accent1>
    <a:accent2>
      <a:srgbClr val="00CCFF"/>
    </a:accent2>
    <a:accent3>
      <a:srgbClr val="AAB8B8"/>
    </a:accent3>
    <a:accent4>
      <a:srgbClr val="DADADA"/>
    </a:accent4>
    <a:accent5>
      <a:srgbClr val="B8CAFF"/>
    </a:accent5>
    <a:accent6>
      <a:srgbClr val="00B9E7"/>
    </a:accent6>
    <a:hlink>
      <a:srgbClr val="FFFFCC"/>
    </a:hlink>
    <a:folHlink>
      <a:srgbClr val="33CC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Arial Black</vt:lpstr>
      <vt:lpstr>Times New Roman</vt:lpstr>
      <vt:lpstr>Wingdings</vt:lpstr>
      <vt:lpstr>Arial Narrow</vt:lpstr>
      <vt:lpstr>Monotype Corsiva</vt:lpstr>
      <vt:lpstr>Verdana</vt:lpstr>
      <vt:lpstr>BRAIN_S</vt:lpstr>
      <vt:lpstr>Network</vt:lpstr>
      <vt:lpstr>Certificate</vt:lpstr>
      <vt:lpstr>Glass Layers</vt:lpstr>
      <vt:lpstr>Profile</vt:lpstr>
      <vt:lpstr>Psikologi Kesehatan &amp; Perkembangannya</vt:lpstr>
      <vt:lpstr>Sejarah Psikologi Kesehatan</vt:lpstr>
      <vt:lpstr>Definisi</vt:lpstr>
      <vt:lpstr>Implikasi dari definisi di muka</vt:lpstr>
      <vt:lpstr>Beda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Kesehatan &amp; Perkembangannya</dc:title>
  <dc:creator>Microsoft Windows Xp</dc:creator>
  <cp:lastModifiedBy>siswanto</cp:lastModifiedBy>
  <cp:revision>5</cp:revision>
  <dcterms:created xsi:type="dcterms:W3CDTF">2009-09-16T08:54:02Z</dcterms:created>
  <dcterms:modified xsi:type="dcterms:W3CDTF">2011-10-01T03:37:18Z</dcterms:modified>
</cp:coreProperties>
</file>