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I5xV6WU2Rp91QAQBU0AqYw==" hashData="LBia0d9huYBTRgwoGdNze8vUe3c="/>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B898E9C8-9F8E-4D2D-B114-26A06FBDFE85}" type="datetimeFigureOut">
              <a:rPr lang="en-US" smtClean="0"/>
              <a:pPr/>
              <a:t>10/3/2011</a:t>
            </a:fld>
            <a:endParaRPr lang="id-ID"/>
          </a:p>
        </p:txBody>
      </p:sp>
      <p:sp>
        <p:nvSpPr>
          <p:cNvPr id="17" name="Footer Placeholder 16"/>
          <p:cNvSpPr>
            <a:spLocks noGrp="1"/>
          </p:cNvSpPr>
          <p:nvPr>
            <p:ph type="ftr" sz="quarter" idx="11"/>
          </p:nvPr>
        </p:nvSpPr>
        <p:spPr/>
        <p:txBody>
          <a:bodyPr/>
          <a:lstStyle>
            <a:extLst/>
          </a:lstStyle>
          <a:p>
            <a:endParaRPr lang="id-ID"/>
          </a:p>
        </p:txBody>
      </p:sp>
      <p:sp>
        <p:nvSpPr>
          <p:cNvPr id="29" name="Slide Number Placeholder 28"/>
          <p:cNvSpPr>
            <a:spLocks noGrp="1"/>
          </p:cNvSpPr>
          <p:nvPr>
            <p:ph type="sldNum" sz="quarter" idx="12"/>
          </p:nvPr>
        </p:nvSpPr>
        <p:spPr/>
        <p:txBody>
          <a:bodyPr/>
          <a:lstStyle>
            <a:extLst/>
          </a:lstStyle>
          <a:p>
            <a:fld id="{5C999FAC-B567-4A67-9711-FE83A3423895}" type="slidenum">
              <a:rPr lang="id-ID" smtClean="0"/>
              <a:pPr/>
              <a:t>‹#›</a:t>
            </a:fld>
            <a:endParaRPr lang="id-ID"/>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898E9C8-9F8E-4D2D-B114-26A06FBDFE85}" type="datetimeFigureOut">
              <a:rPr lang="en-US" smtClean="0"/>
              <a:pPr/>
              <a:t>10/3/2011</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5C999FAC-B567-4A67-9711-FE83A3423895}" type="slidenum">
              <a:rPr lang="id-ID" smtClean="0"/>
              <a:pPr/>
              <a:t>‹#›</a:t>
            </a:fld>
            <a:endParaRPr lang="id-ID"/>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898E9C8-9F8E-4D2D-B114-26A06FBDFE85}" type="datetimeFigureOut">
              <a:rPr lang="en-US" smtClean="0"/>
              <a:pPr/>
              <a:t>10/3/2011</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5C999FAC-B567-4A67-9711-FE83A3423895}" type="slidenum">
              <a:rPr lang="id-ID" smtClean="0"/>
              <a:pPr/>
              <a:t>‹#›</a:t>
            </a:fld>
            <a:endParaRPr lang="id-ID"/>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898E9C8-9F8E-4D2D-B114-26A06FBDFE85}" type="datetimeFigureOut">
              <a:rPr lang="en-US" smtClean="0"/>
              <a:pPr/>
              <a:t>10/3/2011</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5C999FAC-B567-4A67-9711-FE83A3423895}" type="slidenum">
              <a:rPr lang="id-ID" smtClean="0"/>
              <a:pPr/>
              <a:t>‹#›</a:t>
            </a:fld>
            <a:endParaRPr lang="id-ID"/>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898E9C8-9F8E-4D2D-B114-26A06FBDFE85}" type="datetimeFigureOut">
              <a:rPr lang="en-US" smtClean="0"/>
              <a:pPr/>
              <a:t>10/3/2011</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5C999FAC-B567-4A67-9711-FE83A3423895}" type="slidenum">
              <a:rPr lang="id-ID" smtClean="0"/>
              <a:pPr/>
              <a:t>‹#›</a:t>
            </a:fld>
            <a:endParaRPr lang="id-ID"/>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898E9C8-9F8E-4D2D-B114-26A06FBDFE85}" type="datetimeFigureOut">
              <a:rPr lang="en-US" smtClean="0"/>
              <a:pPr/>
              <a:t>10/3/2011</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5C999FAC-B567-4A67-9711-FE83A3423895}" type="slidenum">
              <a:rPr lang="id-ID" smtClean="0"/>
              <a:pPr/>
              <a:t>‹#›</a:t>
            </a:fld>
            <a:endParaRPr lang="id-ID"/>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898E9C8-9F8E-4D2D-B114-26A06FBDFE85}" type="datetimeFigureOut">
              <a:rPr lang="en-US" smtClean="0"/>
              <a:pPr/>
              <a:t>10/3/2011</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5C999FAC-B567-4A67-9711-FE83A3423895}" type="slidenum">
              <a:rPr lang="id-ID" smtClean="0"/>
              <a:pPr/>
              <a:t>‹#›</a:t>
            </a:fld>
            <a:endParaRPr lang="id-ID"/>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898E9C8-9F8E-4D2D-B114-26A06FBDFE85}" type="datetimeFigureOut">
              <a:rPr lang="en-US" smtClean="0"/>
              <a:pPr/>
              <a:t>10/3/2011</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5C999FAC-B567-4A67-9711-FE83A3423895}" type="slidenum">
              <a:rPr lang="id-ID" smtClean="0"/>
              <a:pPr/>
              <a:t>‹#›</a:t>
            </a:fld>
            <a:endParaRPr lang="id-ID"/>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898E9C8-9F8E-4D2D-B114-26A06FBDFE85}" type="datetimeFigureOut">
              <a:rPr lang="en-US" smtClean="0"/>
              <a:pPr/>
              <a:t>10/3/2011</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5C999FAC-B567-4A67-9711-FE83A3423895}" type="slidenum">
              <a:rPr lang="id-ID" smtClean="0"/>
              <a:pPr/>
              <a:t>‹#›</a:t>
            </a:fld>
            <a:endParaRPr lang="id-ID"/>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898E9C8-9F8E-4D2D-B114-26A06FBDFE85}" type="datetimeFigureOut">
              <a:rPr lang="en-US" smtClean="0"/>
              <a:pPr/>
              <a:t>10/3/2011</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5C999FAC-B567-4A67-9711-FE83A3423895}" type="slidenum">
              <a:rPr lang="id-ID" smtClean="0"/>
              <a:pPr/>
              <a:t>‹#›</a:t>
            </a:fld>
            <a:endParaRPr lang="id-ID"/>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B898E9C8-9F8E-4D2D-B114-26A06FBDFE85}" type="datetimeFigureOut">
              <a:rPr lang="en-US" smtClean="0"/>
              <a:pPr/>
              <a:t>10/3/2011</a:t>
            </a:fld>
            <a:endParaRPr lang="id-ID"/>
          </a:p>
        </p:txBody>
      </p:sp>
      <p:sp>
        <p:nvSpPr>
          <p:cNvPr id="6" name="Footer Placeholder 5"/>
          <p:cNvSpPr>
            <a:spLocks noGrp="1"/>
          </p:cNvSpPr>
          <p:nvPr>
            <p:ph type="ftr" sz="quarter" idx="11"/>
          </p:nvPr>
        </p:nvSpPr>
        <p:spPr>
          <a:xfrm>
            <a:off x="914400" y="55499"/>
            <a:ext cx="5562600" cy="365125"/>
          </a:xfrm>
        </p:spPr>
        <p:txBody>
          <a:bodyPr/>
          <a:lstStyle>
            <a:extLst/>
          </a:lstStyle>
          <a:p>
            <a:endParaRPr lang="id-ID"/>
          </a:p>
        </p:txBody>
      </p:sp>
      <p:sp>
        <p:nvSpPr>
          <p:cNvPr id="7" name="Slide Number Placeholder 6"/>
          <p:cNvSpPr>
            <a:spLocks noGrp="1"/>
          </p:cNvSpPr>
          <p:nvPr>
            <p:ph type="sldNum" sz="quarter" idx="12"/>
          </p:nvPr>
        </p:nvSpPr>
        <p:spPr>
          <a:xfrm>
            <a:off x="8610600" y="55499"/>
            <a:ext cx="457200" cy="365125"/>
          </a:xfrm>
        </p:spPr>
        <p:txBody>
          <a:bodyPr/>
          <a:lstStyle>
            <a:extLst/>
          </a:lstStyle>
          <a:p>
            <a:fld id="{5C999FAC-B567-4A67-9711-FE83A3423895}" type="slidenum">
              <a:rPr lang="id-ID" smtClean="0"/>
              <a:pPr/>
              <a:t>‹#›</a:t>
            </a:fld>
            <a:endParaRPr lang="id-ID"/>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B898E9C8-9F8E-4D2D-B114-26A06FBDFE85}" type="datetimeFigureOut">
              <a:rPr lang="en-US" smtClean="0"/>
              <a:pPr/>
              <a:t>10/3/2011</a:t>
            </a:fld>
            <a:endParaRPr lang="id-ID"/>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id-ID"/>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5C999FAC-B567-4A67-9711-FE83A3423895}" type="slidenum">
              <a:rPr lang="id-ID" smtClean="0"/>
              <a:pPr/>
              <a:t>‹#›</a:t>
            </a:fld>
            <a:endParaRPr lang="id-ID"/>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noProof="1" smtClean="0"/>
              <a:t>Observasi</a:t>
            </a:r>
            <a:endParaRPr lang="en-US" noProof="1"/>
          </a:p>
        </p:txBody>
      </p:sp>
      <p:sp>
        <p:nvSpPr>
          <p:cNvPr id="3" name="Subtitle 2"/>
          <p:cNvSpPr>
            <a:spLocks noGrp="1"/>
          </p:cNvSpPr>
          <p:nvPr>
            <p:ph type="subTitle" idx="1"/>
          </p:nvPr>
        </p:nvSpPr>
        <p:spPr/>
        <p:txBody>
          <a:bodyPr/>
          <a:lstStyle/>
          <a:p>
            <a:endParaRPr lang="id-ID" dirty="0"/>
          </a:p>
        </p:txBody>
      </p:sp>
    </p:spTree>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smtClean="0"/>
              <a:t>Observasi</a:t>
            </a:r>
            <a:endParaRPr lang="en-US" noProof="1"/>
          </a:p>
        </p:txBody>
      </p:sp>
      <p:sp>
        <p:nvSpPr>
          <p:cNvPr id="3" name="Content Placeholder 2"/>
          <p:cNvSpPr>
            <a:spLocks noGrp="1"/>
          </p:cNvSpPr>
          <p:nvPr>
            <p:ph idx="1"/>
          </p:nvPr>
        </p:nvSpPr>
        <p:spPr>
          <a:xfrm>
            <a:off x="914400" y="1371600"/>
            <a:ext cx="7924800" cy="5257800"/>
          </a:xfrm>
        </p:spPr>
        <p:txBody>
          <a:bodyPr>
            <a:normAutofit lnSpcReduction="10000"/>
          </a:bodyPr>
          <a:lstStyle/>
          <a:p>
            <a:r>
              <a:rPr lang="en-US" noProof="1" smtClean="0"/>
              <a:t>Mengamati, namun bukan sembarang mengamati</a:t>
            </a:r>
          </a:p>
          <a:p>
            <a:r>
              <a:rPr lang="en-US" dirty="0" smtClean="0"/>
              <a:t>P</a:t>
            </a:r>
            <a:r>
              <a:rPr lang="id-ID" dirty="0" smtClean="0"/>
              <a:t>engamatan yang sistematis dan</a:t>
            </a:r>
            <a:r>
              <a:rPr lang="en-US" dirty="0" smtClean="0"/>
              <a:t> </a:t>
            </a:r>
            <a:r>
              <a:rPr lang="id-ID" dirty="0" smtClean="0"/>
              <a:t>bertujuan</a:t>
            </a:r>
            <a:endParaRPr lang="en-US" dirty="0" smtClean="0"/>
          </a:p>
          <a:p>
            <a:r>
              <a:rPr lang="en-US" noProof="1" smtClean="0"/>
              <a:t>Untuk memahami apa yang ada di balik yg diobservasi</a:t>
            </a:r>
          </a:p>
          <a:p>
            <a:r>
              <a:rPr lang="en-US" noProof="1" smtClean="0"/>
              <a:t>Merupakan teknik/metode yang paling tua dari ilmu pengetahuan</a:t>
            </a:r>
          </a:p>
          <a:p>
            <a:r>
              <a:rPr lang="en-US" noProof="1" smtClean="0"/>
              <a:t>Ada 2 cara observasi: </a:t>
            </a:r>
          </a:p>
          <a:p>
            <a:pPr lvl="1"/>
            <a:r>
              <a:rPr lang="en-US" noProof="1" smtClean="0"/>
              <a:t>Memperhatikan perilaku subjek: observasi</a:t>
            </a:r>
          </a:p>
          <a:p>
            <a:pPr lvl="1"/>
            <a:r>
              <a:rPr lang="en-US" noProof="1" smtClean="0"/>
              <a:t>Menanyai subjek mengenai perilakunya: wwcr, angket, skala</a:t>
            </a:r>
          </a:p>
        </p:txBody>
      </p:sp>
    </p:spTree>
  </p:cSld>
  <p:clrMapOvr>
    <a:masterClrMapping/>
  </p:clrMapOvr>
  <p:transition spd="slow">
    <p:cut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Masalah-masalah</a:t>
            </a:r>
            <a:r>
              <a:rPr lang="en-US" dirty="0" smtClean="0"/>
              <a:t> </a:t>
            </a:r>
            <a:r>
              <a:rPr lang="en-US" dirty="0" err="1" smtClean="0"/>
              <a:t>umum</a:t>
            </a:r>
            <a:r>
              <a:rPr lang="en-US" dirty="0" smtClean="0"/>
              <a:t> </a:t>
            </a:r>
            <a:r>
              <a:rPr lang="en-US" dirty="0" err="1" smtClean="0"/>
              <a:t>dalam</a:t>
            </a:r>
            <a:r>
              <a:rPr lang="en-US" dirty="0" smtClean="0"/>
              <a:t> </a:t>
            </a:r>
            <a:r>
              <a:rPr lang="en-US" dirty="0" err="1" smtClean="0"/>
              <a:t>observasi</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smtClean="0"/>
              <a:t>Observernya</a:t>
            </a:r>
            <a:r>
              <a:rPr lang="en-US" dirty="0" smtClean="0"/>
              <a:t> </a:t>
            </a:r>
            <a:r>
              <a:rPr lang="en-US" dirty="0" err="1" smtClean="0"/>
              <a:t>sendiri</a:t>
            </a:r>
            <a:r>
              <a:rPr lang="en-US" dirty="0" smtClean="0"/>
              <a:t>: </a:t>
            </a:r>
            <a:r>
              <a:rPr lang="en-US" dirty="0" err="1" smtClean="0"/>
              <a:t>kekuatan-kelemahan</a:t>
            </a:r>
            <a:r>
              <a:rPr lang="en-US" dirty="0" smtClean="0"/>
              <a:t> </a:t>
            </a:r>
            <a:r>
              <a:rPr lang="en-US" dirty="0" err="1" smtClean="0"/>
              <a:t>penentu</a:t>
            </a:r>
            <a:r>
              <a:rPr lang="en-US" dirty="0" smtClean="0"/>
              <a:t> (</a:t>
            </a:r>
            <a:r>
              <a:rPr lang="en-US" dirty="0" err="1" smtClean="0"/>
              <a:t>inferensi</a:t>
            </a:r>
            <a:r>
              <a:rPr lang="en-US" dirty="0" smtClean="0"/>
              <a:t>; </a:t>
            </a:r>
            <a:r>
              <a:rPr lang="en-US" dirty="0" err="1" smtClean="0"/>
              <a:t>pengaruh</a:t>
            </a:r>
            <a:r>
              <a:rPr lang="en-US" dirty="0" smtClean="0"/>
              <a:t> </a:t>
            </a:r>
            <a:r>
              <a:rPr lang="en-US" dirty="0" err="1" smtClean="0"/>
              <a:t>terhadap</a:t>
            </a:r>
            <a:r>
              <a:rPr lang="en-US" dirty="0" smtClean="0"/>
              <a:t> </a:t>
            </a:r>
            <a:r>
              <a:rPr lang="en-US" dirty="0" err="1" smtClean="0"/>
              <a:t>subjek</a:t>
            </a:r>
            <a:r>
              <a:rPr lang="en-US" dirty="0" smtClean="0"/>
              <a:t>)</a:t>
            </a:r>
          </a:p>
          <a:p>
            <a:r>
              <a:rPr lang="en-US" dirty="0" err="1" smtClean="0"/>
              <a:t>Validitas</a:t>
            </a:r>
            <a:r>
              <a:rPr lang="en-US" dirty="0" smtClean="0"/>
              <a:t> &amp; </a:t>
            </a:r>
            <a:r>
              <a:rPr lang="en-US" dirty="0" err="1" smtClean="0"/>
              <a:t>keandalan</a:t>
            </a:r>
            <a:r>
              <a:rPr lang="en-US" dirty="0" smtClean="0"/>
              <a:t>: </a:t>
            </a:r>
            <a:r>
              <a:rPr lang="en-US" dirty="0" err="1" smtClean="0"/>
              <a:t>berbanding</a:t>
            </a:r>
            <a:r>
              <a:rPr lang="en-US" dirty="0" smtClean="0"/>
              <a:t> </a:t>
            </a:r>
            <a:r>
              <a:rPr lang="en-US" dirty="0" err="1" smtClean="0"/>
              <a:t>terbalik</a:t>
            </a:r>
            <a:r>
              <a:rPr lang="en-US" dirty="0" smtClean="0"/>
              <a:t> </a:t>
            </a:r>
            <a:r>
              <a:rPr lang="en-US" dirty="0" err="1" smtClean="0"/>
              <a:t>dengan</a:t>
            </a:r>
            <a:r>
              <a:rPr lang="en-US" dirty="0" smtClean="0"/>
              <a:t> </a:t>
            </a:r>
            <a:r>
              <a:rPr lang="en-US" dirty="0" err="1" smtClean="0"/>
              <a:t>interpretasi</a:t>
            </a:r>
            <a:r>
              <a:rPr lang="en-US" dirty="0" smtClean="0"/>
              <a:t>; </a:t>
            </a:r>
            <a:r>
              <a:rPr lang="en-US" dirty="0" err="1" smtClean="0"/>
              <a:t>tergantung</a:t>
            </a:r>
            <a:r>
              <a:rPr lang="en-US" dirty="0" smtClean="0"/>
              <a:t> </a:t>
            </a:r>
            <a:r>
              <a:rPr lang="en-US" dirty="0" err="1" smtClean="0"/>
              <a:t>kesepakatan</a:t>
            </a:r>
            <a:r>
              <a:rPr lang="en-US" dirty="0" smtClean="0"/>
              <a:t> </a:t>
            </a:r>
            <a:r>
              <a:rPr lang="en-US" dirty="0" err="1" smtClean="0"/>
              <a:t>di</a:t>
            </a:r>
            <a:r>
              <a:rPr lang="en-US" dirty="0" smtClean="0"/>
              <a:t> </a:t>
            </a:r>
            <a:r>
              <a:rPr lang="en-US" dirty="0" err="1" smtClean="0"/>
              <a:t>antara</a:t>
            </a:r>
            <a:r>
              <a:rPr lang="en-US" dirty="0" smtClean="0"/>
              <a:t> observer; film</a:t>
            </a:r>
          </a:p>
          <a:p>
            <a:r>
              <a:rPr lang="en-US" dirty="0" err="1" smtClean="0"/>
              <a:t>Katagori</a:t>
            </a:r>
            <a:r>
              <a:rPr lang="en-US" dirty="0" smtClean="0"/>
              <a:t>: </a:t>
            </a:r>
            <a:r>
              <a:rPr lang="en-US" dirty="0" err="1" smtClean="0"/>
              <a:t>menempatkan</a:t>
            </a:r>
            <a:r>
              <a:rPr lang="en-US" dirty="0" smtClean="0"/>
              <a:t> </a:t>
            </a:r>
            <a:r>
              <a:rPr lang="en-US" dirty="0" err="1" smtClean="0"/>
              <a:t>perilaku</a:t>
            </a:r>
            <a:r>
              <a:rPr lang="en-US" dirty="0" smtClean="0"/>
              <a:t> </a:t>
            </a:r>
            <a:r>
              <a:rPr lang="en-US" dirty="0" err="1" smtClean="0"/>
              <a:t>amatan</a:t>
            </a:r>
            <a:r>
              <a:rPr lang="en-US" dirty="0" smtClean="0"/>
              <a:t> </a:t>
            </a:r>
            <a:r>
              <a:rPr lang="en-US" dirty="0" err="1" smtClean="0"/>
              <a:t>ke</a:t>
            </a:r>
            <a:r>
              <a:rPr lang="en-US" dirty="0" smtClean="0"/>
              <a:t> </a:t>
            </a:r>
            <a:r>
              <a:rPr lang="en-US" dirty="0" err="1" smtClean="0"/>
              <a:t>katagori</a:t>
            </a:r>
            <a:r>
              <a:rPr lang="en-US" dirty="0" smtClean="0"/>
              <a:t> </a:t>
            </a:r>
            <a:r>
              <a:rPr lang="en-US" dirty="0" err="1" smtClean="0"/>
              <a:t>ttt</a:t>
            </a:r>
            <a:endParaRPr lang="en-US" dirty="0" smtClean="0"/>
          </a:p>
          <a:p>
            <a:r>
              <a:rPr lang="en-US" dirty="0" smtClean="0"/>
              <a:t>Unit </a:t>
            </a:r>
            <a:r>
              <a:rPr lang="en-US" dirty="0" err="1" smtClean="0"/>
              <a:t>perilaku</a:t>
            </a:r>
            <a:r>
              <a:rPr lang="en-US" dirty="0" smtClean="0"/>
              <a:t>: </a:t>
            </a:r>
            <a:r>
              <a:rPr lang="en-US" dirty="0" err="1" smtClean="0"/>
              <a:t>ketegangan</a:t>
            </a:r>
            <a:r>
              <a:rPr lang="en-US" dirty="0" smtClean="0"/>
              <a:t> </a:t>
            </a:r>
            <a:r>
              <a:rPr lang="en-US" dirty="0" err="1" smtClean="0"/>
              <a:t>tuntutan</a:t>
            </a:r>
            <a:r>
              <a:rPr lang="en-US" dirty="0" smtClean="0"/>
              <a:t> </a:t>
            </a:r>
            <a:r>
              <a:rPr lang="en-US" dirty="0" err="1" smtClean="0"/>
              <a:t>antara</a:t>
            </a:r>
            <a:r>
              <a:rPr lang="en-US" dirty="0" smtClean="0"/>
              <a:t> </a:t>
            </a:r>
            <a:r>
              <a:rPr lang="en-US" dirty="0" err="1" smtClean="0"/>
              <a:t>validitas</a:t>
            </a:r>
            <a:r>
              <a:rPr lang="en-US" dirty="0" smtClean="0"/>
              <a:t> &amp; </a:t>
            </a:r>
            <a:r>
              <a:rPr lang="en-US" dirty="0" err="1" smtClean="0"/>
              <a:t>reliabilitas</a:t>
            </a:r>
            <a:endParaRPr lang="en-US" dirty="0" smtClean="0"/>
          </a:p>
          <a:p>
            <a:r>
              <a:rPr lang="en-US" dirty="0" err="1" smtClean="0"/>
              <a:t>Kesimpulan</a:t>
            </a:r>
            <a:r>
              <a:rPr lang="en-US" dirty="0" smtClean="0"/>
              <a:t> observer: </a:t>
            </a:r>
            <a:r>
              <a:rPr lang="en-US" dirty="0" err="1" smtClean="0"/>
              <a:t>taraf</a:t>
            </a:r>
            <a:r>
              <a:rPr lang="en-US" dirty="0" smtClean="0"/>
              <a:t> </a:t>
            </a:r>
            <a:r>
              <a:rPr lang="en-US" dirty="0" err="1" smtClean="0"/>
              <a:t>rendah-tinggi</a:t>
            </a:r>
            <a:endParaRPr lang="en-US" dirty="0" smtClean="0"/>
          </a:p>
          <a:p>
            <a:r>
              <a:rPr lang="en-US" dirty="0" err="1" smtClean="0"/>
              <a:t>Generalisasi</a:t>
            </a:r>
            <a:r>
              <a:rPr lang="en-US" dirty="0" smtClean="0"/>
              <a:t>/</a:t>
            </a:r>
            <a:r>
              <a:rPr lang="en-US" dirty="0" err="1" smtClean="0"/>
              <a:t>aplikabilitas</a:t>
            </a:r>
            <a:r>
              <a:rPr lang="en-US" dirty="0" smtClean="0"/>
              <a:t>: </a:t>
            </a:r>
            <a:r>
              <a:rPr lang="en-US" dirty="0" err="1" smtClean="0"/>
              <a:t>kemungkinan</a:t>
            </a:r>
            <a:r>
              <a:rPr lang="en-US" dirty="0" smtClean="0"/>
              <a:t> </a:t>
            </a:r>
            <a:r>
              <a:rPr lang="en-US" dirty="0" err="1" smtClean="0"/>
              <a:t>perilaku</a:t>
            </a:r>
            <a:r>
              <a:rPr lang="en-US" dirty="0" smtClean="0"/>
              <a:t> </a:t>
            </a:r>
            <a:r>
              <a:rPr lang="en-US" dirty="0" err="1" smtClean="0"/>
              <a:t>diterapkan</a:t>
            </a:r>
            <a:r>
              <a:rPr lang="en-US" dirty="0" smtClean="0"/>
              <a:t> pd </a:t>
            </a:r>
            <a:r>
              <a:rPr lang="en-US" dirty="0" err="1" smtClean="0"/>
              <a:t>situasi</a:t>
            </a:r>
            <a:r>
              <a:rPr lang="en-US" dirty="0" smtClean="0"/>
              <a:t> lain</a:t>
            </a:r>
          </a:p>
          <a:p>
            <a:r>
              <a:rPr lang="en-US" dirty="0" smtClean="0"/>
              <a:t>Sampling </a:t>
            </a:r>
            <a:r>
              <a:rPr lang="en-US" dirty="0" err="1" smtClean="0"/>
              <a:t>perilaku</a:t>
            </a:r>
            <a:r>
              <a:rPr lang="en-US" dirty="0" smtClean="0"/>
              <a:t>: sampling </a:t>
            </a:r>
            <a:r>
              <a:rPr lang="en-US" dirty="0" err="1" smtClean="0"/>
              <a:t>kejadian</a:t>
            </a:r>
            <a:r>
              <a:rPr lang="en-US" dirty="0" smtClean="0"/>
              <a:t> </a:t>
            </a:r>
            <a:r>
              <a:rPr lang="en-US" dirty="0" err="1" smtClean="0"/>
              <a:t>vs</a:t>
            </a:r>
            <a:r>
              <a:rPr lang="en-US" dirty="0" smtClean="0"/>
              <a:t> sampling </a:t>
            </a:r>
            <a:r>
              <a:rPr lang="en-US" dirty="0" err="1" smtClean="0"/>
              <a:t>waktu</a:t>
            </a:r>
            <a:endParaRPr lang="en-US" dirty="0"/>
          </a:p>
        </p:txBody>
      </p:sp>
    </p:spTree>
  </p:cSld>
  <p:clrMapOvr>
    <a:masterClrMapping/>
  </p:clrMapOvr>
  <p:transition spd="slow">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Sampling </a:t>
            </a:r>
            <a:r>
              <a:rPr lang="en-US" dirty="0" err="1" smtClean="0"/>
              <a:t>kejadian</a:t>
            </a:r>
            <a:endParaRPr lang="en-US" dirty="0"/>
          </a:p>
        </p:txBody>
      </p:sp>
      <p:sp>
        <p:nvSpPr>
          <p:cNvPr id="3" name="Content Placeholder 2"/>
          <p:cNvSpPr>
            <a:spLocks noGrp="1"/>
          </p:cNvSpPr>
          <p:nvPr>
            <p:ph idx="1"/>
          </p:nvPr>
        </p:nvSpPr>
        <p:spPr/>
        <p:txBody>
          <a:bodyPr/>
          <a:lstStyle/>
          <a:p>
            <a:r>
              <a:rPr lang="en-US" dirty="0" err="1" smtClean="0"/>
              <a:t>Kelebihan</a:t>
            </a:r>
            <a:r>
              <a:rPr lang="en-US" dirty="0" smtClean="0"/>
              <a:t>:</a:t>
            </a:r>
          </a:p>
          <a:p>
            <a:pPr marL="971550" lvl="1" indent="-514350">
              <a:buFont typeface="+mj-lt"/>
              <a:buAutoNum type="arabicPeriod"/>
            </a:pPr>
            <a:r>
              <a:rPr lang="en-US" dirty="0" err="1" smtClean="0"/>
              <a:t>Kejadian</a:t>
            </a:r>
            <a:r>
              <a:rPr lang="en-US" dirty="0" smtClean="0"/>
              <a:t> </a:t>
            </a:r>
            <a:r>
              <a:rPr lang="en-US" dirty="0" err="1" smtClean="0"/>
              <a:t>adalah</a:t>
            </a:r>
            <a:r>
              <a:rPr lang="en-US" dirty="0" smtClean="0"/>
              <a:t> </a:t>
            </a:r>
            <a:r>
              <a:rPr lang="en-US" dirty="0" err="1" smtClean="0"/>
              <a:t>situasi</a:t>
            </a:r>
            <a:r>
              <a:rPr lang="en-US" dirty="0" smtClean="0"/>
              <a:t> yang </a:t>
            </a:r>
            <a:r>
              <a:rPr lang="en-US" dirty="0" err="1" smtClean="0"/>
              <a:t>mirip</a:t>
            </a:r>
            <a:r>
              <a:rPr lang="en-US" dirty="0" smtClean="0"/>
              <a:t> </a:t>
            </a:r>
            <a:r>
              <a:rPr lang="en-US" dirty="0" err="1" smtClean="0"/>
              <a:t>kehidupan</a:t>
            </a:r>
            <a:r>
              <a:rPr lang="en-US" dirty="0" smtClean="0"/>
              <a:t> </a:t>
            </a:r>
            <a:r>
              <a:rPr lang="en-US" dirty="0" err="1" smtClean="0"/>
              <a:t>wajar</a:t>
            </a:r>
            <a:r>
              <a:rPr lang="en-US" dirty="0" smtClean="0"/>
              <a:t>, </a:t>
            </a:r>
            <a:r>
              <a:rPr lang="en-US" dirty="0" err="1" smtClean="0"/>
              <a:t>sehingga</a:t>
            </a:r>
            <a:r>
              <a:rPr lang="en-US" dirty="0" smtClean="0"/>
              <a:t> </a:t>
            </a:r>
            <a:r>
              <a:rPr lang="en-US" dirty="0" err="1" smtClean="0"/>
              <a:t>validitasnya</a:t>
            </a:r>
            <a:r>
              <a:rPr lang="en-US" dirty="0" smtClean="0"/>
              <a:t> </a:t>
            </a:r>
            <a:r>
              <a:rPr lang="en-US" dirty="0" err="1" smtClean="0"/>
              <a:t>tinggi</a:t>
            </a:r>
            <a:endParaRPr lang="en-US" dirty="0" smtClean="0"/>
          </a:p>
          <a:p>
            <a:pPr marL="971550" lvl="1" indent="-514350">
              <a:buFont typeface="+mj-lt"/>
              <a:buAutoNum type="arabicPeriod"/>
            </a:pPr>
            <a:r>
              <a:rPr lang="en-US" dirty="0" err="1" smtClean="0"/>
              <a:t>Ada</a:t>
            </a:r>
            <a:r>
              <a:rPr lang="en-US" dirty="0" smtClean="0"/>
              <a:t> </a:t>
            </a:r>
            <a:r>
              <a:rPr lang="en-US" dirty="0" err="1" smtClean="0"/>
              <a:t>kontinuitas</a:t>
            </a:r>
            <a:r>
              <a:rPr lang="en-US" dirty="0" smtClean="0"/>
              <a:t> </a:t>
            </a:r>
            <a:r>
              <a:rPr lang="en-US" dirty="0" err="1" smtClean="0"/>
              <a:t>perilaku</a:t>
            </a:r>
            <a:endParaRPr lang="en-US" dirty="0" smtClean="0"/>
          </a:p>
          <a:p>
            <a:pPr marL="971550" lvl="1" indent="-514350">
              <a:buFont typeface="+mj-lt"/>
              <a:buAutoNum type="arabicPeriod"/>
            </a:pPr>
            <a:r>
              <a:rPr lang="en-US" dirty="0" err="1" smtClean="0"/>
              <a:t>Bisa</a:t>
            </a:r>
            <a:r>
              <a:rPr lang="en-US" dirty="0" smtClean="0"/>
              <a:t> </a:t>
            </a:r>
            <a:r>
              <a:rPr lang="en-US" dirty="0" err="1" smtClean="0"/>
              <a:t>menangkap</a:t>
            </a:r>
            <a:r>
              <a:rPr lang="en-US" dirty="0" smtClean="0"/>
              <a:t> </a:t>
            </a:r>
            <a:r>
              <a:rPr lang="en-US" dirty="0" err="1" smtClean="0"/>
              <a:t>kejadian</a:t>
            </a:r>
            <a:r>
              <a:rPr lang="en-US" dirty="0" smtClean="0"/>
              <a:t> yang </a:t>
            </a:r>
            <a:r>
              <a:rPr lang="en-US" dirty="0" err="1" smtClean="0"/>
              <a:t>langka</a:t>
            </a:r>
            <a:r>
              <a:rPr lang="en-US" dirty="0" smtClean="0"/>
              <a:t>/</a:t>
            </a:r>
            <a:r>
              <a:rPr lang="en-US" dirty="0" err="1" smtClean="0"/>
              <a:t>jarang</a:t>
            </a:r>
            <a:endParaRPr lang="en-US" dirty="0"/>
          </a:p>
        </p:txBody>
      </p:sp>
    </p:spTree>
  </p:cSld>
  <p:clrMapOvr>
    <a:masterClrMapping/>
  </p:clrMapOvr>
  <p:transition spd="slow">
    <p:strips dir="l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Sampling </a:t>
            </a:r>
            <a:r>
              <a:rPr lang="en-US" dirty="0" err="1" smtClean="0"/>
              <a:t>waktu</a:t>
            </a:r>
            <a:endParaRPr lang="en-US" dirty="0"/>
          </a:p>
        </p:txBody>
      </p:sp>
      <p:sp>
        <p:nvSpPr>
          <p:cNvPr id="3" name="Content Placeholder 2"/>
          <p:cNvSpPr>
            <a:spLocks noGrp="1"/>
          </p:cNvSpPr>
          <p:nvPr>
            <p:ph idx="1"/>
          </p:nvPr>
        </p:nvSpPr>
        <p:spPr/>
        <p:txBody>
          <a:bodyPr/>
          <a:lstStyle/>
          <a:p>
            <a:r>
              <a:rPr lang="en-US" dirty="0" err="1" smtClean="0"/>
              <a:t>Kelebihan</a:t>
            </a:r>
            <a:r>
              <a:rPr lang="en-US" dirty="0" smtClean="0"/>
              <a:t>:</a:t>
            </a:r>
          </a:p>
          <a:p>
            <a:pPr lvl="1"/>
            <a:r>
              <a:rPr lang="en-US" dirty="0" err="1" smtClean="0"/>
              <a:t>Meningkatkan</a:t>
            </a:r>
            <a:r>
              <a:rPr lang="en-US" dirty="0" smtClean="0"/>
              <a:t> </a:t>
            </a:r>
            <a:r>
              <a:rPr lang="en-US" dirty="0" err="1" smtClean="0"/>
              <a:t>probabilitas</a:t>
            </a:r>
            <a:r>
              <a:rPr lang="en-US" dirty="0" smtClean="0"/>
              <a:t> </a:t>
            </a:r>
            <a:r>
              <a:rPr lang="en-US" dirty="0" err="1" smtClean="0"/>
              <a:t>diperolehnya</a:t>
            </a:r>
            <a:r>
              <a:rPr lang="en-US" dirty="0" smtClean="0"/>
              <a:t> </a:t>
            </a:r>
            <a:r>
              <a:rPr lang="en-US" dirty="0" err="1" smtClean="0"/>
              <a:t>sampel</a:t>
            </a:r>
            <a:r>
              <a:rPr lang="en-US" dirty="0" smtClean="0"/>
              <a:t> </a:t>
            </a:r>
            <a:r>
              <a:rPr lang="en-US" dirty="0" err="1" smtClean="0"/>
              <a:t>perilaku</a:t>
            </a:r>
            <a:r>
              <a:rPr lang="en-US" dirty="0" smtClean="0"/>
              <a:t> yang </a:t>
            </a:r>
            <a:r>
              <a:rPr lang="en-US" dirty="0" err="1" smtClean="0"/>
              <a:t>representatif</a:t>
            </a:r>
            <a:endParaRPr lang="en-US" dirty="0" smtClean="0"/>
          </a:p>
          <a:p>
            <a:pPr lvl="1">
              <a:buNone/>
            </a:pPr>
            <a:endParaRPr lang="en-US" dirty="0"/>
          </a:p>
        </p:txBody>
      </p:sp>
    </p:spTree>
  </p:cSld>
  <p:clrMapOvr>
    <a:masterClrMapping/>
  </p:clrMapOvr>
  <p:transition spd="slow">
    <p:spli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914400"/>
          </a:xfrm>
        </p:spPr>
        <p:txBody>
          <a:bodyPr/>
          <a:lstStyle/>
          <a:p>
            <a:r>
              <a:rPr lang="en-US" dirty="0" err="1" smtClean="0"/>
              <a:t>Kelebihan</a:t>
            </a:r>
            <a:r>
              <a:rPr lang="en-US" dirty="0" smtClean="0"/>
              <a:t> </a:t>
            </a:r>
            <a:r>
              <a:rPr lang="en-US" dirty="0" err="1" smtClean="0"/>
              <a:t>observasi</a:t>
            </a:r>
            <a:endParaRPr lang="en-US" dirty="0"/>
          </a:p>
        </p:txBody>
      </p:sp>
      <p:sp>
        <p:nvSpPr>
          <p:cNvPr id="3" name="Content Placeholder 2"/>
          <p:cNvSpPr>
            <a:spLocks noGrp="1"/>
          </p:cNvSpPr>
          <p:nvPr>
            <p:ph idx="1"/>
          </p:nvPr>
        </p:nvSpPr>
        <p:spPr>
          <a:xfrm>
            <a:off x="457200" y="1219200"/>
            <a:ext cx="8686800" cy="5638800"/>
          </a:xfrm>
        </p:spPr>
        <p:txBody>
          <a:bodyPr>
            <a:normAutofit fontScale="92500" lnSpcReduction="10000"/>
          </a:bodyPr>
          <a:lstStyle/>
          <a:p>
            <a:pPr lvl="0"/>
            <a:r>
              <a:rPr lang="id-ID" dirty="0" smtClean="0"/>
              <a:t>Data yang dihasilkan sangat kaya, meskipun kejadian yang diobservasi hanya dalam hitungan menit. Data yang kaya ini memungkinkan pembaca hasil observasi bisa membuat keputusan ataupun interpretasi yang berbeda, tergantung dari kepentingannya.</a:t>
            </a:r>
            <a:endParaRPr lang="en-US" dirty="0" smtClean="0"/>
          </a:p>
          <a:p>
            <a:pPr lvl="0"/>
            <a:r>
              <a:rPr lang="id-ID" dirty="0" smtClean="0"/>
              <a:t>Metode observasi juga bisa memberikan gambaran apa yang sedang terjadi, siapa saja yang terlibat, kapan dan di mana hal tersebut terjadi, bisa memahami proses maupun menguji sebab akibat, mampu memberikan petunjuk mengapa sesuatu terjadi pada situasi tertentu dan bisa memberikan input pada hal-hal yang metode lainnya kurang mampu melakukannya (seperti isyarat non verbal misalnya).</a:t>
            </a:r>
            <a:endParaRPr lang="en-US" dirty="0" smtClean="0"/>
          </a:p>
        </p:txBody>
      </p:sp>
    </p:spTree>
  </p:cSld>
  <p:clrMapOvr>
    <a:masterClrMapping/>
  </p:clrMapOvr>
  <p:transition spd="slow">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Kelemahan</a:t>
            </a:r>
            <a:r>
              <a:rPr lang="en-US" dirty="0" smtClean="0"/>
              <a:t> </a:t>
            </a:r>
            <a:r>
              <a:rPr lang="en-US" dirty="0" err="1" smtClean="0"/>
              <a:t>observasi</a:t>
            </a:r>
            <a:endParaRPr lang="en-US" dirty="0"/>
          </a:p>
        </p:txBody>
      </p:sp>
      <p:sp>
        <p:nvSpPr>
          <p:cNvPr id="3" name="Content Placeholder 2"/>
          <p:cNvSpPr>
            <a:spLocks noGrp="1"/>
          </p:cNvSpPr>
          <p:nvPr>
            <p:ph idx="1"/>
          </p:nvPr>
        </p:nvSpPr>
        <p:spPr>
          <a:xfrm>
            <a:off x="838200" y="1447800"/>
            <a:ext cx="8001000" cy="5410200"/>
          </a:xfrm>
        </p:spPr>
        <p:txBody>
          <a:bodyPr>
            <a:normAutofit/>
          </a:bodyPr>
          <a:lstStyle/>
          <a:p>
            <a:pPr lvl="0"/>
            <a:r>
              <a:rPr lang="id-ID" dirty="0" smtClean="0"/>
              <a:t>Hasilnya menjadi sangat subjektif, tergantung pada si pengamat daripada situasi yang diamati. Ini disebabkan karena pengamat memerhatikan aspek yang berbeda dari situasi yang diamati. Ini yang memunculkan adanya bias dalam observasi.</a:t>
            </a:r>
            <a:endParaRPr lang="en-US" dirty="0" smtClean="0"/>
          </a:p>
          <a:p>
            <a:pPr lvl="0"/>
            <a:r>
              <a:rPr lang="id-ID" dirty="0" smtClean="0"/>
              <a:t>Kehadiran pengamat juga bisa memengaruhi tingkah laku orang-orang yang diobservasi sehingga ada kemungkinan bertingkah laku berbeda dibanding bila pengamat </a:t>
            </a:r>
            <a:r>
              <a:rPr lang="en-US" dirty="0" smtClean="0"/>
              <a:t> </a:t>
            </a:r>
            <a:r>
              <a:rPr lang="id-ID" dirty="0" smtClean="0"/>
              <a:t>tidak hadir.</a:t>
            </a:r>
            <a:endParaRPr lang="en-US" dirty="0" smtClean="0"/>
          </a:p>
          <a:p>
            <a:endParaRPr lang="en-US" dirty="0"/>
          </a:p>
        </p:txBody>
      </p:sp>
    </p:spTree>
  </p:cSld>
  <p:clrMapOvr>
    <a:masterClrMapping/>
  </p:clrMapOvr>
  <p:transition spd="slow">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990600"/>
          </a:xfrm>
        </p:spPr>
        <p:txBody>
          <a:bodyPr/>
          <a:lstStyle/>
          <a:p>
            <a:r>
              <a:rPr lang="en-US" dirty="0" err="1" smtClean="0"/>
              <a:t>Validitas</a:t>
            </a:r>
            <a:r>
              <a:rPr lang="en-US" dirty="0" smtClean="0"/>
              <a:t> </a:t>
            </a:r>
            <a:r>
              <a:rPr lang="en-US" dirty="0" err="1" smtClean="0"/>
              <a:t>observasi</a:t>
            </a:r>
            <a:endParaRPr lang="en-US" dirty="0"/>
          </a:p>
        </p:txBody>
      </p:sp>
      <p:sp>
        <p:nvSpPr>
          <p:cNvPr id="3" name="Content Placeholder 2"/>
          <p:cNvSpPr>
            <a:spLocks noGrp="1"/>
          </p:cNvSpPr>
          <p:nvPr>
            <p:ph idx="1"/>
          </p:nvPr>
        </p:nvSpPr>
        <p:spPr>
          <a:xfrm>
            <a:off x="762000" y="1295400"/>
            <a:ext cx="8001000" cy="5562600"/>
          </a:xfrm>
        </p:spPr>
        <p:txBody>
          <a:bodyPr>
            <a:normAutofit fontScale="92500" lnSpcReduction="20000"/>
          </a:bodyPr>
          <a:lstStyle/>
          <a:p>
            <a:r>
              <a:rPr lang="id-ID" dirty="0" smtClean="0"/>
              <a:t>Validitas observasi berbanding terbalik dengan interpretasi. Maksudnya, bila pengamat diminta untuk menekankan segi interpretasinya, biasanya validitasnya menjadi semakin menurun, dibanding sebaliknya, bila pengamat diminta melulu melakukan observasi. Ini yang juga membedakan mengapa observasi dalam setting penelitian eksperimen biasanya dianggap lebih valid dibanding pada penelitian yang lebih bersifat kualitatif.</a:t>
            </a:r>
            <a:r>
              <a:rPr lang="en-US" dirty="0" smtClean="0"/>
              <a:t> (molar-</a:t>
            </a:r>
            <a:r>
              <a:rPr lang="en-US" dirty="0" err="1" smtClean="0"/>
              <a:t>molekural</a:t>
            </a:r>
            <a:r>
              <a:rPr lang="en-US" dirty="0" smtClean="0"/>
              <a:t>)</a:t>
            </a:r>
          </a:p>
          <a:p>
            <a:r>
              <a:rPr lang="id-ID" dirty="0" smtClean="0"/>
              <a:t>Oleh karena itu mengukur validitas observasi akan lebih baik bila menggunakan kriteria validitas konstruk, yaitu apakah variabel/gejala yang diamati telah sesuai dengan/ berdasarkan kerangka teori yang ada.</a:t>
            </a:r>
            <a:endParaRPr lang="en-US" dirty="0" smtClean="0"/>
          </a:p>
          <a:p>
            <a:endParaRPr lang="en-US" dirty="0"/>
          </a:p>
        </p:txBody>
      </p:sp>
    </p:spTree>
  </p:cSld>
  <p:clrMapOvr>
    <a:masterClrMapping/>
  </p:clrMapOvr>
  <p:transition spd="slow">
    <p:split orient="vert"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Reliabilitas</a:t>
            </a:r>
            <a:r>
              <a:rPr lang="en-US" dirty="0" smtClean="0"/>
              <a:t> </a:t>
            </a:r>
            <a:r>
              <a:rPr lang="en-US" dirty="0" err="1" smtClean="0"/>
              <a:t>observasi</a:t>
            </a:r>
            <a:endParaRPr lang="en-US" dirty="0"/>
          </a:p>
        </p:txBody>
      </p:sp>
      <p:sp>
        <p:nvSpPr>
          <p:cNvPr id="3" name="Content Placeholder 2"/>
          <p:cNvSpPr>
            <a:spLocks noGrp="1"/>
          </p:cNvSpPr>
          <p:nvPr>
            <p:ph idx="1"/>
          </p:nvPr>
        </p:nvSpPr>
        <p:spPr/>
        <p:txBody>
          <a:bodyPr/>
          <a:lstStyle/>
          <a:p>
            <a:r>
              <a:rPr lang="id-ID" dirty="0" smtClean="0"/>
              <a:t>Reliabilitas dari observasi tergantung pada kesepakatan antar pengamat. Rekaman film dalam hal ini akan sangat membantu meningkatkan reliabilitas dari observasi.</a:t>
            </a:r>
            <a:endParaRPr lang="en-US" dirty="0" smtClean="0"/>
          </a:p>
          <a:p>
            <a:endParaRPr lang="en-US" dirty="0"/>
          </a:p>
        </p:txBody>
      </p:sp>
    </p:spTree>
  </p:cSld>
  <p:clrMapOvr>
    <a:masterClrMapping/>
  </p:clrMapOvr>
  <p:transition spd="slow">
    <p:newsfla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85</TotalTime>
  <Words>425</Words>
  <Application>Microsoft Office PowerPoint</Application>
  <PresentationFormat>On-screen Show (4:3)</PresentationFormat>
  <Paragraphs>36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Metro</vt:lpstr>
      <vt:lpstr>Observasi</vt:lpstr>
      <vt:lpstr>Observasi</vt:lpstr>
      <vt:lpstr>Masalah-masalah umum dalam observasi</vt:lpstr>
      <vt:lpstr>Sampling kejadian</vt:lpstr>
      <vt:lpstr>Sampling waktu</vt:lpstr>
      <vt:lpstr>Kelebihan observasi</vt:lpstr>
      <vt:lpstr>Kelemahan observasi</vt:lpstr>
      <vt:lpstr>Validitas observasi</vt:lpstr>
      <vt:lpstr>Reliabilitas observasi</vt:lpstr>
    </vt:vector>
  </TitlesOfParts>
  <Company>personal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Observasi</dc:title>
  <dc:creator>siswanto</dc:creator>
  <cp:lastModifiedBy>siswanto</cp:lastModifiedBy>
  <cp:revision>14</cp:revision>
  <dcterms:created xsi:type="dcterms:W3CDTF">2010-09-01T15:54:00Z</dcterms:created>
  <dcterms:modified xsi:type="dcterms:W3CDTF">2011-10-03T04:16:10Z</dcterms:modified>
</cp:coreProperties>
</file>