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fCJJArk3RjV/MG7ttR81RA==" hashData="DrrolUNl4B7Avs8FVh2VNut/qR8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gray">
          <a:xfrm>
            <a:off x="690563" y="3340100"/>
            <a:ext cx="7653337" cy="485775"/>
          </a:xfrm>
          <a:custGeom>
            <a:avLst/>
            <a:gdLst/>
            <a:ahLst/>
            <a:cxnLst>
              <a:cxn ang="0">
                <a:pos x="163" y="200"/>
              </a:cxn>
              <a:cxn ang="0">
                <a:pos x="4128" y="200"/>
              </a:cxn>
              <a:cxn ang="0">
                <a:pos x="4128" y="429"/>
              </a:cxn>
              <a:cxn ang="0">
                <a:pos x="0" y="441"/>
              </a:cxn>
              <a:cxn ang="0">
                <a:pos x="163" y="200"/>
              </a:cxn>
            </a:cxnLst>
            <a:rect l="0" t="0" r="r" b="b"/>
            <a:pathLst>
              <a:path w="4128" h="479">
                <a:moveTo>
                  <a:pt x="163" y="200"/>
                </a:moveTo>
                <a:cubicBezTo>
                  <a:pt x="163" y="200"/>
                  <a:pt x="2054" y="0"/>
                  <a:pt x="4128" y="200"/>
                </a:cubicBezTo>
                <a:cubicBezTo>
                  <a:pt x="4128" y="200"/>
                  <a:pt x="4128" y="314"/>
                  <a:pt x="4128" y="429"/>
                </a:cubicBezTo>
                <a:cubicBezTo>
                  <a:pt x="2371" y="200"/>
                  <a:pt x="688" y="479"/>
                  <a:pt x="0" y="441"/>
                </a:cubicBezTo>
                <a:lnTo>
                  <a:pt x="163" y="200"/>
                </a:lnTo>
                <a:close/>
              </a:path>
            </a:pathLst>
          </a:custGeom>
          <a:solidFill>
            <a:schemeClr val="hlink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fld id="{D6597CD5-83D8-4E81-9180-68A37E06F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3B69A-EBE3-416D-9B4E-5BB8776F9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91975-583F-4EB9-9F90-E33CBAF8C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7B866-1DA9-40E8-9694-37DA8F2FE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EF227-A546-4053-B1FB-AFF8DAD813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23975-1C75-4AC7-9D38-90FD02909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6BACC-4F5B-4E25-929A-22586932E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128B6-CAB3-4F0C-8D49-053ABE4EE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C3FE1-3FA1-4DD6-A0E3-29F301919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C7A02-17AE-4AC9-8E9B-69C85C3E1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6A944-9C6F-493B-AA0C-7993FE55C2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FD8A704-72A2-4996-BB0A-399294BA3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Monotype Sorts" pitchFamily="2" charset="2"/>
        <a:buChar char="§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METODE PENCATATAN DATA OBSERVASI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DATA TINGKAH LAKU YANG DIOBSERVASI HARUS:	</a:t>
            </a:r>
          </a:p>
          <a:p>
            <a:pPr lvl="1"/>
            <a:r>
              <a:rPr lang="en-US" smtClean="0"/>
              <a:t> AKURAT</a:t>
            </a:r>
          </a:p>
          <a:p>
            <a:pPr lvl="1"/>
            <a:r>
              <a:rPr lang="en-US" smtClean="0"/>
              <a:t>DAPAT DIBANDINGKAN ANTAR PENELITI MAUPUN ANTAR SUBJEK</a:t>
            </a:r>
          </a:p>
        </p:txBody>
      </p:sp>
    </p:spTree>
  </p:cSld>
  <p:clrMapOvr>
    <a:masterClrMapping/>
  </p:clrMapOvr>
  <p:transition spd="slow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PROSEDUR ESTIMASI DURASI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Sesi observasi dibagi menjadi interval-interval yang pendek dan memiliki jangka waktu yang sama.</a:t>
            </a:r>
          </a:p>
          <a:p>
            <a:r>
              <a:rPr lang="en-US" smtClean="0"/>
              <a:t>Setiap interval dinilai atas kemunculan atau ketidakmunculan dari tingkah laku target.</a:t>
            </a:r>
          </a:p>
        </p:txBody>
      </p:sp>
    </p:spTree>
  </p:cSld>
  <p:clrMapOvr>
    <a:masterClrMapping/>
  </p:clrMapOvr>
  <p:transition spd="slow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620000" cy="2057400"/>
          </a:xfrm>
        </p:spPr>
        <p:txBody>
          <a:bodyPr/>
          <a:lstStyle/>
          <a:p>
            <a:pPr algn="ctr"/>
            <a:r>
              <a:rPr lang="en-US" smtClean="0"/>
              <a:t>PROSEDUR PENGUMPULAN DATA WAKTU SESUNGGUHNYA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r>
              <a:rPr lang="en-US" smtClean="0"/>
              <a:t>Didasarkan pada pengumpulan tingkah laku khusus baik frekuensi maupun durasinya.</a:t>
            </a:r>
          </a:p>
          <a:p>
            <a:r>
              <a:rPr lang="en-US" smtClean="0"/>
              <a:t>Waktu muncul dan waktu berakhir dari tingkah laku dikodekan dalam relasi langsung dengan transisi waktu.</a:t>
            </a:r>
          </a:p>
          <a:p>
            <a:r>
              <a:rPr lang="en-US" smtClean="0"/>
              <a:t>Memungkinkan peneliti untuk tidak hanya mengkaji frekuensi dan durasi dari tingkah laku tetapi juga banyak faktor lainnya.</a:t>
            </a:r>
          </a:p>
        </p:txBody>
      </p:sp>
    </p:spTree>
  </p:cSld>
  <p:clrMapOvr>
    <a:masterClrMapping/>
  </p:clrMapOvr>
  <p:transition spd="slow">
    <p:strips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981200"/>
          </a:xfrm>
        </p:spPr>
        <p:txBody>
          <a:bodyPr/>
          <a:lstStyle/>
          <a:p>
            <a:pPr algn="ctr"/>
            <a:r>
              <a:rPr lang="en-US" smtClean="0"/>
              <a:t>PROSEDUR PENGUMPULAN DATA WAKTU SESUNGGUHNYA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r>
              <a:rPr lang="en-US" smtClean="0"/>
              <a:t>Memungkinkan untuk menentukan hubungan antara variabel karena frekuensi, sekuen, lamanya dan waktu yang dibutuhkan serta hubungannya tersedia.</a:t>
            </a:r>
          </a:p>
          <a:p>
            <a:r>
              <a:rPr lang="en-US" smtClean="0"/>
              <a:t>Membutuhkan teknologi: komputer.</a:t>
            </a:r>
          </a:p>
        </p:txBody>
      </p:sp>
    </p:spTree>
  </p:cSld>
  <p:clrMapOvr>
    <a:masterClrMapping/>
  </p:clrMapOvr>
  <p:transition spd="slow">
    <p:plu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924800" cy="838200"/>
          </a:xfrm>
        </p:spPr>
        <p:txBody>
          <a:bodyPr/>
          <a:lstStyle/>
          <a:p>
            <a:r>
              <a:rPr lang="en-US" sz="3600" smtClean="0"/>
              <a:t>Hal-hal yang perlu dicatat dlm observasi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6172200"/>
          </a:xfrm>
        </p:spPr>
        <p:txBody>
          <a:bodyPr/>
          <a:lstStyle/>
          <a:p>
            <a:pPr marL="514350" indent="-514350">
              <a:buFont typeface="Times New Roman"/>
              <a:buAutoNum type="arabicPeriod"/>
            </a:pPr>
            <a:r>
              <a:rPr lang="en-US" sz="2800" smtClean="0"/>
              <a:t>Deskripsi konteks</a:t>
            </a:r>
          </a:p>
          <a:p>
            <a:pPr marL="514350" indent="-514350">
              <a:buFont typeface="Times New Roman"/>
              <a:buAutoNum type="arabicPeriod"/>
            </a:pPr>
            <a:r>
              <a:rPr lang="en-US" sz="2800" smtClean="0"/>
              <a:t>Deskripsi karakteristik orang-orang yang diamati</a:t>
            </a:r>
          </a:p>
          <a:p>
            <a:pPr marL="514350" indent="-514350">
              <a:buFont typeface="Times New Roman"/>
              <a:buAutoNum type="arabicPeriod"/>
            </a:pPr>
            <a:r>
              <a:rPr lang="en-US" sz="2800" smtClean="0"/>
              <a:t>Deskripsi siapa observernya</a:t>
            </a:r>
          </a:p>
          <a:p>
            <a:pPr marL="514350" indent="-514350">
              <a:buFont typeface="Times New Roman"/>
              <a:buAutoNum type="arabicPeriod"/>
            </a:pPr>
            <a:r>
              <a:rPr lang="en-US" sz="2800" smtClean="0"/>
              <a:t>Deskripsi prilaku yang ditampilkan orang yang diamati</a:t>
            </a:r>
          </a:p>
          <a:p>
            <a:pPr marL="514350" indent="-514350">
              <a:buFont typeface="Times New Roman"/>
              <a:buAutoNum type="arabicPeriod"/>
            </a:pPr>
            <a:r>
              <a:rPr lang="en-US" sz="2800" smtClean="0"/>
              <a:t>Interpretasi sementara observer</a:t>
            </a:r>
          </a:p>
          <a:p>
            <a:pPr marL="514350" indent="-514350">
              <a:buFont typeface="Times New Roman"/>
              <a:buAutoNum type="arabicPeriod"/>
            </a:pPr>
            <a:r>
              <a:rPr lang="en-US" sz="2800" smtClean="0"/>
              <a:t>Pertimbangan mengenai alternatif interpretasi lain</a:t>
            </a:r>
          </a:p>
          <a:p>
            <a:pPr marL="514350" indent="-514350">
              <a:buFont typeface="Times New Roman"/>
              <a:buAutoNum type="arabicPeriod"/>
            </a:pPr>
            <a:r>
              <a:rPr lang="en-US" sz="2800" smtClean="0"/>
              <a:t>Eksplorasi perasaan &amp; penghayatan peneliti terhadap kejadian yang diamati</a:t>
            </a:r>
          </a:p>
        </p:txBody>
      </p:sp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MACAM - MACAM </a:t>
            </a:r>
            <a:br>
              <a:rPr lang="en-US" smtClean="0"/>
            </a:br>
            <a:r>
              <a:rPr lang="en-US" smtClean="0"/>
              <a:t>METODE PENCATATAN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Pencatatan Naratif</a:t>
            </a:r>
          </a:p>
          <a:p>
            <a:r>
              <a:rPr lang="en-US" smtClean="0"/>
              <a:t>Pencatatan Frekuensi</a:t>
            </a:r>
          </a:p>
          <a:p>
            <a:r>
              <a:rPr lang="en-US" smtClean="0"/>
              <a:t>Pencatatan Durasi</a:t>
            </a:r>
          </a:p>
          <a:p>
            <a:r>
              <a:rPr lang="en-US" smtClean="0"/>
              <a:t>Prosedur Estimasi Durasi</a:t>
            </a:r>
          </a:p>
          <a:p>
            <a:r>
              <a:rPr lang="en-US" smtClean="0"/>
              <a:t>Prosedur pengumpulan data waktu sesungguhnya</a:t>
            </a:r>
          </a:p>
        </p:txBody>
      </p:sp>
    </p:spTree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PENCATATAN NARATIF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Disebut juga pencatatan diary</a:t>
            </a:r>
          </a:p>
          <a:p>
            <a:pPr lvl="1"/>
            <a:r>
              <a:rPr lang="en-US" smtClean="0"/>
              <a:t>peristiwa yang muncul dari situasi yang diamati</a:t>
            </a:r>
          </a:p>
          <a:p>
            <a:pPr lvl="1"/>
            <a:r>
              <a:rPr lang="en-US" smtClean="0"/>
              <a:t>meliputi informasi:</a:t>
            </a:r>
          </a:p>
          <a:p>
            <a:pPr lvl="2"/>
            <a:r>
              <a:rPr lang="en-US" smtClean="0"/>
              <a:t>Impresi pencatat</a:t>
            </a:r>
          </a:p>
          <a:p>
            <a:pPr lvl="2"/>
            <a:r>
              <a:rPr lang="en-US" smtClean="0"/>
              <a:t>waktu kemunculan tingkah laku </a:t>
            </a:r>
          </a:p>
          <a:p>
            <a:pPr lvl="2"/>
            <a:r>
              <a:rPr lang="en-US" smtClean="0"/>
              <a:t>kondisi daerah yang diobservasi</a:t>
            </a:r>
          </a:p>
          <a:p>
            <a:pPr lvl="2"/>
            <a:r>
              <a:rPr lang="en-US" smtClean="0"/>
              <a:t>jumlah orang yang dijumpai</a:t>
            </a:r>
          </a:p>
          <a:p>
            <a:pPr lvl="2"/>
            <a:r>
              <a:rPr lang="en-US" smtClean="0"/>
              <a:t>kondisi cuaca</a:t>
            </a:r>
          </a:p>
        </p:txBody>
      </p:sp>
    </p:spTree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PENCATATAN NARATIF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Metode pencatatan ABC</a:t>
            </a:r>
          </a:p>
          <a:p>
            <a:pPr lvl="1"/>
            <a:r>
              <a:rPr lang="en-US" smtClean="0"/>
              <a:t>terutama mencatat kesimpulan dari peristiwa yang muncul</a:t>
            </a:r>
          </a:p>
          <a:p>
            <a:pPr lvl="1"/>
            <a:r>
              <a:rPr lang="en-US" smtClean="0"/>
              <a:t>observasi dikatagorikan melalui sekuen temporal:</a:t>
            </a:r>
          </a:p>
          <a:p>
            <a:pPr lvl="2"/>
            <a:r>
              <a:rPr lang="en-US" smtClean="0"/>
              <a:t>tingkah laku yang dijadikan target</a:t>
            </a:r>
          </a:p>
          <a:p>
            <a:pPr lvl="2"/>
            <a:r>
              <a:rPr lang="en-US" smtClean="0"/>
              <a:t>kondisi antesenden</a:t>
            </a:r>
          </a:p>
          <a:p>
            <a:pPr lvl="2"/>
            <a:r>
              <a:rPr lang="en-US" smtClean="0"/>
              <a:t>konsekuensi yang mengikuti tingkah laku target</a:t>
            </a:r>
          </a:p>
        </p:txBody>
      </p:sp>
    </p:spTree>
  </p:cSld>
  <p:clrMapOvr>
    <a:masterClrMapping/>
  </p:clrMapOvr>
  <p:transition spd="slow"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PENCATATAN NARATIF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Disebut naratif karena data disajikan dalam bentuk tulisan deskriptif seperti yang dilihat oleh observer</a:t>
            </a:r>
          </a:p>
          <a:p>
            <a:r>
              <a:rPr lang="en-US" smtClean="0"/>
              <a:t>Kelemahan:</a:t>
            </a:r>
          </a:p>
          <a:p>
            <a:pPr lvl="1"/>
            <a:r>
              <a:rPr lang="en-US" smtClean="0"/>
              <a:t>tidak komplet </a:t>
            </a:r>
          </a:p>
          <a:p>
            <a:pPr lvl="1"/>
            <a:r>
              <a:rPr lang="en-US" smtClean="0"/>
              <a:t>tidak konsisten</a:t>
            </a:r>
          </a:p>
          <a:p>
            <a:pPr lvl="1"/>
            <a:r>
              <a:rPr lang="en-US" smtClean="0"/>
              <a:t>tidak efisien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PENCATATAN FREKUENSI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Adalah proses mencatat setiap kemunculan tingkah laku yang dijadikan target dalam suatu periode pengamatan tertentu.</a:t>
            </a:r>
          </a:p>
          <a:p>
            <a:r>
              <a:rPr lang="en-US" smtClean="0"/>
              <a:t>Mencatat berapa kali kemunculan tingkah laku selama waktu tertentu ketika observasi dilakukan.</a:t>
            </a:r>
          </a:p>
          <a:p>
            <a:r>
              <a:rPr lang="en-US" smtClean="0"/>
              <a:t>Menyediakan data pengukuran rata - rata suatu respon.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PENCATATAN DURASI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Adalah prosedur mencatat lama waktu setiap kali respon tersebut muncul.</a:t>
            </a:r>
          </a:p>
          <a:p>
            <a:r>
              <a:rPr lang="en-US" smtClean="0"/>
              <a:t>Tidak hanya mencatat waktu kemunculan, tetapi juga waktu yang dibutuhkan oleh subjek untuk melakukan respon tersebut.</a:t>
            </a:r>
          </a:p>
          <a:p>
            <a:r>
              <a:rPr lang="en-US" smtClean="0"/>
              <a:t>Data dilaporkan dalam bentuk persentasi waktu untuk setiap respon tertentu yang muncul.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PENCATATAN FREKUENSI DAN DURASI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mtClean="0"/>
              <a:t>Kelebihan</a:t>
            </a:r>
          </a:p>
          <a:p>
            <a:pPr lvl="1"/>
            <a:r>
              <a:rPr lang="en-US" smtClean="0"/>
              <a:t>Tingkat keakuratannya tinggi</a:t>
            </a:r>
          </a:p>
          <a:p>
            <a:pPr lvl="1"/>
            <a:r>
              <a:rPr lang="en-US" smtClean="0"/>
              <a:t>Pengukuran bersifat pasti sehingga kesalahan pengukuran sangat kecil atau bahkan tidak ada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Kelemahan</a:t>
            </a:r>
          </a:p>
          <a:p>
            <a:pPr lvl="1"/>
            <a:r>
              <a:rPr lang="en-US" smtClean="0"/>
              <a:t>Mahal baik dalam hal biaya maupun waktu yang dibutuhkan</a:t>
            </a:r>
          </a:p>
          <a:p>
            <a:pPr lvl="1"/>
            <a:r>
              <a:rPr lang="en-US" smtClean="0"/>
              <a:t>Membutuhkan perhatian observer yang konstan dan hanya bisa dilakukan untuk variabel yang satu atau sedikit saja</a:t>
            </a:r>
          </a:p>
        </p:txBody>
      </p:sp>
    </p:spTree>
  </p:cSld>
  <p:clrMapOvr>
    <a:masterClrMapping/>
  </p:clrMapOvr>
  <p:transition spd="slow">
    <p:pull dir="rd"/>
  </p:transition>
</p:sld>
</file>

<file path=ppt/theme/theme1.xml><?xml version="1.0" encoding="utf-8"?>
<a:theme xmlns:a="http://schemas.openxmlformats.org/drawingml/2006/main" name="Serene">
  <a:themeElements>
    <a:clrScheme name="">
      <a:dk1>
        <a:srgbClr val="333333"/>
      </a:dk1>
      <a:lt1>
        <a:srgbClr val="A9BDA9"/>
      </a:lt1>
      <a:dk2>
        <a:srgbClr val="004C2B"/>
      </a:dk2>
      <a:lt2>
        <a:srgbClr val="578963"/>
      </a:lt2>
      <a:accent1>
        <a:srgbClr val="FFCCCC"/>
      </a:accent1>
      <a:accent2>
        <a:srgbClr val="B3E1B3"/>
      </a:accent2>
      <a:accent3>
        <a:srgbClr val="D1DBD1"/>
      </a:accent3>
      <a:accent4>
        <a:srgbClr val="2A2A2A"/>
      </a:accent4>
      <a:accent5>
        <a:srgbClr val="FFE2E2"/>
      </a:accent5>
      <a:accent6>
        <a:srgbClr val="A2CCA2"/>
      </a:accent6>
      <a:hlink>
        <a:srgbClr val="BDD7E5"/>
      </a:hlink>
      <a:folHlink>
        <a:srgbClr val="D2AAD2"/>
      </a:folHlink>
    </a:clrScheme>
    <a:fontScheme name="Seren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Serene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ene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en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Designs\SERENE.POT</Template>
  <TotalTime>53</TotalTime>
  <Words>394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Times New Roman</vt:lpstr>
      <vt:lpstr>Arial</vt:lpstr>
      <vt:lpstr>Monotype Sorts</vt:lpstr>
      <vt:lpstr>Calibri</vt:lpstr>
      <vt:lpstr>Serene</vt:lpstr>
      <vt:lpstr>METODE PENCATATAN DATA OBSERVASI</vt:lpstr>
      <vt:lpstr>Hal-hal yang perlu dicatat dlm observasi</vt:lpstr>
      <vt:lpstr>MACAM - MACAM  METODE PENCATATAN</vt:lpstr>
      <vt:lpstr>PENCATATAN NARATIF</vt:lpstr>
      <vt:lpstr>PENCATATAN NARATIF</vt:lpstr>
      <vt:lpstr>PENCATATAN NARATIF</vt:lpstr>
      <vt:lpstr>PENCATATAN FREKUENSI</vt:lpstr>
      <vt:lpstr>PENCATATAN DURASI</vt:lpstr>
      <vt:lpstr>PENCATATAN FREKUENSI DAN DURASI</vt:lpstr>
      <vt:lpstr>PROSEDUR ESTIMASI DURASI</vt:lpstr>
      <vt:lpstr>PROSEDUR PENGUMPULAN DATA WAKTU SESUNGGUHNYA</vt:lpstr>
      <vt:lpstr>PROSEDUR PENGUMPULAN DATA WAKTU SESUNGGUHNYA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PENCATATAN DATA OBSERVASI</dc:title>
  <dc:creator>system</dc:creator>
  <cp:lastModifiedBy>siswanto</cp:lastModifiedBy>
  <cp:revision>11</cp:revision>
  <dcterms:created xsi:type="dcterms:W3CDTF">2004-10-17T19:50:01Z</dcterms:created>
  <dcterms:modified xsi:type="dcterms:W3CDTF">2011-10-03T04:18:38Z</dcterms:modified>
</cp:coreProperties>
</file>