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59" r:id="rId6"/>
    <p:sldId id="260" r:id="rId7"/>
    <p:sldId id="261" r:id="rId8"/>
    <p:sldId id="275" r:id="rId9"/>
    <p:sldId id="276" r:id="rId10"/>
    <p:sldId id="277" r:id="rId11"/>
    <p:sldId id="278" r:id="rId12"/>
    <p:sldId id="279" r:id="rId13"/>
    <p:sldId id="280" r:id="rId14"/>
    <p:sldId id="281" r:id="rId15"/>
  </p:sldIdLst>
  <p:sldSz cx="9144000" cy="6858000" type="screen4x3"/>
  <p:notesSz cx="6858000" cy="9144000"/>
  <p:defaultTextStyle>
    <a:defPPr>
      <a:defRPr lang="en-US"/>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33CC"/>
    <a:srgbClr val="FFCC00"/>
    <a:srgbClr val="CCFFFF"/>
    <a:srgbClr val="99FF33"/>
    <a:srgbClr val="00FF00"/>
    <a:srgbClr val="99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autoAdjust="0"/>
    <p:restoredTop sz="94658"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Sheet1!$B$1</c:f>
              <c:strCache>
                <c:ptCount val="1"/>
                <c:pt idx="0">
                  <c:v>        FC</c:v>
                </c:pt>
              </c:strCache>
            </c:strRef>
          </c:tx>
          <c:spPr>
            <a:ln w="38100">
              <a:solidFill>
                <a:srgbClr val="FF33CC"/>
              </a:solidFill>
            </a:ln>
            <a:effectLst>
              <a:glow rad="228600">
                <a:schemeClr val="accent2">
                  <a:satMod val="175000"/>
                  <a:alpha val="40000"/>
                </a:schemeClr>
              </a:glow>
            </a:effectLst>
          </c:spPr>
          <c:marker>
            <c:symbol val="none"/>
          </c:marker>
          <c:xVal>
            <c:numRef>
              <c:f>Sheet1!$A$2:$A$16</c:f>
              <c:numCache>
                <c:formatCode>General</c:formatCode>
                <c:ptCount val="15"/>
                <c:pt idx="0">
                  <c:v>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numCache>
            </c:numRef>
          </c:xVal>
          <c:yVal>
            <c:numRef>
              <c:f>Sheet1!$B$2:$B$16</c:f>
              <c:numCache>
                <c:formatCode>General</c:formatCode>
                <c:ptCount val="15"/>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numCache>
            </c:numRef>
          </c:yVal>
          <c:smooth val="1"/>
        </c:ser>
        <c:ser>
          <c:idx val="1"/>
          <c:order val="1"/>
          <c:tx>
            <c:strRef>
              <c:f>Sheet1!$C$1</c:f>
              <c:strCache>
                <c:ptCount val="1"/>
                <c:pt idx="0">
                  <c:v>VC</c:v>
                </c:pt>
              </c:strCache>
            </c:strRef>
          </c:tx>
          <c:spPr>
            <a:ln w="38100"/>
            <a:effectLst>
              <a:glow rad="63500">
                <a:schemeClr val="accent2">
                  <a:satMod val="175000"/>
                  <a:alpha val="40000"/>
                </a:schemeClr>
              </a:glow>
            </a:effectLst>
          </c:spPr>
          <c:marker>
            <c:symbol val="none"/>
          </c:marker>
          <c:xVal>
            <c:numRef>
              <c:f>Sheet1!$A$2:$A$16</c:f>
              <c:numCache>
                <c:formatCode>General</c:formatCode>
                <c:ptCount val="15"/>
                <c:pt idx="0">
                  <c:v>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numCache>
            </c:numRef>
          </c:xVal>
          <c:yVal>
            <c:numRef>
              <c:f>Sheet1!$C$2:$C$16</c:f>
              <c:numCache>
                <c:formatCode>General</c:formatCode>
                <c:ptCount val="15"/>
                <c:pt idx="0">
                  <c:v>0</c:v>
                </c:pt>
                <c:pt idx="1">
                  <c:v>80</c:v>
                </c:pt>
                <c:pt idx="2">
                  <c:v>150</c:v>
                </c:pt>
                <c:pt idx="3">
                  <c:v>200</c:v>
                </c:pt>
                <c:pt idx="4">
                  <c:v>240</c:v>
                </c:pt>
                <c:pt idx="5">
                  <c:v>274</c:v>
                </c:pt>
                <c:pt idx="6">
                  <c:v>300</c:v>
                </c:pt>
                <c:pt idx="7">
                  <c:v>325</c:v>
                </c:pt>
                <c:pt idx="8">
                  <c:v>349</c:v>
                </c:pt>
                <c:pt idx="9">
                  <c:v>371</c:v>
                </c:pt>
                <c:pt idx="10">
                  <c:v>400</c:v>
                </c:pt>
                <c:pt idx="11">
                  <c:v>436</c:v>
                </c:pt>
                <c:pt idx="12">
                  <c:v>478</c:v>
                </c:pt>
                <c:pt idx="13">
                  <c:v>528</c:v>
                </c:pt>
                <c:pt idx="14">
                  <c:v>663</c:v>
                </c:pt>
              </c:numCache>
            </c:numRef>
          </c:yVal>
          <c:smooth val="1"/>
        </c:ser>
        <c:ser>
          <c:idx val="2"/>
          <c:order val="2"/>
          <c:tx>
            <c:strRef>
              <c:f>Sheet1!$D$1</c:f>
              <c:strCache>
                <c:ptCount val="1"/>
                <c:pt idx="0">
                  <c:v>TC</c:v>
                </c:pt>
              </c:strCache>
            </c:strRef>
          </c:tx>
          <c:spPr>
            <a:ln w="38100">
              <a:solidFill>
                <a:srgbClr val="FF0000"/>
              </a:solidFill>
            </a:ln>
            <a:effectLst>
              <a:glow rad="63500">
                <a:schemeClr val="accent2">
                  <a:satMod val="175000"/>
                  <a:alpha val="40000"/>
                </a:schemeClr>
              </a:glow>
            </a:effectLst>
          </c:spPr>
          <c:marker>
            <c:symbol val="none"/>
          </c:marker>
          <c:xVal>
            <c:numRef>
              <c:f>Sheet1!$A$2:$A$16</c:f>
              <c:numCache>
                <c:formatCode>General</c:formatCode>
                <c:ptCount val="15"/>
                <c:pt idx="0">
                  <c:v>0</c:v>
                </c:pt>
                <c:pt idx="1">
                  <c:v>50</c:v>
                </c:pt>
                <c:pt idx="2">
                  <c:v>100</c:v>
                </c:pt>
                <c:pt idx="3">
                  <c:v>150</c:v>
                </c:pt>
                <c:pt idx="4">
                  <c:v>200</c:v>
                </c:pt>
                <c:pt idx="5">
                  <c:v>250</c:v>
                </c:pt>
                <c:pt idx="6">
                  <c:v>300</c:v>
                </c:pt>
                <c:pt idx="7">
                  <c:v>350</c:v>
                </c:pt>
                <c:pt idx="8">
                  <c:v>400</c:v>
                </c:pt>
                <c:pt idx="9">
                  <c:v>450</c:v>
                </c:pt>
                <c:pt idx="10">
                  <c:v>500</c:v>
                </c:pt>
                <c:pt idx="11">
                  <c:v>550</c:v>
                </c:pt>
                <c:pt idx="12">
                  <c:v>600</c:v>
                </c:pt>
                <c:pt idx="13">
                  <c:v>650</c:v>
                </c:pt>
                <c:pt idx="14">
                  <c:v>700</c:v>
                </c:pt>
              </c:numCache>
            </c:numRef>
          </c:xVal>
          <c:yVal>
            <c:numRef>
              <c:f>Sheet1!$D$2:$D$16</c:f>
              <c:numCache>
                <c:formatCode>General</c:formatCode>
                <c:ptCount val="15"/>
                <c:pt idx="0">
                  <c:v>60</c:v>
                </c:pt>
                <c:pt idx="1">
                  <c:v>140</c:v>
                </c:pt>
                <c:pt idx="2">
                  <c:v>210</c:v>
                </c:pt>
                <c:pt idx="3">
                  <c:v>260</c:v>
                </c:pt>
                <c:pt idx="4">
                  <c:v>300</c:v>
                </c:pt>
                <c:pt idx="5">
                  <c:v>334</c:v>
                </c:pt>
                <c:pt idx="6">
                  <c:v>360</c:v>
                </c:pt>
                <c:pt idx="7">
                  <c:v>385</c:v>
                </c:pt>
                <c:pt idx="8">
                  <c:v>409</c:v>
                </c:pt>
                <c:pt idx="9">
                  <c:v>431</c:v>
                </c:pt>
                <c:pt idx="10">
                  <c:v>460</c:v>
                </c:pt>
                <c:pt idx="11">
                  <c:v>496</c:v>
                </c:pt>
                <c:pt idx="12">
                  <c:v>538</c:v>
                </c:pt>
                <c:pt idx="13">
                  <c:v>588</c:v>
                </c:pt>
                <c:pt idx="14">
                  <c:v>723</c:v>
                </c:pt>
              </c:numCache>
            </c:numRef>
          </c:yVal>
          <c:smooth val="1"/>
        </c:ser>
        <c:dLbls>
          <c:showLegendKey val="0"/>
          <c:showVal val="0"/>
          <c:showCatName val="0"/>
          <c:showSerName val="0"/>
          <c:showPercent val="0"/>
          <c:showBubbleSize val="0"/>
        </c:dLbls>
        <c:axId val="285073840"/>
        <c:axId val="285051888"/>
      </c:scatterChart>
      <c:valAx>
        <c:axId val="285073840"/>
        <c:scaling>
          <c:orientation val="minMax"/>
        </c:scaling>
        <c:delete val="0"/>
        <c:axPos val="b"/>
        <c:numFmt formatCode="General" sourceLinked="1"/>
        <c:majorTickMark val="out"/>
        <c:minorTickMark val="none"/>
        <c:tickLblPos val="nextTo"/>
        <c:txPr>
          <a:bodyPr/>
          <a:lstStyle/>
          <a:p>
            <a:pPr>
              <a:defRPr sz="1600"/>
            </a:pPr>
            <a:endParaRPr lang="en-US"/>
          </a:p>
        </c:txPr>
        <c:crossAx val="285051888"/>
        <c:crosses val="autoZero"/>
        <c:crossBetween val="midCat"/>
      </c:valAx>
      <c:valAx>
        <c:axId val="285051888"/>
        <c:scaling>
          <c:orientation val="minMax"/>
        </c:scaling>
        <c:delete val="0"/>
        <c:axPos val="l"/>
        <c:majorGridlines/>
        <c:numFmt formatCode="General" sourceLinked="1"/>
        <c:majorTickMark val="out"/>
        <c:minorTickMark val="none"/>
        <c:tickLblPos val="nextTo"/>
        <c:txPr>
          <a:bodyPr/>
          <a:lstStyle/>
          <a:p>
            <a:pPr>
              <a:defRPr sz="1600"/>
            </a:pPr>
            <a:endParaRPr lang="en-US"/>
          </a:p>
        </c:txPr>
        <c:crossAx val="285073840"/>
        <c:crosses val="autoZero"/>
        <c:crossBetween val="midCat"/>
      </c:valAx>
      <c:spPr>
        <a:solidFill>
          <a:schemeClr val="lt1"/>
        </a:solidFill>
        <a:ln w="25400" cap="flat" cmpd="sng" algn="ctr">
          <a:solidFill>
            <a:schemeClr val="dk1"/>
          </a:solidFill>
          <a:prstDash val="solid"/>
        </a:ln>
        <a:effectLst/>
      </c:spPr>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Sheet1!$B$18:$B$19</c:f>
              <c:strCache>
                <c:ptCount val="1"/>
                <c:pt idx="0">
                  <c:v>AFC -</c:v>
                </c:pt>
              </c:strCache>
            </c:strRef>
          </c:tx>
          <c:spPr>
            <a:ln>
              <a:solidFill>
                <a:srgbClr val="FF0000"/>
              </a:solidFill>
            </a:ln>
            <a:effectLst>
              <a:glow rad="63500">
                <a:schemeClr val="accent1">
                  <a:satMod val="175000"/>
                  <a:alpha val="40000"/>
                </a:schemeClr>
              </a:glow>
            </a:effectLst>
          </c:spPr>
          <c:marker>
            <c:symbol val="none"/>
          </c:marker>
          <c:xVal>
            <c:numRef>
              <c:f>Sheet1!$A$20:$A$33</c:f>
              <c:numCache>
                <c:formatCode>General</c:formatCode>
                <c:ptCount val="14"/>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numCache>
            </c:numRef>
          </c:xVal>
          <c:yVal>
            <c:numRef>
              <c:f>Sheet1!$B$20:$B$33</c:f>
              <c:numCache>
                <c:formatCode>General</c:formatCode>
                <c:ptCount val="14"/>
                <c:pt idx="0">
                  <c:v>1.2</c:v>
                </c:pt>
                <c:pt idx="1">
                  <c:v>0.6000000000000002</c:v>
                </c:pt>
                <c:pt idx="2">
                  <c:v>0.4</c:v>
                </c:pt>
                <c:pt idx="3">
                  <c:v>0.3000000000000001</c:v>
                </c:pt>
                <c:pt idx="4">
                  <c:v>0.24000000000000005</c:v>
                </c:pt>
                <c:pt idx="5">
                  <c:v>0.2</c:v>
                </c:pt>
                <c:pt idx="6">
                  <c:v>0.17142857142857137</c:v>
                </c:pt>
                <c:pt idx="7">
                  <c:v>0.15000000000000005</c:v>
                </c:pt>
                <c:pt idx="8">
                  <c:v>0.13333333333333339</c:v>
                </c:pt>
                <c:pt idx="9">
                  <c:v>0.12000000000000002</c:v>
                </c:pt>
                <c:pt idx="10">
                  <c:v>0.10909090909090911</c:v>
                </c:pt>
                <c:pt idx="11">
                  <c:v>0.1</c:v>
                </c:pt>
                <c:pt idx="12">
                  <c:v>9.2307692307692368E-2</c:v>
                </c:pt>
                <c:pt idx="13">
                  <c:v>8.5714285714285715E-2</c:v>
                </c:pt>
              </c:numCache>
            </c:numRef>
          </c:yVal>
          <c:smooth val="1"/>
        </c:ser>
        <c:ser>
          <c:idx val="1"/>
          <c:order val="1"/>
          <c:tx>
            <c:strRef>
              <c:f>Sheet1!$C$18:$C$19</c:f>
              <c:strCache>
                <c:ptCount val="1"/>
                <c:pt idx="0">
                  <c:v>AVC -</c:v>
                </c:pt>
              </c:strCache>
            </c:strRef>
          </c:tx>
          <c:spPr>
            <a:effectLst>
              <a:glow rad="63500">
                <a:schemeClr val="accent1">
                  <a:satMod val="175000"/>
                  <a:alpha val="40000"/>
                </a:schemeClr>
              </a:glow>
            </a:effectLst>
          </c:spPr>
          <c:marker>
            <c:symbol val="none"/>
          </c:marker>
          <c:xVal>
            <c:numRef>
              <c:f>Sheet1!$A$20:$A$33</c:f>
              <c:numCache>
                <c:formatCode>General</c:formatCode>
                <c:ptCount val="14"/>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numCache>
            </c:numRef>
          </c:xVal>
          <c:yVal>
            <c:numRef>
              <c:f>Sheet1!$C$20:$C$33</c:f>
              <c:numCache>
                <c:formatCode>General</c:formatCode>
                <c:ptCount val="14"/>
                <c:pt idx="0">
                  <c:v>1.6</c:v>
                </c:pt>
                <c:pt idx="1">
                  <c:v>1.5</c:v>
                </c:pt>
                <c:pt idx="2">
                  <c:v>1.3333333333333333</c:v>
                </c:pt>
                <c:pt idx="3">
                  <c:v>1.2</c:v>
                </c:pt>
                <c:pt idx="4">
                  <c:v>1.0960000000000001</c:v>
                </c:pt>
                <c:pt idx="5">
                  <c:v>1</c:v>
                </c:pt>
                <c:pt idx="6">
                  <c:v>0.9285714285714286</c:v>
                </c:pt>
                <c:pt idx="7">
                  <c:v>0.87250000000000005</c:v>
                </c:pt>
                <c:pt idx="8">
                  <c:v>0.82444444444444465</c:v>
                </c:pt>
                <c:pt idx="9">
                  <c:v>0.8</c:v>
                </c:pt>
                <c:pt idx="10">
                  <c:v>0.79272727272727272</c:v>
                </c:pt>
                <c:pt idx="11">
                  <c:v>0.79666666666666652</c:v>
                </c:pt>
                <c:pt idx="12">
                  <c:v>0.81230769230769251</c:v>
                </c:pt>
                <c:pt idx="13">
                  <c:v>0.9471428571428574</c:v>
                </c:pt>
              </c:numCache>
            </c:numRef>
          </c:yVal>
          <c:smooth val="1"/>
        </c:ser>
        <c:ser>
          <c:idx val="2"/>
          <c:order val="2"/>
          <c:tx>
            <c:strRef>
              <c:f>Sheet1!$D$18:$D$19</c:f>
              <c:strCache>
                <c:ptCount val="1"/>
                <c:pt idx="0">
                  <c:v>AC -</c:v>
                </c:pt>
              </c:strCache>
            </c:strRef>
          </c:tx>
          <c:spPr>
            <a:ln>
              <a:solidFill>
                <a:srgbClr val="FFFF00"/>
              </a:solidFill>
            </a:ln>
            <a:effectLst>
              <a:glow rad="63500">
                <a:schemeClr val="accent1">
                  <a:satMod val="175000"/>
                  <a:alpha val="40000"/>
                </a:schemeClr>
              </a:glow>
            </a:effectLst>
          </c:spPr>
          <c:marker>
            <c:symbol val="none"/>
          </c:marker>
          <c:xVal>
            <c:numRef>
              <c:f>Sheet1!$A$20:$A$33</c:f>
              <c:numCache>
                <c:formatCode>General</c:formatCode>
                <c:ptCount val="14"/>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numCache>
            </c:numRef>
          </c:xVal>
          <c:yVal>
            <c:numRef>
              <c:f>Sheet1!$D$20:$D$33</c:f>
              <c:numCache>
                <c:formatCode>General</c:formatCode>
                <c:ptCount val="14"/>
                <c:pt idx="0">
                  <c:v>2.8</c:v>
                </c:pt>
                <c:pt idx="1">
                  <c:v>2.1</c:v>
                </c:pt>
                <c:pt idx="2">
                  <c:v>1.7333333333333334</c:v>
                </c:pt>
                <c:pt idx="3">
                  <c:v>1.5</c:v>
                </c:pt>
                <c:pt idx="4">
                  <c:v>1.3360000000000001</c:v>
                </c:pt>
                <c:pt idx="5">
                  <c:v>1.2</c:v>
                </c:pt>
                <c:pt idx="6">
                  <c:v>1.1000000000000001</c:v>
                </c:pt>
                <c:pt idx="7">
                  <c:v>1.0225</c:v>
                </c:pt>
                <c:pt idx="8">
                  <c:v>0.95777777777777773</c:v>
                </c:pt>
                <c:pt idx="9">
                  <c:v>0.92</c:v>
                </c:pt>
                <c:pt idx="10">
                  <c:v>0.90181818181818163</c:v>
                </c:pt>
                <c:pt idx="11">
                  <c:v>0.8966666666666665</c:v>
                </c:pt>
                <c:pt idx="12">
                  <c:v>0.9046153846153846</c:v>
                </c:pt>
                <c:pt idx="13">
                  <c:v>1.0328571428571429</c:v>
                </c:pt>
              </c:numCache>
            </c:numRef>
          </c:yVal>
          <c:smooth val="1"/>
        </c:ser>
        <c:ser>
          <c:idx val="3"/>
          <c:order val="3"/>
          <c:tx>
            <c:strRef>
              <c:f>Sheet1!$E$18:$E$19</c:f>
              <c:strCache>
                <c:ptCount val="1"/>
                <c:pt idx="0">
                  <c:v>MC      </c:v>
                </c:pt>
              </c:strCache>
            </c:strRef>
          </c:tx>
          <c:spPr>
            <a:effectLst>
              <a:glow rad="63500">
                <a:schemeClr val="accent1">
                  <a:satMod val="175000"/>
                  <a:alpha val="40000"/>
                </a:schemeClr>
              </a:glow>
            </a:effectLst>
          </c:spPr>
          <c:marker>
            <c:symbol val="none"/>
          </c:marker>
          <c:xVal>
            <c:numRef>
              <c:f>Sheet1!$A$20:$A$33</c:f>
              <c:numCache>
                <c:formatCode>General</c:formatCode>
                <c:ptCount val="14"/>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numCache>
            </c:numRef>
          </c:xVal>
          <c:yVal>
            <c:numRef>
              <c:f>Sheet1!$E$20:$E$33</c:f>
              <c:numCache>
                <c:formatCode>General</c:formatCode>
                <c:ptCount val="14"/>
                <c:pt idx="0">
                  <c:v>1.6</c:v>
                </c:pt>
                <c:pt idx="1">
                  <c:v>1.4</c:v>
                </c:pt>
                <c:pt idx="2">
                  <c:v>1</c:v>
                </c:pt>
                <c:pt idx="3">
                  <c:v>0.8</c:v>
                </c:pt>
                <c:pt idx="4">
                  <c:v>0.68</c:v>
                </c:pt>
                <c:pt idx="5">
                  <c:v>0.52</c:v>
                </c:pt>
                <c:pt idx="6">
                  <c:v>0.5</c:v>
                </c:pt>
                <c:pt idx="7">
                  <c:v>0.48000000000000009</c:v>
                </c:pt>
                <c:pt idx="8">
                  <c:v>0.44</c:v>
                </c:pt>
                <c:pt idx="9">
                  <c:v>0.58000000000000007</c:v>
                </c:pt>
                <c:pt idx="10">
                  <c:v>0.7200000000000002</c:v>
                </c:pt>
                <c:pt idx="11">
                  <c:v>0.84000000000000019</c:v>
                </c:pt>
                <c:pt idx="12">
                  <c:v>1</c:v>
                </c:pt>
                <c:pt idx="13">
                  <c:v>2.7</c:v>
                </c:pt>
              </c:numCache>
            </c:numRef>
          </c:yVal>
          <c:smooth val="1"/>
        </c:ser>
        <c:dLbls>
          <c:showLegendKey val="0"/>
          <c:showVal val="0"/>
          <c:showCatName val="0"/>
          <c:showSerName val="0"/>
          <c:showPercent val="0"/>
          <c:showBubbleSize val="0"/>
        </c:dLbls>
        <c:axId val="290712224"/>
        <c:axId val="290709088"/>
      </c:scatterChart>
      <c:valAx>
        <c:axId val="290712224"/>
        <c:scaling>
          <c:orientation val="minMax"/>
        </c:scaling>
        <c:delete val="0"/>
        <c:axPos val="b"/>
        <c:numFmt formatCode="General" sourceLinked="1"/>
        <c:majorTickMark val="out"/>
        <c:minorTickMark val="none"/>
        <c:tickLblPos val="nextTo"/>
        <c:txPr>
          <a:bodyPr/>
          <a:lstStyle/>
          <a:p>
            <a:pPr>
              <a:defRPr sz="1400"/>
            </a:pPr>
            <a:endParaRPr lang="en-US"/>
          </a:p>
        </c:txPr>
        <c:crossAx val="290709088"/>
        <c:crosses val="autoZero"/>
        <c:crossBetween val="midCat"/>
      </c:valAx>
      <c:valAx>
        <c:axId val="290709088"/>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290712224"/>
        <c:crosses val="autoZero"/>
        <c:crossBetween val="midCat"/>
      </c:valAx>
    </c:plotArea>
    <c:legend>
      <c:legendPos val="b"/>
      <c:overlay val="0"/>
      <c:txPr>
        <a:bodyPr/>
        <a:lstStyle/>
        <a:p>
          <a:pPr>
            <a:defRPr sz="1400"/>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E0E99C-1B75-467D-B45B-0BB0999A3D8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74EECE-636E-4F21-A037-6D3E5BAEE1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DE9D3D-D05B-444F-AF83-D3A51996720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57A97A-7D3C-46C3-9ADF-39CE6DE61E3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E95BDD-5C65-4280-B6C3-2175F2F1CA7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7DD1D8E-A613-46B7-97A1-7102A2153F5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A84806-744A-491F-A5F5-8F47D9A78F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444FD85-2DAD-4BAC-8439-906E6072300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9DB74E3-0140-4129-B6BC-780E100ED07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E3E3FE-7BD1-4F43-B8CF-B7E72EC8A65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F09B43-E441-44E3-80FC-089D93718D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FFFF">
                <a:gamma/>
                <a:shade val="46275"/>
                <a:invGamma/>
              </a:srgbClr>
            </a:gs>
            <a:gs pos="100000">
              <a:srgbClr val="CC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1AC0B4FA-5C7D-45D3-9955-E81CD8F72EC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jpeg"/><Relationship Id="rId7" Type="http://schemas.openxmlformats.org/officeDocument/2006/relationships/image" Target="../media/image4.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TEORI </a:t>
            </a:r>
            <a:r>
              <a:rPr lang="en-US" dirty="0" smtClean="0"/>
              <a:t>BIAYA</a:t>
            </a:r>
            <a:endParaRPr lang="en-US" dirty="0"/>
          </a:p>
        </p:txBody>
      </p:sp>
      <p:sp>
        <p:nvSpPr>
          <p:cNvPr id="2052" name="WordArt 4"/>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053" name="WordArt 5"/>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054" name="WordArt 6"/>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055" name="WordArt 7"/>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056" name="WordArt 8"/>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058" name="Line 10"/>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059" name="Group 11"/>
          <p:cNvGrpSpPr>
            <a:grpSpLocks/>
          </p:cNvGrpSpPr>
          <p:nvPr/>
        </p:nvGrpSpPr>
        <p:grpSpPr bwMode="auto">
          <a:xfrm>
            <a:off x="179388" y="44450"/>
            <a:ext cx="1182687" cy="1152525"/>
            <a:chOff x="80" y="128"/>
            <a:chExt cx="700" cy="640"/>
          </a:xfrm>
        </p:grpSpPr>
        <p:pic>
          <p:nvPicPr>
            <p:cNvPr id="2060" name="Picture 12"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2061" name="Group 13"/>
            <p:cNvGrpSpPr>
              <a:grpSpLocks/>
            </p:cNvGrpSpPr>
            <p:nvPr/>
          </p:nvGrpSpPr>
          <p:grpSpPr bwMode="auto">
            <a:xfrm>
              <a:off x="440" y="144"/>
              <a:ext cx="320" cy="242"/>
              <a:chOff x="1298" y="894"/>
              <a:chExt cx="338" cy="270"/>
            </a:xfrm>
          </p:grpSpPr>
          <p:sp>
            <p:nvSpPr>
              <p:cNvPr id="2062" name="Freeform 14"/>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063" name="Freeform 15"/>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2064" name="Group 16"/>
            <p:cNvGrpSpPr>
              <a:grpSpLocks/>
            </p:cNvGrpSpPr>
            <p:nvPr/>
          </p:nvGrpSpPr>
          <p:grpSpPr bwMode="auto">
            <a:xfrm flipH="1">
              <a:off x="113" y="144"/>
              <a:ext cx="321" cy="242"/>
              <a:chOff x="1298" y="894"/>
              <a:chExt cx="338" cy="270"/>
            </a:xfrm>
          </p:grpSpPr>
          <p:sp>
            <p:nvSpPr>
              <p:cNvPr id="2065" name="Freeform 17"/>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066" name="Freeform 18"/>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067" name="Freeform 19"/>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068" name="Freeform 20"/>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069" name="Freeform 21"/>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070" name="Line 22"/>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071" name="Line 23"/>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072" name="Line 24"/>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073" name="Line 25"/>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074" name="Rectangle 26"/>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075" name="Text Box 27"/>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075"/>
                                        </p:tgtEl>
                                        <p:attrNameLst>
                                          <p:attrName>style.color</p:attrName>
                                        </p:attrNameLst>
                                      </p:cBhvr>
                                      <p:by>
                                        <p:hsl h="-7200000" s="0" l="0"/>
                                      </p:by>
                                    </p:animClr>
                                    <p:animClr clrSpc="hsl" dir="cw">
                                      <p:cBhvr>
                                        <p:cTn id="7" dur="5000" fill="hold"/>
                                        <p:tgtEl>
                                          <p:spTgt spid="2075"/>
                                        </p:tgtEl>
                                        <p:attrNameLst>
                                          <p:attrName>fillcolor</p:attrName>
                                        </p:attrNameLst>
                                      </p:cBhvr>
                                      <p:by>
                                        <p:hsl h="-7200000" s="0" l="0"/>
                                      </p:by>
                                    </p:animClr>
                                    <p:animClr clrSpc="hsl" dir="cw">
                                      <p:cBhvr>
                                        <p:cTn id="8" dur="5000" fill="hold"/>
                                        <p:tgtEl>
                                          <p:spTgt spid="2075"/>
                                        </p:tgtEl>
                                        <p:attrNameLst>
                                          <p:attrName>stroke.color</p:attrName>
                                        </p:attrNameLst>
                                      </p:cBhvr>
                                      <p:by>
                                        <p:hsl h="-7200000" s="0" l="0"/>
                                      </p:by>
                                    </p:animClr>
                                    <p:set>
                                      <p:cBhvr>
                                        <p:cTn id="9" dur="5000" fill="hold"/>
                                        <p:tgtEl>
                                          <p:spTgt spid="207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3555"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3556"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3557"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3558"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3560"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 name="Group 9"/>
          <p:cNvGrpSpPr>
            <a:grpSpLocks/>
          </p:cNvGrpSpPr>
          <p:nvPr/>
        </p:nvGrpSpPr>
        <p:grpSpPr bwMode="auto">
          <a:xfrm>
            <a:off x="179388" y="44450"/>
            <a:ext cx="1182687" cy="1152525"/>
            <a:chOff x="80" y="128"/>
            <a:chExt cx="700" cy="640"/>
          </a:xfrm>
        </p:grpSpPr>
        <p:pic>
          <p:nvPicPr>
            <p:cNvPr id="23562"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3" name="Group 11"/>
            <p:cNvGrpSpPr>
              <a:grpSpLocks/>
            </p:cNvGrpSpPr>
            <p:nvPr/>
          </p:nvGrpSpPr>
          <p:grpSpPr bwMode="auto">
            <a:xfrm>
              <a:off x="440" y="144"/>
              <a:ext cx="320" cy="242"/>
              <a:chOff x="1298" y="894"/>
              <a:chExt cx="338" cy="270"/>
            </a:xfrm>
          </p:grpSpPr>
          <p:sp>
            <p:nvSpPr>
              <p:cNvPr id="23564"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5"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4" name="Group 14"/>
            <p:cNvGrpSpPr>
              <a:grpSpLocks/>
            </p:cNvGrpSpPr>
            <p:nvPr/>
          </p:nvGrpSpPr>
          <p:grpSpPr bwMode="auto">
            <a:xfrm flipH="1">
              <a:off x="113" y="144"/>
              <a:ext cx="321" cy="242"/>
              <a:chOff x="1298" y="894"/>
              <a:chExt cx="338" cy="270"/>
            </a:xfrm>
          </p:grpSpPr>
          <p:sp>
            <p:nvSpPr>
              <p:cNvPr id="23567"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8"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3569"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0"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1"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3572"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3573"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3574"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3575"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3576"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3577"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23578" name="Text Box 26"/>
          <p:cNvSpPr txBox="1">
            <a:spLocks noChangeArrowheads="1"/>
          </p:cNvSpPr>
          <p:nvPr/>
        </p:nvSpPr>
        <p:spPr bwMode="auto">
          <a:xfrm>
            <a:off x="1116013" y="1341438"/>
            <a:ext cx="7848600" cy="523220"/>
          </a:xfrm>
          <a:prstGeom prst="rect">
            <a:avLst/>
          </a:prstGeom>
          <a:noFill/>
          <a:ln w="9525">
            <a:solidFill>
              <a:srgbClr val="99FF33"/>
            </a:solidFill>
            <a:miter lim="800000"/>
            <a:headEnd/>
            <a:tailEnd/>
          </a:ln>
          <a:effectLst/>
        </p:spPr>
        <p:txBody>
          <a:bodyPr>
            <a:spAutoFit/>
          </a:bodyPr>
          <a:lstStyle/>
          <a:p>
            <a:pPr algn="ctr"/>
            <a:r>
              <a:rPr lang="en-US" sz="2800" dirty="0" smtClean="0">
                <a:cs typeface="Times New Roman" pitchFamily="18" charset="0"/>
              </a:rPr>
              <a:t>Long Run Cost Curve</a:t>
            </a:r>
            <a:endParaRPr lang="en-US" sz="2800" dirty="0"/>
          </a:p>
        </p:txBody>
      </p:sp>
      <p:sp>
        <p:nvSpPr>
          <p:cNvPr id="23579" name="Text Box 27"/>
          <p:cNvSpPr txBox="1">
            <a:spLocks noChangeArrowheads="1"/>
          </p:cNvSpPr>
          <p:nvPr/>
        </p:nvSpPr>
        <p:spPr bwMode="auto">
          <a:xfrm>
            <a:off x="1258888" y="2205038"/>
            <a:ext cx="7561262" cy="366712"/>
          </a:xfrm>
          <a:prstGeom prst="rect">
            <a:avLst/>
          </a:prstGeom>
          <a:noFill/>
          <a:ln w="9525">
            <a:noFill/>
            <a:miter lim="800000"/>
            <a:headEnd/>
            <a:tailEnd/>
          </a:ln>
          <a:effectLst/>
        </p:spPr>
        <p:txBody>
          <a:bodyPr>
            <a:spAutoFit/>
          </a:bodyPr>
          <a:lstStyle/>
          <a:p>
            <a:endParaRPr lang="en-US"/>
          </a:p>
        </p:txBody>
      </p:sp>
      <p:sp>
        <p:nvSpPr>
          <p:cNvPr id="23580" name="Text Box 28"/>
          <p:cNvSpPr txBox="1">
            <a:spLocks noChangeArrowheads="1"/>
          </p:cNvSpPr>
          <p:nvPr/>
        </p:nvSpPr>
        <p:spPr bwMode="auto">
          <a:xfrm>
            <a:off x="4264025" y="1360488"/>
            <a:ext cx="184150" cy="366712"/>
          </a:xfrm>
          <a:prstGeom prst="rect">
            <a:avLst/>
          </a:prstGeom>
          <a:noFill/>
          <a:ln w="9525" algn="ctr">
            <a:noFill/>
            <a:miter lim="800000"/>
            <a:headEnd/>
            <a:tailEnd/>
          </a:ln>
          <a:effectLst/>
        </p:spPr>
        <p:txBody>
          <a:bodyPr wrap="none">
            <a:spAutoFit/>
          </a:bodyPr>
          <a:lstStyle/>
          <a:p>
            <a:endParaRPr lang="en-US"/>
          </a:p>
        </p:txBody>
      </p:sp>
      <p:grpSp>
        <p:nvGrpSpPr>
          <p:cNvPr id="55" name="Group 2"/>
          <p:cNvGrpSpPr>
            <a:grpSpLocks/>
          </p:cNvGrpSpPr>
          <p:nvPr/>
        </p:nvGrpSpPr>
        <p:grpSpPr bwMode="auto">
          <a:xfrm>
            <a:off x="1520851" y="2000056"/>
            <a:ext cx="6765925" cy="4500778"/>
            <a:chOff x="1584" y="1187"/>
            <a:chExt cx="6480" cy="7741"/>
          </a:xfrm>
        </p:grpSpPr>
        <p:sp>
          <p:nvSpPr>
            <p:cNvPr id="56" name="Line 3"/>
            <p:cNvSpPr>
              <a:spLocks noChangeShapeType="1"/>
            </p:cNvSpPr>
            <p:nvPr/>
          </p:nvSpPr>
          <p:spPr bwMode="auto">
            <a:xfrm>
              <a:off x="4848" y="1187"/>
              <a:ext cx="48" cy="7165"/>
            </a:xfrm>
            <a:prstGeom prst="line">
              <a:avLst/>
            </a:prstGeom>
            <a:noFill/>
            <a:ln w="9525" cap="rnd">
              <a:solidFill>
                <a:srgbClr val="000000"/>
              </a:solidFill>
              <a:prstDash val="sysDot"/>
              <a:round/>
              <a:headEnd/>
              <a:tailEnd/>
            </a:ln>
          </p:spPr>
          <p:txBody>
            <a:bodyPr/>
            <a:lstStyle/>
            <a:p>
              <a:endParaRPr lang="en-US"/>
            </a:p>
          </p:txBody>
        </p:sp>
        <p:sp>
          <p:nvSpPr>
            <p:cNvPr id="57" name="Line 4"/>
            <p:cNvSpPr>
              <a:spLocks noChangeShapeType="1"/>
            </p:cNvSpPr>
            <p:nvPr/>
          </p:nvSpPr>
          <p:spPr bwMode="auto">
            <a:xfrm>
              <a:off x="3124" y="1556"/>
              <a:ext cx="44" cy="6940"/>
            </a:xfrm>
            <a:prstGeom prst="line">
              <a:avLst/>
            </a:prstGeom>
            <a:noFill/>
            <a:ln w="9525" cap="rnd">
              <a:solidFill>
                <a:srgbClr val="000000"/>
              </a:solidFill>
              <a:prstDash val="sysDot"/>
              <a:round/>
              <a:headEnd/>
              <a:tailEnd/>
            </a:ln>
          </p:spPr>
          <p:txBody>
            <a:bodyPr/>
            <a:lstStyle/>
            <a:p>
              <a:endParaRPr lang="en-US"/>
            </a:p>
          </p:txBody>
        </p:sp>
        <p:sp>
          <p:nvSpPr>
            <p:cNvPr id="58" name="Line 5"/>
            <p:cNvSpPr>
              <a:spLocks noChangeShapeType="1"/>
            </p:cNvSpPr>
            <p:nvPr/>
          </p:nvSpPr>
          <p:spPr bwMode="auto">
            <a:xfrm>
              <a:off x="3959" y="1187"/>
              <a:ext cx="73" cy="7309"/>
            </a:xfrm>
            <a:prstGeom prst="line">
              <a:avLst/>
            </a:prstGeom>
            <a:noFill/>
            <a:ln w="9525" cap="rnd">
              <a:solidFill>
                <a:srgbClr val="000000"/>
              </a:solidFill>
              <a:prstDash val="sysDot"/>
              <a:round/>
              <a:headEnd/>
              <a:tailEnd/>
            </a:ln>
          </p:spPr>
          <p:txBody>
            <a:bodyPr/>
            <a:lstStyle/>
            <a:p>
              <a:endParaRPr lang="en-US"/>
            </a:p>
          </p:txBody>
        </p:sp>
        <p:sp>
          <p:nvSpPr>
            <p:cNvPr id="59" name="Text Box 6"/>
            <p:cNvSpPr txBox="1">
              <a:spLocks noChangeArrowheads="1"/>
            </p:cNvSpPr>
            <p:nvPr/>
          </p:nvSpPr>
          <p:spPr bwMode="auto">
            <a:xfrm>
              <a:off x="1584" y="1728"/>
              <a:ext cx="864" cy="432"/>
            </a:xfrm>
            <a:prstGeom prst="rect">
              <a:avLst/>
            </a:prstGeom>
            <a:solidFill>
              <a:srgbClr val="FFFFFF"/>
            </a:solidFill>
            <a:ln w="9525">
              <a:noFill/>
              <a:miter lim="800000"/>
              <a:headEnd/>
              <a:tailEnd/>
            </a:ln>
          </p:spPr>
          <p:txBody>
            <a:bodyPr/>
            <a:lstStyle/>
            <a:p>
              <a:pPr eaLnBrk="0" hangingPunct="0"/>
              <a:r>
                <a:rPr lang="en-US" sz="1200"/>
                <a:t>LTC</a:t>
              </a:r>
            </a:p>
          </p:txBody>
        </p:sp>
        <p:sp>
          <p:nvSpPr>
            <p:cNvPr id="60" name="Text Box 7"/>
            <p:cNvSpPr txBox="1">
              <a:spLocks noChangeArrowheads="1"/>
            </p:cNvSpPr>
            <p:nvPr/>
          </p:nvSpPr>
          <p:spPr bwMode="auto">
            <a:xfrm>
              <a:off x="7200" y="5185"/>
              <a:ext cx="864" cy="432"/>
            </a:xfrm>
            <a:prstGeom prst="rect">
              <a:avLst/>
            </a:prstGeom>
            <a:solidFill>
              <a:srgbClr val="FFFFFF"/>
            </a:solidFill>
            <a:ln w="9525">
              <a:noFill/>
              <a:miter lim="800000"/>
              <a:headEnd/>
              <a:tailEnd/>
            </a:ln>
          </p:spPr>
          <p:txBody>
            <a:bodyPr/>
            <a:lstStyle/>
            <a:p>
              <a:pPr eaLnBrk="0" hangingPunct="0"/>
              <a:r>
                <a:rPr lang="en-US" sz="1200"/>
                <a:t>Labor</a:t>
              </a:r>
            </a:p>
          </p:txBody>
        </p:sp>
        <p:sp>
          <p:nvSpPr>
            <p:cNvPr id="61" name="Text Box 8"/>
            <p:cNvSpPr txBox="1">
              <a:spLocks noChangeArrowheads="1"/>
            </p:cNvSpPr>
            <p:nvPr/>
          </p:nvSpPr>
          <p:spPr bwMode="auto">
            <a:xfrm>
              <a:off x="1584" y="5473"/>
              <a:ext cx="864" cy="864"/>
            </a:xfrm>
            <a:prstGeom prst="rect">
              <a:avLst/>
            </a:prstGeom>
            <a:solidFill>
              <a:srgbClr val="FFFFFF"/>
            </a:solidFill>
            <a:ln w="9525">
              <a:noFill/>
              <a:miter lim="800000"/>
              <a:headEnd/>
              <a:tailEnd/>
            </a:ln>
          </p:spPr>
          <p:txBody>
            <a:bodyPr/>
            <a:lstStyle/>
            <a:p>
              <a:pPr eaLnBrk="0" hangingPunct="0"/>
              <a:r>
                <a:rPr lang="en-US" sz="1200"/>
                <a:t>LAC,</a:t>
              </a:r>
            </a:p>
            <a:p>
              <a:pPr eaLnBrk="0" hangingPunct="0"/>
              <a:r>
                <a:rPr lang="en-US" sz="1200"/>
                <a:t>LMC</a:t>
              </a:r>
            </a:p>
          </p:txBody>
        </p:sp>
        <p:grpSp>
          <p:nvGrpSpPr>
            <p:cNvPr id="62" name="Group 9"/>
            <p:cNvGrpSpPr>
              <a:grpSpLocks/>
            </p:cNvGrpSpPr>
            <p:nvPr/>
          </p:nvGrpSpPr>
          <p:grpSpPr bwMode="auto">
            <a:xfrm>
              <a:off x="2160" y="1728"/>
              <a:ext cx="5760" cy="3601"/>
              <a:chOff x="2160" y="8386"/>
              <a:chExt cx="5760" cy="3601"/>
            </a:xfrm>
          </p:grpSpPr>
          <p:sp>
            <p:nvSpPr>
              <p:cNvPr id="72" name="Line 10"/>
              <p:cNvSpPr>
                <a:spLocks noChangeShapeType="1"/>
              </p:cNvSpPr>
              <p:nvPr/>
            </p:nvSpPr>
            <p:spPr bwMode="auto">
              <a:xfrm>
                <a:off x="2592" y="8386"/>
                <a:ext cx="0" cy="3312"/>
              </a:xfrm>
              <a:prstGeom prst="line">
                <a:avLst/>
              </a:prstGeom>
              <a:noFill/>
              <a:ln w="9525">
                <a:solidFill>
                  <a:srgbClr val="000000"/>
                </a:solidFill>
                <a:round/>
                <a:headEnd/>
                <a:tailEnd/>
              </a:ln>
            </p:spPr>
            <p:txBody>
              <a:bodyPr/>
              <a:lstStyle/>
              <a:p>
                <a:endParaRPr lang="en-US"/>
              </a:p>
            </p:txBody>
          </p:sp>
          <p:sp>
            <p:nvSpPr>
              <p:cNvPr id="73" name="Line 11"/>
              <p:cNvSpPr>
                <a:spLocks noChangeShapeType="1"/>
              </p:cNvSpPr>
              <p:nvPr/>
            </p:nvSpPr>
            <p:spPr bwMode="auto">
              <a:xfrm>
                <a:off x="2592" y="11699"/>
                <a:ext cx="5328" cy="0"/>
              </a:xfrm>
              <a:prstGeom prst="line">
                <a:avLst/>
              </a:prstGeom>
              <a:noFill/>
              <a:ln w="9525">
                <a:solidFill>
                  <a:srgbClr val="000000"/>
                </a:solidFill>
                <a:round/>
                <a:headEnd/>
                <a:tailEnd/>
              </a:ln>
            </p:spPr>
            <p:txBody>
              <a:bodyPr/>
              <a:lstStyle/>
              <a:p>
                <a:endParaRPr lang="en-US"/>
              </a:p>
            </p:txBody>
          </p:sp>
          <p:sp>
            <p:nvSpPr>
              <p:cNvPr id="74" name="Freeform 12"/>
              <p:cNvSpPr>
                <a:spLocks/>
              </p:cNvSpPr>
              <p:nvPr/>
            </p:nvSpPr>
            <p:spPr bwMode="auto">
              <a:xfrm>
                <a:off x="2592" y="8530"/>
                <a:ext cx="4032" cy="3168"/>
              </a:xfrm>
              <a:custGeom>
                <a:avLst/>
                <a:gdLst/>
                <a:ahLst/>
                <a:cxnLst>
                  <a:cxn ang="0">
                    <a:pos x="0" y="3168"/>
                  </a:cxn>
                  <a:cxn ang="0">
                    <a:pos x="288" y="2592"/>
                  </a:cxn>
                  <a:cxn ang="0">
                    <a:pos x="720" y="2304"/>
                  </a:cxn>
                  <a:cxn ang="0">
                    <a:pos x="1584" y="2160"/>
                  </a:cxn>
                  <a:cxn ang="0">
                    <a:pos x="2592" y="1584"/>
                  </a:cxn>
                  <a:cxn ang="0">
                    <a:pos x="3312" y="864"/>
                  </a:cxn>
                  <a:cxn ang="0">
                    <a:pos x="4032" y="0"/>
                  </a:cxn>
                </a:cxnLst>
                <a:rect l="0" t="0" r="r" b="b"/>
                <a:pathLst>
                  <a:path w="4032" h="3168">
                    <a:moveTo>
                      <a:pt x="0" y="3168"/>
                    </a:moveTo>
                    <a:cubicBezTo>
                      <a:pt x="84" y="2952"/>
                      <a:pt x="168" y="2736"/>
                      <a:pt x="288" y="2592"/>
                    </a:cubicBezTo>
                    <a:cubicBezTo>
                      <a:pt x="408" y="2448"/>
                      <a:pt x="504" y="2376"/>
                      <a:pt x="720" y="2304"/>
                    </a:cubicBezTo>
                    <a:cubicBezTo>
                      <a:pt x="936" y="2232"/>
                      <a:pt x="1272" y="2280"/>
                      <a:pt x="1584" y="2160"/>
                    </a:cubicBezTo>
                    <a:cubicBezTo>
                      <a:pt x="1896" y="2040"/>
                      <a:pt x="2304" y="1800"/>
                      <a:pt x="2592" y="1584"/>
                    </a:cubicBezTo>
                    <a:cubicBezTo>
                      <a:pt x="2880" y="1368"/>
                      <a:pt x="3072" y="1128"/>
                      <a:pt x="3312" y="864"/>
                    </a:cubicBezTo>
                    <a:cubicBezTo>
                      <a:pt x="3552" y="600"/>
                      <a:pt x="3792" y="300"/>
                      <a:pt x="4032" y="0"/>
                    </a:cubicBezTo>
                  </a:path>
                </a:pathLst>
              </a:custGeom>
              <a:noFill/>
              <a:ln w="9525">
                <a:solidFill>
                  <a:srgbClr val="000000"/>
                </a:solidFill>
                <a:round/>
                <a:headEnd/>
                <a:tailEnd/>
              </a:ln>
            </p:spPr>
            <p:txBody>
              <a:bodyPr/>
              <a:lstStyle/>
              <a:p>
                <a:endParaRPr lang="en-US"/>
              </a:p>
            </p:txBody>
          </p:sp>
          <p:sp>
            <p:nvSpPr>
              <p:cNvPr id="75" name="Text Box 13"/>
              <p:cNvSpPr txBox="1">
                <a:spLocks noChangeArrowheads="1"/>
              </p:cNvSpPr>
              <p:nvPr/>
            </p:nvSpPr>
            <p:spPr bwMode="auto">
              <a:xfrm>
                <a:off x="3024" y="10402"/>
                <a:ext cx="576" cy="432"/>
              </a:xfrm>
              <a:prstGeom prst="rect">
                <a:avLst/>
              </a:prstGeom>
              <a:solidFill>
                <a:srgbClr val="FFFFFF"/>
              </a:solidFill>
              <a:ln w="9525">
                <a:noFill/>
                <a:miter lim="800000"/>
                <a:headEnd/>
                <a:tailEnd/>
              </a:ln>
            </p:spPr>
            <p:txBody>
              <a:bodyPr/>
              <a:lstStyle/>
              <a:p>
                <a:pPr eaLnBrk="0" hangingPunct="0"/>
                <a:r>
                  <a:rPr lang="en-US" sz="1200"/>
                  <a:t>A’</a:t>
                </a:r>
              </a:p>
            </p:txBody>
          </p:sp>
          <p:sp>
            <p:nvSpPr>
              <p:cNvPr id="76" name="Text Box 14"/>
              <p:cNvSpPr txBox="1">
                <a:spLocks noChangeArrowheads="1"/>
              </p:cNvSpPr>
              <p:nvPr/>
            </p:nvSpPr>
            <p:spPr bwMode="auto">
              <a:xfrm>
                <a:off x="6624" y="8386"/>
                <a:ext cx="864" cy="432"/>
              </a:xfrm>
              <a:prstGeom prst="rect">
                <a:avLst/>
              </a:prstGeom>
              <a:solidFill>
                <a:srgbClr val="FFFFFF"/>
              </a:solidFill>
              <a:ln w="9525">
                <a:noFill/>
                <a:miter lim="800000"/>
                <a:headEnd/>
                <a:tailEnd/>
              </a:ln>
            </p:spPr>
            <p:txBody>
              <a:bodyPr/>
              <a:lstStyle/>
              <a:p>
                <a:pPr eaLnBrk="0" hangingPunct="0"/>
                <a:r>
                  <a:rPr lang="en-US" sz="1200"/>
                  <a:t>LTC</a:t>
                </a:r>
              </a:p>
            </p:txBody>
          </p:sp>
          <p:sp>
            <p:nvSpPr>
              <p:cNvPr id="77" name="Text Box 15"/>
              <p:cNvSpPr txBox="1">
                <a:spLocks noChangeArrowheads="1"/>
              </p:cNvSpPr>
              <p:nvPr/>
            </p:nvSpPr>
            <p:spPr bwMode="auto">
              <a:xfrm>
                <a:off x="2160" y="11555"/>
                <a:ext cx="432" cy="432"/>
              </a:xfrm>
              <a:prstGeom prst="rect">
                <a:avLst/>
              </a:prstGeom>
              <a:solidFill>
                <a:srgbClr val="FFFFFF"/>
              </a:solidFill>
              <a:ln w="9525">
                <a:noFill/>
                <a:miter lim="800000"/>
                <a:headEnd/>
                <a:tailEnd/>
              </a:ln>
            </p:spPr>
            <p:txBody>
              <a:bodyPr/>
              <a:lstStyle/>
              <a:p>
                <a:pPr eaLnBrk="0" hangingPunct="0"/>
                <a:r>
                  <a:rPr lang="en-US" sz="1200"/>
                  <a:t>0</a:t>
                </a:r>
              </a:p>
            </p:txBody>
          </p:sp>
        </p:grpSp>
        <p:grpSp>
          <p:nvGrpSpPr>
            <p:cNvPr id="63" name="Group 16"/>
            <p:cNvGrpSpPr>
              <a:grpSpLocks/>
            </p:cNvGrpSpPr>
            <p:nvPr/>
          </p:nvGrpSpPr>
          <p:grpSpPr bwMode="auto">
            <a:xfrm>
              <a:off x="2160" y="5617"/>
              <a:ext cx="5904" cy="3311"/>
              <a:chOff x="2160" y="12275"/>
              <a:chExt cx="5904" cy="3311"/>
            </a:xfrm>
          </p:grpSpPr>
          <p:sp>
            <p:nvSpPr>
              <p:cNvPr id="64" name="Line 17"/>
              <p:cNvSpPr>
                <a:spLocks noChangeShapeType="1"/>
              </p:cNvSpPr>
              <p:nvPr/>
            </p:nvSpPr>
            <p:spPr bwMode="auto">
              <a:xfrm>
                <a:off x="2592" y="12275"/>
                <a:ext cx="0" cy="2880"/>
              </a:xfrm>
              <a:prstGeom prst="line">
                <a:avLst/>
              </a:prstGeom>
              <a:noFill/>
              <a:ln w="9525">
                <a:solidFill>
                  <a:srgbClr val="000000"/>
                </a:solidFill>
                <a:round/>
                <a:headEnd/>
                <a:tailEnd/>
              </a:ln>
            </p:spPr>
            <p:txBody>
              <a:bodyPr/>
              <a:lstStyle/>
              <a:p>
                <a:endParaRPr lang="en-US"/>
              </a:p>
            </p:txBody>
          </p:sp>
          <p:sp>
            <p:nvSpPr>
              <p:cNvPr id="65" name="Line 18"/>
              <p:cNvSpPr>
                <a:spLocks noChangeShapeType="1"/>
              </p:cNvSpPr>
              <p:nvPr/>
            </p:nvSpPr>
            <p:spPr bwMode="auto">
              <a:xfrm>
                <a:off x="2592" y="15154"/>
                <a:ext cx="4752" cy="0"/>
              </a:xfrm>
              <a:prstGeom prst="line">
                <a:avLst/>
              </a:prstGeom>
              <a:noFill/>
              <a:ln w="9525">
                <a:solidFill>
                  <a:srgbClr val="000000"/>
                </a:solidFill>
                <a:round/>
                <a:headEnd/>
                <a:tailEnd/>
              </a:ln>
            </p:spPr>
            <p:txBody>
              <a:bodyPr/>
              <a:lstStyle/>
              <a:p>
                <a:endParaRPr lang="en-US"/>
              </a:p>
            </p:txBody>
          </p:sp>
          <p:sp>
            <p:nvSpPr>
              <p:cNvPr id="66" name="Freeform 19"/>
              <p:cNvSpPr>
                <a:spLocks/>
              </p:cNvSpPr>
              <p:nvPr/>
            </p:nvSpPr>
            <p:spPr bwMode="auto">
              <a:xfrm>
                <a:off x="3168" y="13282"/>
                <a:ext cx="4032" cy="1056"/>
              </a:xfrm>
              <a:custGeom>
                <a:avLst/>
                <a:gdLst/>
                <a:ahLst/>
                <a:cxnLst>
                  <a:cxn ang="0">
                    <a:pos x="0" y="144"/>
                  </a:cxn>
                  <a:cxn ang="0">
                    <a:pos x="720" y="720"/>
                  </a:cxn>
                  <a:cxn ang="0">
                    <a:pos x="1872" y="1008"/>
                  </a:cxn>
                  <a:cxn ang="0">
                    <a:pos x="3312" y="432"/>
                  </a:cxn>
                  <a:cxn ang="0">
                    <a:pos x="4032" y="0"/>
                  </a:cxn>
                </a:cxnLst>
                <a:rect l="0" t="0" r="r" b="b"/>
                <a:pathLst>
                  <a:path w="4032" h="1056">
                    <a:moveTo>
                      <a:pt x="0" y="144"/>
                    </a:moveTo>
                    <a:cubicBezTo>
                      <a:pt x="204" y="360"/>
                      <a:pt x="408" y="576"/>
                      <a:pt x="720" y="720"/>
                    </a:cubicBezTo>
                    <a:cubicBezTo>
                      <a:pt x="1032" y="864"/>
                      <a:pt x="1440" y="1056"/>
                      <a:pt x="1872" y="1008"/>
                    </a:cubicBezTo>
                    <a:cubicBezTo>
                      <a:pt x="2304" y="960"/>
                      <a:pt x="2952" y="600"/>
                      <a:pt x="3312" y="432"/>
                    </a:cubicBezTo>
                    <a:cubicBezTo>
                      <a:pt x="3672" y="264"/>
                      <a:pt x="3852" y="132"/>
                      <a:pt x="4032" y="0"/>
                    </a:cubicBezTo>
                  </a:path>
                </a:pathLst>
              </a:custGeom>
              <a:noFill/>
              <a:ln w="9525">
                <a:solidFill>
                  <a:srgbClr val="000000"/>
                </a:solidFill>
                <a:round/>
                <a:headEnd/>
                <a:tailEnd/>
              </a:ln>
            </p:spPr>
            <p:txBody>
              <a:bodyPr/>
              <a:lstStyle/>
              <a:p>
                <a:endParaRPr lang="en-US"/>
              </a:p>
            </p:txBody>
          </p:sp>
          <p:sp>
            <p:nvSpPr>
              <p:cNvPr id="67" name="Freeform 20"/>
              <p:cNvSpPr>
                <a:spLocks/>
              </p:cNvSpPr>
              <p:nvPr/>
            </p:nvSpPr>
            <p:spPr bwMode="auto">
              <a:xfrm>
                <a:off x="2736" y="12419"/>
                <a:ext cx="3744" cy="2448"/>
              </a:xfrm>
              <a:custGeom>
                <a:avLst/>
                <a:gdLst/>
                <a:ahLst/>
                <a:cxnLst>
                  <a:cxn ang="0">
                    <a:pos x="0" y="1152"/>
                  </a:cxn>
                  <a:cxn ang="0">
                    <a:pos x="864" y="2160"/>
                  </a:cxn>
                  <a:cxn ang="0">
                    <a:pos x="1584" y="2304"/>
                  </a:cxn>
                  <a:cxn ang="0">
                    <a:pos x="2880" y="720"/>
                  </a:cxn>
                  <a:cxn ang="0">
                    <a:pos x="3456" y="0"/>
                  </a:cxn>
                </a:cxnLst>
                <a:rect l="0" t="0" r="r" b="b"/>
                <a:pathLst>
                  <a:path w="3456" h="2544">
                    <a:moveTo>
                      <a:pt x="0" y="1152"/>
                    </a:moveTo>
                    <a:cubicBezTo>
                      <a:pt x="300" y="1560"/>
                      <a:pt x="600" y="1968"/>
                      <a:pt x="864" y="2160"/>
                    </a:cubicBezTo>
                    <a:cubicBezTo>
                      <a:pt x="1128" y="2352"/>
                      <a:pt x="1248" y="2544"/>
                      <a:pt x="1584" y="2304"/>
                    </a:cubicBezTo>
                    <a:cubicBezTo>
                      <a:pt x="1920" y="2064"/>
                      <a:pt x="2568" y="1104"/>
                      <a:pt x="2880" y="720"/>
                    </a:cubicBezTo>
                    <a:cubicBezTo>
                      <a:pt x="3192" y="336"/>
                      <a:pt x="3324" y="168"/>
                      <a:pt x="3456" y="0"/>
                    </a:cubicBezTo>
                  </a:path>
                </a:pathLst>
              </a:custGeom>
              <a:noFill/>
              <a:ln w="9525">
                <a:solidFill>
                  <a:srgbClr val="000000"/>
                </a:solidFill>
                <a:round/>
                <a:headEnd/>
                <a:tailEnd/>
              </a:ln>
            </p:spPr>
            <p:txBody>
              <a:bodyPr/>
              <a:lstStyle/>
              <a:p>
                <a:endParaRPr lang="en-US"/>
              </a:p>
            </p:txBody>
          </p:sp>
          <p:sp>
            <p:nvSpPr>
              <p:cNvPr id="68" name="Text Box 21"/>
              <p:cNvSpPr txBox="1">
                <a:spLocks noChangeArrowheads="1"/>
              </p:cNvSpPr>
              <p:nvPr/>
            </p:nvSpPr>
            <p:spPr bwMode="auto">
              <a:xfrm>
                <a:off x="2160" y="14866"/>
                <a:ext cx="432" cy="432"/>
              </a:xfrm>
              <a:prstGeom prst="rect">
                <a:avLst/>
              </a:prstGeom>
              <a:solidFill>
                <a:srgbClr val="FFFFFF"/>
              </a:solidFill>
              <a:ln w="9525">
                <a:noFill/>
                <a:miter lim="800000"/>
                <a:headEnd/>
                <a:tailEnd/>
              </a:ln>
            </p:spPr>
            <p:txBody>
              <a:bodyPr/>
              <a:lstStyle/>
              <a:p>
                <a:pPr eaLnBrk="0" hangingPunct="0"/>
                <a:r>
                  <a:rPr lang="en-US" sz="1200"/>
                  <a:t>0</a:t>
                </a:r>
              </a:p>
            </p:txBody>
          </p:sp>
          <p:sp>
            <p:nvSpPr>
              <p:cNvPr id="69" name="Text Box 22"/>
              <p:cNvSpPr txBox="1">
                <a:spLocks noChangeArrowheads="1"/>
              </p:cNvSpPr>
              <p:nvPr/>
            </p:nvSpPr>
            <p:spPr bwMode="auto">
              <a:xfrm>
                <a:off x="6480" y="12275"/>
                <a:ext cx="864" cy="432"/>
              </a:xfrm>
              <a:prstGeom prst="rect">
                <a:avLst/>
              </a:prstGeom>
              <a:solidFill>
                <a:srgbClr val="FFFFFF"/>
              </a:solidFill>
              <a:ln w="9525">
                <a:noFill/>
                <a:miter lim="800000"/>
                <a:headEnd/>
                <a:tailEnd/>
              </a:ln>
            </p:spPr>
            <p:txBody>
              <a:bodyPr/>
              <a:lstStyle/>
              <a:p>
                <a:pPr eaLnBrk="0" hangingPunct="0"/>
                <a:r>
                  <a:rPr lang="en-US" sz="1200"/>
                  <a:t>LMC</a:t>
                </a:r>
              </a:p>
            </p:txBody>
          </p:sp>
          <p:sp>
            <p:nvSpPr>
              <p:cNvPr id="70" name="Text Box 23"/>
              <p:cNvSpPr txBox="1">
                <a:spLocks noChangeArrowheads="1"/>
              </p:cNvSpPr>
              <p:nvPr/>
            </p:nvSpPr>
            <p:spPr bwMode="auto">
              <a:xfrm>
                <a:off x="7200" y="13138"/>
                <a:ext cx="864" cy="432"/>
              </a:xfrm>
              <a:prstGeom prst="rect">
                <a:avLst/>
              </a:prstGeom>
              <a:solidFill>
                <a:srgbClr val="FFFFFF"/>
              </a:solidFill>
              <a:ln w="9525">
                <a:noFill/>
                <a:miter lim="800000"/>
                <a:headEnd/>
                <a:tailEnd/>
              </a:ln>
            </p:spPr>
            <p:txBody>
              <a:bodyPr/>
              <a:lstStyle/>
              <a:p>
                <a:pPr eaLnBrk="0" hangingPunct="0"/>
                <a:r>
                  <a:rPr lang="en-US" sz="1200"/>
                  <a:t>LAC</a:t>
                </a:r>
              </a:p>
            </p:txBody>
          </p:sp>
          <p:sp>
            <p:nvSpPr>
              <p:cNvPr id="71" name="Text Box 24"/>
              <p:cNvSpPr txBox="1">
                <a:spLocks noChangeArrowheads="1"/>
              </p:cNvSpPr>
              <p:nvPr/>
            </p:nvSpPr>
            <p:spPr bwMode="auto">
              <a:xfrm>
                <a:off x="7056" y="15154"/>
                <a:ext cx="432" cy="432"/>
              </a:xfrm>
              <a:prstGeom prst="rect">
                <a:avLst/>
              </a:prstGeom>
              <a:solidFill>
                <a:srgbClr val="FFFFFF"/>
              </a:solidFill>
              <a:ln w="9525">
                <a:noFill/>
                <a:miter lim="800000"/>
                <a:headEnd/>
                <a:tailEnd/>
              </a:ln>
            </p:spPr>
            <p:txBody>
              <a:bodyPr/>
              <a:lstStyle/>
              <a:p>
                <a:pPr eaLnBrk="0" hangingPunct="0"/>
                <a:r>
                  <a:rPr lang="en-US" sz="1200"/>
                  <a:t>L</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3577"/>
                                        </p:tgtEl>
                                        <p:attrNameLst>
                                          <p:attrName>style.color</p:attrName>
                                        </p:attrNameLst>
                                      </p:cBhvr>
                                      <p:by>
                                        <p:hsl h="-7200000" s="0" l="0"/>
                                      </p:by>
                                    </p:animClr>
                                    <p:animClr clrSpc="hsl" dir="cw">
                                      <p:cBhvr>
                                        <p:cTn id="7" dur="5000" fill="hold"/>
                                        <p:tgtEl>
                                          <p:spTgt spid="23577"/>
                                        </p:tgtEl>
                                        <p:attrNameLst>
                                          <p:attrName>fillcolor</p:attrName>
                                        </p:attrNameLst>
                                      </p:cBhvr>
                                      <p:by>
                                        <p:hsl h="-7200000" s="0" l="0"/>
                                      </p:by>
                                    </p:animClr>
                                    <p:animClr clrSpc="hsl" dir="cw">
                                      <p:cBhvr>
                                        <p:cTn id="8" dur="5000" fill="hold"/>
                                        <p:tgtEl>
                                          <p:spTgt spid="23577"/>
                                        </p:tgtEl>
                                        <p:attrNameLst>
                                          <p:attrName>stroke.color</p:attrName>
                                        </p:attrNameLst>
                                      </p:cBhvr>
                                      <p:by>
                                        <p:hsl h="-7200000" s="0" l="0"/>
                                      </p:by>
                                    </p:animClr>
                                    <p:set>
                                      <p:cBhvr>
                                        <p:cTn id="9" dur="5000" fill="hold"/>
                                        <p:tgtEl>
                                          <p:spTgt spid="235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3555"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3556"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3557"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3558"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3560"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 name="Group 9"/>
          <p:cNvGrpSpPr>
            <a:grpSpLocks/>
          </p:cNvGrpSpPr>
          <p:nvPr/>
        </p:nvGrpSpPr>
        <p:grpSpPr bwMode="auto">
          <a:xfrm>
            <a:off x="179388" y="44450"/>
            <a:ext cx="1182687" cy="1152525"/>
            <a:chOff x="80" y="128"/>
            <a:chExt cx="700" cy="640"/>
          </a:xfrm>
        </p:grpSpPr>
        <p:pic>
          <p:nvPicPr>
            <p:cNvPr id="23562"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3" name="Group 11"/>
            <p:cNvGrpSpPr>
              <a:grpSpLocks/>
            </p:cNvGrpSpPr>
            <p:nvPr/>
          </p:nvGrpSpPr>
          <p:grpSpPr bwMode="auto">
            <a:xfrm>
              <a:off x="440" y="144"/>
              <a:ext cx="320" cy="242"/>
              <a:chOff x="1298" y="894"/>
              <a:chExt cx="338" cy="270"/>
            </a:xfrm>
          </p:grpSpPr>
          <p:sp>
            <p:nvSpPr>
              <p:cNvPr id="23564"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5"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4" name="Group 14"/>
            <p:cNvGrpSpPr>
              <a:grpSpLocks/>
            </p:cNvGrpSpPr>
            <p:nvPr/>
          </p:nvGrpSpPr>
          <p:grpSpPr bwMode="auto">
            <a:xfrm flipH="1">
              <a:off x="113" y="144"/>
              <a:ext cx="321" cy="242"/>
              <a:chOff x="1298" y="894"/>
              <a:chExt cx="338" cy="270"/>
            </a:xfrm>
          </p:grpSpPr>
          <p:sp>
            <p:nvSpPr>
              <p:cNvPr id="23567"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8"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3569"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0"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1"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3572"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3573"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3574"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3575"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3576"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3577"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23578" name="Text Box 26"/>
          <p:cNvSpPr txBox="1">
            <a:spLocks noChangeArrowheads="1"/>
          </p:cNvSpPr>
          <p:nvPr/>
        </p:nvSpPr>
        <p:spPr bwMode="auto">
          <a:xfrm>
            <a:off x="1116013" y="1341438"/>
            <a:ext cx="7848600" cy="954107"/>
          </a:xfrm>
          <a:prstGeom prst="rect">
            <a:avLst/>
          </a:prstGeom>
          <a:noFill/>
          <a:ln w="9525">
            <a:solidFill>
              <a:srgbClr val="99FF33"/>
            </a:solidFill>
            <a:miter lim="800000"/>
            <a:headEnd/>
            <a:tailEnd/>
          </a:ln>
          <a:effectLst/>
        </p:spPr>
        <p:txBody>
          <a:bodyPr>
            <a:spAutoFit/>
          </a:bodyPr>
          <a:lstStyle/>
          <a:p>
            <a:pPr algn="ctr"/>
            <a:r>
              <a:rPr lang="en-US" sz="2800" dirty="0" smtClean="0">
                <a:cs typeface="Times New Roman" pitchFamily="18" charset="0"/>
              </a:rPr>
              <a:t>Short run Average Cost (SAC) to Long Run Average Cost (LAC) Curve</a:t>
            </a:r>
            <a:endParaRPr lang="en-US" sz="2800" dirty="0"/>
          </a:p>
        </p:txBody>
      </p:sp>
      <p:sp>
        <p:nvSpPr>
          <p:cNvPr id="23579" name="Text Box 27"/>
          <p:cNvSpPr txBox="1">
            <a:spLocks noChangeArrowheads="1"/>
          </p:cNvSpPr>
          <p:nvPr/>
        </p:nvSpPr>
        <p:spPr bwMode="auto">
          <a:xfrm>
            <a:off x="1258888" y="2205038"/>
            <a:ext cx="7561262" cy="366712"/>
          </a:xfrm>
          <a:prstGeom prst="rect">
            <a:avLst/>
          </a:prstGeom>
          <a:noFill/>
          <a:ln w="9525">
            <a:noFill/>
            <a:miter lim="800000"/>
            <a:headEnd/>
            <a:tailEnd/>
          </a:ln>
          <a:effectLst/>
        </p:spPr>
        <p:txBody>
          <a:bodyPr>
            <a:spAutoFit/>
          </a:bodyPr>
          <a:lstStyle/>
          <a:p>
            <a:endParaRPr lang="en-US"/>
          </a:p>
        </p:txBody>
      </p:sp>
      <p:sp>
        <p:nvSpPr>
          <p:cNvPr id="23580" name="Text Box 28"/>
          <p:cNvSpPr txBox="1">
            <a:spLocks noChangeArrowheads="1"/>
          </p:cNvSpPr>
          <p:nvPr/>
        </p:nvSpPr>
        <p:spPr bwMode="auto">
          <a:xfrm>
            <a:off x="4264025" y="1360488"/>
            <a:ext cx="184150" cy="366712"/>
          </a:xfrm>
          <a:prstGeom prst="rect">
            <a:avLst/>
          </a:prstGeom>
          <a:noFill/>
          <a:ln w="9525" algn="ctr">
            <a:noFill/>
            <a:miter lim="800000"/>
            <a:headEnd/>
            <a:tailEnd/>
          </a:ln>
          <a:effectLst/>
        </p:spPr>
        <p:txBody>
          <a:bodyPr wrap="none">
            <a:spAutoFit/>
          </a:bodyPr>
          <a:lstStyle/>
          <a:p>
            <a:endParaRPr lang="en-US"/>
          </a:p>
        </p:txBody>
      </p:sp>
      <p:grpSp>
        <p:nvGrpSpPr>
          <p:cNvPr id="52" name="Group 3"/>
          <p:cNvGrpSpPr>
            <a:grpSpLocks/>
          </p:cNvGrpSpPr>
          <p:nvPr/>
        </p:nvGrpSpPr>
        <p:grpSpPr bwMode="auto">
          <a:xfrm>
            <a:off x="1643042" y="2571744"/>
            <a:ext cx="6572296" cy="3432066"/>
            <a:chOff x="1152" y="12498"/>
            <a:chExt cx="7056" cy="2607"/>
          </a:xfrm>
        </p:grpSpPr>
        <p:sp>
          <p:nvSpPr>
            <p:cNvPr id="53" name="Freeform 4"/>
            <p:cNvSpPr>
              <a:spLocks/>
            </p:cNvSpPr>
            <p:nvPr/>
          </p:nvSpPr>
          <p:spPr bwMode="auto">
            <a:xfrm>
              <a:off x="5472" y="12498"/>
              <a:ext cx="1296" cy="816"/>
            </a:xfrm>
            <a:custGeom>
              <a:avLst/>
              <a:gdLst/>
              <a:ahLst/>
              <a:cxnLst>
                <a:cxn ang="0">
                  <a:pos x="0" y="576"/>
                </a:cxn>
                <a:cxn ang="0">
                  <a:pos x="576" y="720"/>
                </a:cxn>
                <a:cxn ang="0">
                  <a:pos x="1296" y="0"/>
                </a:cxn>
              </a:cxnLst>
              <a:rect l="0" t="0" r="r" b="b"/>
              <a:pathLst>
                <a:path w="1296" h="816">
                  <a:moveTo>
                    <a:pt x="0" y="576"/>
                  </a:moveTo>
                  <a:cubicBezTo>
                    <a:pt x="180" y="696"/>
                    <a:pt x="360" y="816"/>
                    <a:pt x="576" y="720"/>
                  </a:cubicBezTo>
                  <a:cubicBezTo>
                    <a:pt x="792" y="624"/>
                    <a:pt x="1044" y="312"/>
                    <a:pt x="1296" y="0"/>
                  </a:cubicBezTo>
                </a:path>
              </a:pathLst>
            </a:custGeom>
            <a:noFill/>
            <a:ln w="9525">
              <a:solidFill>
                <a:srgbClr val="000000"/>
              </a:solidFill>
              <a:round/>
              <a:headEnd/>
              <a:tailEnd/>
            </a:ln>
          </p:spPr>
          <p:txBody>
            <a:bodyPr/>
            <a:lstStyle/>
            <a:p>
              <a:endParaRPr lang="en-US"/>
            </a:p>
          </p:txBody>
        </p:sp>
        <p:sp>
          <p:nvSpPr>
            <p:cNvPr id="54" name="Text Box 5"/>
            <p:cNvSpPr txBox="1">
              <a:spLocks noChangeArrowheads="1"/>
            </p:cNvSpPr>
            <p:nvPr/>
          </p:nvSpPr>
          <p:spPr bwMode="auto">
            <a:xfrm>
              <a:off x="1152" y="12636"/>
              <a:ext cx="432" cy="576"/>
            </a:xfrm>
            <a:prstGeom prst="rect">
              <a:avLst/>
            </a:prstGeom>
            <a:solidFill>
              <a:srgbClr val="FFFFFF"/>
            </a:solidFill>
            <a:ln w="9525">
              <a:noFill/>
              <a:miter lim="800000"/>
              <a:headEnd/>
              <a:tailEnd/>
            </a:ln>
          </p:spPr>
          <p:txBody>
            <a:bodyPr/>
            <a:lstStyle/>
            <a:p>
              <a:pPr eaLnBrk="0" hangingPunct="0"/>
              <a:r>
                <a:rPr lang="en-US" sz="1200"/>
                <a:t>$</a:t>
              </a:r>
            </a:p>
          </p:txBody>
        </p:sp>
        <p:grpSp>
          <p:nvGrpSpPr>
            <p:cNvPr id="55" name="Group 6"/>
            <p:cNvGrpSpPr>
              <a:grpSpLocks/>
            </p:cNvGrpSpPr>
            <p:nvPr/>
          </p:nvGrpSpPr>
          <p:grpSpPr bwMode="auto">
            <a:xfrm>
              <a:off x="1152" y="12555"/>
              <a:ext cx="7056" cy="2550"/>
              <a:chOff x="1152" y="5103"/>
              <a:chExt cx="7056" cy="2550"/>
            </a:xfrm>
          </p:grpSpPr>
          <p:sp>
            <p:nvSpPr>
              <p:cNvPr id="83" name="Text Box 14"/>
              <p:cNvSpPr txBox="1">
                <a:spLocks noChangeArrowheads="1"/>
              </p:cNvSpPr>
              <p:nvPr/>
            </p:nvSpPr>
            <p:spPr bwMode="auto">
              <a:xfrm>
                <a:off x="2304" y="5328"/>
                <a:ext cx="1008" cy="432"/>
              </a:xfrm>
              <a:prstGeom prst="rect">
                <a:avLst/>
              </a:prstGeom>
              <a:solidFill>
                <a:srgbClr val="FFFFFF"/>
              </a:solidFill>
              <a:ln w="9525">
                <a:noFill/>
                <a:miter lim="800000"/>
                <a:headEnd/>
                <a:tailEnd/>
              </a:ln>
            </p:spPr>
            <p:txBody>
              <a:bodyPr/>
              <a:lstStyle/>
              <a:p>
                <a:pPr eaLnBrk="0" hangingPunct="0"/>
                <a:r>
                  <a:rPr lang="en-US" sz="1200" dirty="0"/>
                  <a:t>SAC1</a:t>
                </a:r>
              </a:p>
            </p:txBody>
          </p:sp>
          <p:sp>
            <p:nvSpPr>
              <p:cNvPr id="62" name="Text Box 7"/>
              <p:cNvSpPr txBox="1">
                <a:spLocks noChangeArrowheads="1"/>
              </p:cNvSpPr>
              <p:nvPr/>
            </p:nvSpPr>
            <p:spPr bwMode="auto">
              <a:xfrm>
                <a:off x="6674" y="5159"/>
                <a:ext cx="1008" cy="432"/>
              </a:xfrm>
              <a:prstGeom prst="rect">
                <a:avLst/>
              </a:prstGeom>
              <a:solidFill>
                <a:srgbClr val="FFFFFF"/>
              </a:solidFill>
              <a:ln w="9525">
                <a:noFill/>
                <a:miter lim="800000"/>
                <a:headEnd/>
                <a:tailEnd/>
              </a:ln>
            </p:spPr>
            <p:txBody>
              <a:bodyPr/>
              <a:lstStyle/>
              <a:p>
                <a:pPr eaLnBrk="0" hangingPunct="0"/>
                <a:r>
                  <a:rPr lang="en-US" sz="1200"/>
                  <a:t>LAC</a:t>
                </a:r>
              </a:p>
            </p:txBody>
          </p:sp>
          <p:sp>
            <p:nvSpPr>
              <p:cNvPr id="63" name="Line 8"/>
              <p:cNvSpPr>
                <a:spLocks noChangeShapeType="1"/>
              </p:cNvSpPr>
              <p:nvPr/>
            </p:nvSpPr>
            <p:spPr bwMode="auto">
              <a:xfrm>
                <a:off x="1584" y="5103"/>
                <a:ext cx="49" cy="2225"/>
              </a:xfrm>
              <a:prstGeom prst="line">
                <a:avLst/>
              </a:prstGeom>
              <a:noFill/>
              <a:ln w="9525">
                <a:solidFill>
                  <a:srgbClr val="000000"/>
                </a:solidFill>
                <a:round/>
                <a:headEnd/>
                <a:tailEnd/>
              </a:ln>
            </p:spPr>
            <p:txBody>
              <a:bodyPr/>
              <a:lstStyle/>
              <a:p>
                <a:endParaRPr lang="en-US"/>
              </a:p>
            </p:txBody>
          </p:sp>
          <p:sp>
            <p:nvSpPr>
              <p:cNvPr id="78" name="Line 9"/>
              <p:cNvSpPr>
                <a:spLocks noChangeShapeType="1"/>
              </p:cNvSpPr>
              <p:nvPr/>
            </p:nvSpPr>
            <p:spPr bwMode="auto">
              <a:xfrm>
                <a:off x="1584" y="7273"/>
                <a:ext cx="5904" cy="0"/>
              </a:xfrm>
              <a:prstGeom prst="line">
                <a:avLst/>
              </a:prstGeom>
              <a:noFill/>
              <a:ln w="9525">
                <a:solidFill>
                  <a:srgbClr val="000000"/>
                </a:solidFill>
                <a:round/>
                <a:headEnd/>
                <a:tailEnd/>
              </a:ln>
            </p:spPr>
            <p:txBody>
              <a:bodyPr/>
              <a:lstStyle/>
              <a:p>
                <a:endParaRPr lang="en-US"/>
              </a:p>
            </p:txBody>
          </p:sp>
          <p:sp>
            <p:nvSpPr>
              <p:cNvPr id="79" name="Freeform 10"/>
              <p:cNvSpPr>
                <a:spLocks/>
              </p:cNvSpPr>
              <p:nvPr/>
            </p:nvSpPr>
            <p:spPr bwMode="auto">
              <a:xfrm>
                <a:off x="1872" y="5328"/>
                <a:ext cx="4752" cy="1104"/>
              </a:xfrm>
              <a:custGeom>
                <a:avLst/>
                <a:gdLst/>
                <a:ahLst/>
                <a:cxnLst>
                  <a:cxn ang="0">
                    <a:pos x="0" y="144"/>
                  </a:cxn>
                  <a:cxn ang="0">
                    <a:pos x="720" y="720"/>
                  </a:cxn>
                  <a:cxn ang="0">
                    <a:pos x="1728" y="1008"/>
                  </a:cxn>
                  <a:cxn ang="0">
                    <a:pos x="2736" y="1008"/>
                  </a:cxn>
                  <a:cxn ang="0">
                    <a:pos x="4176" y="432"/>
                  </a:cxn>
                  <a:cxn ang="0">
                    <a:pos x="4752" y="0"/>
                  </a:cxn>
                </a:cxnLst>
                <a:rect l="0" t="0" r="r" b="b"/>
                <a:pathLst>
                  <a:path w="4752" h="1104">
                    <a:moveTo>
                      <a:pt x="0" y="144"/>
                    </a:moveTo>
                    <a:cubicBezTo>
                      <a:pt x="216" y="360"/>
                      <a:pt x="432" y="576"/>
                      <a:pt x="720" y="720"/>
                    </a:cubicBezTo>
                    <a:cubicBezTo>
                      <a:pt x="1008" y="864"/>
                      <a:pt x="1392" y="960"/>
                      <a:pt x="1728" y="1008"/>
                    </a:cubicBezTo>
                    <a:cubicBezTo>
                      <a:pt x="2064" y="1056"/>
                      <a:pt x="2328" y="1104"/>
                      <a:pt x="2736" y="1008"/>
                    </a:cubicBezTo>
                    <a:cubicBezTo>
                      <a:pt x="3144" y="912"/>
                      <a:pt x="3840" y="600"/>
                      <a:pt x="4176" y="432"/>
                    </a:cubicBezTo>
                    <a:cubicBezTo>
                      <a:pt x="4512" y="264"/>
                      <a:pt x="4632" y="132"/>
                      <a:pt x="4752" y="0"/>
                    </a:cubicBezTo>
                  </a:path>
                </a:pathLst>
              </a:custGeom>
              <a:noFill/>
              <a:ln w="19050" cmpd="sng">
                <a:solidFill>
                  <a:srgbClr val="000000"/>
                </a:solidFill>
                <a:round/>
                <a:headEnd/>
                <a:tailEnd/>
              </a:ln>
            </p:spPr>
            <p:txBody>
              <a:bodyPr/>
              <a:lstStyle/>
              <a:p>
                <a:endParaRPr lang="en-US"/>
              </a:p>
            </p:txBody>
          </p:sp>
          <p:sp>
            <p:nvSpPr>
              <p:cNvPr id="80" name="Freeform 11"/>
              <p:cNvSpPr>
                <a:spLocks/>
              </p:cNvSpPr>
              <p:nvPr/>
            </p:nvSpPr>
            <p:spPr bwMode="auto">
              <a:xfrm>
                <a:off x="2440" y="5459"/>
                <a:ext cx="1320" cy="672"/>
              </a:xfrm>
              <a:custGeom>
                <a:avLst/>
                <a:gdLst/>
                <a:ahLst/>
                <a:cxnLst>
                  <a:cxn ang="0">
                    <a:pos x="24" y="0"/>
                  </a:cxn>
                  <a:cxn ang="0">
                    <a:pos x="168" y="576"/>
                  </a:cxn>
                  <a:cxn ang="0">
                    <a:pos x="1032" y="576"/>
                  </a:cxn>
                  <a:cxn ang="0">
                    <a:pos x="1320" y="288"/>
                  </a:cxn>
                </a:cxnLst>
                <a:rect l="0" t="0" r="r" b="b"/>
                <a:pathLst>
                  <a:path w="1320" h="672">
                    <a:moveTo>
                      <a:pt x="24" y="0"/>
                    </a:moveTo>
                    <a:cubicBezTo>
                      <a:pt x="12" y="240"/>
                      <a:pt x="0" y="480"/>
                      <a:pt x="168" y="576"/>
                    </a:cubicBezTo>
                    <a:cubicBezTo>
                      <a:pt x="336" y="672"/>
                      <a:pt x="840" y="624"/>
                      <a:pt x="1032" y="576"/>
                    </a:cubicBezTo>
                    <a:cubicBezTo>
                      <a:pt x="1224" y="528"/>
                      <a:pt x="1272" y="408"/>
                      <a:pt x="1320" y="288"/>
                    </a:cubicBezTo>
                  </a:path>
                </a:pathLst>
              </a:custGeom>
              <a:noFill/>
              <a:ln w="9525">
                <a:solidFill>
                  <a:srgbClr val="000000"/>
                </a:solidFill>
                <a:round/>
                <a:headEnd/>
                <a:tailEnd/>
              </a:ln>
            </p:spPr>
            <p:txBody>
              <a:bodyPr/>
              <a:lstStyle/>
              <a:p>
                <a:endParaRPr lang="en-US"/>
              </a:p>
            </p:txBody>
          </p:sp>
          <p:sp>
            <p:nvSpPr>
              <p:cNvPr id="81" name="Freeform 12"/>
              <p:cNvSpPr>
                <a:spLocks/>
              </p:cNvSpPr>
              <p:nvPr/>
            </p:nvSpPr>
            <p:spPr bwMode="auto">
              <a:xfrm>
                <a:off x="3642" y="5803"/>
                <a:ext cx="1728" cy="600"/>
              </a:xfrm>
              <a:custGeom>
                <a:avLst/>
                <a:gdLst/>
                <a:ahLst/>
                <a:cxnLst>
                  <a:cxn ang="0">
                    <a:pos x="0" y="0"/>
                  </a:cxn>
                  <a:cxn ang="0">
                    <a:pos x="288" y="432"/>
                  </a:cxn>
                  <a:cxn ang="0">
                    <a:pos x="576" y="576"/>
                  </a:cxn>
                  <a:cxn ang="0">
                    <a:pos x="1440" y="288"/>
                  </a:cxn>
                  <a:cxn ang="0">
                    <a:pos x="1728" y="0"/>
                  </a:cxn>
                </a:cxnLst>
                <a:rect l="0" t="0" r="r" b="b"/>
                <a:pathLst>
                  <a:path w="1728" h="600">
                    <a:moveTo>
                      <a:pt x="0" y="0"/>
                    </a:moveTo>
                    <a:cubicBezTo>
                      <a:pt x="96" y="168"/>
                      <a:pt x="192" y="336"/>
                      <a:pt x="288" y="432"/>
                    </a:cubicBezTo>
                    <a:cubicBezTo>
                      <a:pt x="384" y="528"/>
                      <a:pt x="384" y="600"/>
                      <a:pt x="576" y="576"/>
                    </a:cubicBezTo>
                    <a:cubicBezTo>
                      <a:pt x="768" y="552"/>
                      <a:pt x="1248" y="384"/>
                      <a:pt x="1440" y="288"/>
                    </a:cubicBezTo>
                    <a:cubicBezTo>
                      <a:pt x="1632" y="192"/>
                      <a:pt x="1680" y="96"/>
                      <a:pt x="1728" y="0"/>
                    </a:cubicBezTo>
                  </a:path>
                </a:pathLst>
              </a:custGeom>
              <a:noFill/>
              <a:ln w="9525">
                <a:solidFill>
                  <a:srgbClr val="000000"/>
                </a:solidFill>
                <a:round/>
                <a:headEnd/>
                <a:tailEnd/>
              </a:ln>
            </p:spPr>
            <p:txBody>
              <a:bodyPr/>
              <a:lstStyle/>
              <a:p>
                <a:endParaRPr lang="en-US"/>
              </a:p>
            </p:txBody>
          </p:sp>
          <p:sp>
            <p:nvSpPr>
              <p:cNvPr id="82" name="Freeform 13"/>
              <p:cNvSpPr>
                <a:spLocks/>
              </p:cNvSpPr>
              <p:nvPr/>
            </p:nvSpPr>
            <p:spPr bwMode="auto">
              <a:xfrm>
                <a:off x="4066" y="5589"/>
                <a:ext cx="1994" cy="600"/>
              </a:xfrm>
              <a:custGeom>
                <a:avLst/>
                <a:gdLst/>
                <a:ahLst/>
                <a:cxnLst>
                  <a:cxn ang="0">
                    <a:pos x="0" y="0"/>
                  </a:cxn>
                  <a:cxn ang="0">
                    <a:pos x="288" y="432"/>
                  </a:cxn>
                  <a:cxn ang="0">
                    <a:pos x="576" y="576"/>
                  </a:cxn>
                  <a:cxn ang="0">
                    <a:pos x="1440" y="288"/>
                  </a:cxn>
                  <a:cxn ang="0">
                    <a:pos x="1728" y="0"/>
                  </a:cxn>
                </a:cxnLst>
                <a:rect l="0" t="0" r="r" b="b"/>
                <a:pathLst>
                  <a:path w="1728" h="600">
                    <a:moveTo>
                      <a:pt x="0" y="0"/>
                    </a:moveTo>
                    <a:cubicBezTo>
                      <a:pt x="96" y="168"/>
                      <a:pt x="192" y="336"/>
                      <a:pt x="288" y="432"/>
                    </a:cubicBezTo>
                    <a:cubicBezTo>
                      <a:pt x="384" y="528"/>
                      <a:pt x="384" y="600"/>
                      <a:pt x="576" y="576"/>
                    </a:cubicBezTo>
                    <a:cubicBezTo>
                      <a:pt x="768" y="552"/>
                      <a:pt x="1248" y="384"/>
                      <a:pt x="1440" y="288"/>
                    </a:cubicBezTo>
                    <a:cubicBezTo>
                      <a:pt x="1632" y="192"/>
                      <a:pt x="1680" y="96"/>
                      <a:pt x="1728" y="0"/>
                    </a:cubicBezTo>
                  </a:path>
                </a:pathLst>
              </a:custGeom>
              <a:noFill/>
              <a:ln w="9525">
                <a:solidFill>
                  <a:srgbClr val="000000"/>
                </a:solidFill>
                <a:round/>
                <a:headEnd/>
                <a:tailEnd/>
              </a:ln>
            </p:spPr>
            <p:txBody>
              <a:bodyPr/>
              <a:lstStyle/>
              <a:p>
                <a:endParaRPr lang="en-US"/>
              </a:p>
            </p:txBody>
          </p:sp>
          <p:sp>
            <p:nvSpPr>
              <p:cNvPr id="84" name="Text Box 15"/>
              <p:cNvSpPr txBox="1">
                <a:spLocks noChangeArrowheads="1"/>
              </p:cNvSpPr>
              <p:nvPr/>
            </p:nvSpPr>
            <p:spPr bwMode="auto">
              <a:xfrm>
                <a:off x="3024" y="5328"/>
                <a:ext cx="1008" cy="432"/>
              </a:xfrm>
              <a:prstGeom prst="rect">
                <a:avLst/>
              </a:prstGeom>
              <a:solidFill>
                <a:srgbClr val="FFFFFF"/>
              </a:solidFill>
              <a:ln w="9525">
                <a:noFill/>
                <a:miter lim="800000"/>
                <a:headEnd/>
                <a:tailEnd/>
              </a:ln>
            </p:spPr>
            <p:txBody>
              <a:bodyPr/>
              <a:lstStyle/>
              <a:p>
                <a:pPr eaLnBrk="0" hangingPunct="0"/>
                <a:r>
                  <a:rPr lang="en-US" sz="1200"/>
                  <a:t>SAC2</a:t>
                </a:r>
              </a:p>
            </p:txBody>
          </p:sp>
          <p:sp>
            <p:nvSpPr>
              <p:cNvPr id="85" name="Text Box 16"/>
              <p:cNvSpPr txBox="1">
                <a:spLocks noChangeArrowheads="1"/>
              </p:cNvSpPr>
              <p:nvPr/>
            </p:nvSpPr>
            <p:spPr bwMode="auto">
              <a:xfrm>
                <a:off x="3744" y="5328"/>
                <a:ext cx="1008" cy="432"/>
              </a:xfrm>
              <a:prstGeom prst="rect">
                <a:avLst/>
              </a:prstGeom>
              <a:solidFill>
                <a:srgbClr val="FFFFFF"/>
              </a:solidFill>
              <a:ln w="9525">
                <a:noFill/>
                <a:miter lim="800000"/>
                <a:headEnd/>
                <a:tailEnd/>
              </a:ln>
            </p:spPr>
            <p:txBody>
              <a:bodyPr/>
              <a:lstStyle/>
              <a:p>
                <a:pPr eaLnBrk="0" hangingPunct="0"/>
                <a:r>
                  <a:rPr lang="en-US" sz="1200"/>
                  <a:t>SAC3</a:t>
                </a:r>
              </a:p>
            </p:txBody>
          </p:sp>
          <p:sp>
            <p:nvSpPr>
              <p:cNvPr id="86" name="Text Box 17"/>
              <p:cNvSpPr txBox="1">
                <a:spLocks noChangeArrowheads="1"/>
              </p:cNvSpPr>
              <p:nvPr/>
            </p:nvSpPr>
            <p:spPr bwMode="auto">
              <a:xfrm>
                <a:off x="5063" y="5157"/>
                <a:ext cx="1008" cy="432"/>
              </a:xfrm>
              <a:prstGeom prst="rect">
                <a:avLst/>
              </a:prstGeom>
              <a:solidFill>
                <a:srgbClr val="FFFFFF"/>
              </a:solidFill>
              <a:ln w="9525">
                <a:noFill/>
                <a:miter lim="800000"/>
                <a:headEnd/>
                <a:tailEnd/>
              </a:ln>
            </p:spPr>
            <p:txBody>
              <a:bodyPr/>
              <a:lstStyle/>
              <a:p>
                <a:pPr eaLnBrk="0" hangingPunct="0"/>
                <a:r>
                  <a:rPr lang="en-US" sz="1200"/>
                  <a:t>SAC4</a:t>
                </a:r>
              </a:p>
            </p:txBody>
          </p:sp>
          <p:sp>
            <p:nvSpPr>
              <p:cNvPr id="87" name="Text Box 18"/>
              <p:cNvSpPr txBox="1">
                <a:spLocks noChangeArrowheads="1"/>
              </p:cNvSpPr>
              <p:nvPr/>
            </p:nvSpPr>
            <p:spPr bwMode="auto">
              <a:xfrm>
                <a:off x="7056" y="7436"/>
                <a:ext cx="1152" cy="217"/>
              </a:xfrm>
              <a:prstGeom prst="rect">
                <a:avLst/>
              </a:prstGeom>
              <a:solidFill>
                <a:srgbClr val="FFFFFF"/>
              </a:solidFill>
              <a:ln w="9525">
                <a:noFill/>
                <a:miter lim="800000"/>
                <a:headEnd/>
                <a:tailEnd/>
              </a:ln>
            </p:spPr>
            <p:txBody>
              <a:bodyPr/>
              <a:lstStyle/>
              <a:p>
                <a:pPr eaLnBrk="0" hangingPunct="0"/>
                <a:r>
                  <a:rPr lang="en-US" sz="1200"/>
                  <a:t>Output</a:t>
                </a:r>
              </a:p>
            </p:txBody>
          </p:sp>
          <p:sp>
            <p:nvSpPr>
              <p:cNvPr id="88" name="Text Box 19"/>
              <p:cNvSpPr txBox="1">
                <a:spLocks noChangeArrowheads="1"/>
              </p:cNvSpPr>
              <p:nvPr/>
            </p:nvSpPr>
            <p:spPr bwMode="auto">
              <a:xfrm>
                <a:off x="1152" y="7056"/>
                <a:ext cx="432" cy="432"/>
              </a:xfrm>
              <a:prstGeom prst="rect">
                <a:avLst/>
              </a:prstGeom>
              <a:solidFill>
                <a:srgbClr val="FFFFFF"/>
              </a:solidFill>
              <a:ln w="9525">
                <a:noFill/>
                <a:miter lim="800000"/>
                <a:headEnd/>
                <a:tailEnd/>
              </a:ln>
            </p:spPr>
            <p:txBody>
              <a:bodyPr/>
              <a:lstStyle/>
              <a:p>
                <a:pPr eaLnBrk="0" hangingPunct="0"/>
                <a:r>
                  <a:rPr lang="en-US" sz="1200"/>
                  <a:t>0</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3577"/>
                                        </p:tgtEl>
                                        <p:attrNameLst>
                                          <p:attrName>style.color</p:attrName>
                                        </p:attrNameLst>
                                      </p:cBhvr>
                                      <p:by>
                                        <p:hsl h="-7200000" s="0" l="0"/>
                                      </p:by>
                                    </p:animClr>
                                    <p:animClr clrSpc="hsl" dir="cw">
                                      <p:cBhvr>
                                        <p:cTn id="7" dur="5000" fill="hold"/>
                                        <p:tgtEl>
                                          <p:spTgt spid="23577"/>
                                        </p:tgtEl>
                                        <p:attrNameLst>
                                          <p:attrName>fillcolor</p:attrName>
                                        </p:attrNameLst>
                                      </p:cBhvr>
                                      <p:by>
                                        <p:hsl h="-7200000" s="0" l="0"/>
                                      </p:by>
                                    </p:animClr>
                                    <p:animClr clrSpc="hsl" dir="cw">
                                      <p:cBhvr>
                                        <p:cTn id="8" dur="5000" fill="hold"/>
                                        <p:tgtEl>
                                          <p:spTgt spid="23577"/>
                                        </p:tgtEl>
                                        <p:attrNameLst>
                                          <p:attrName>stroke.color</p:attrName>
                                        </p:attrNameLst>
                                      </p:cBhvr>
                                      <p:by>
                                        <p:hsl h="-7200000" s="0" l="0"/>
                                      </p:by>
                                    </p:animClr>
                                    <p:set>
                                      <p:cBhvr>
                                        <p:cTn id="9" dur="5000" fill="hold"/>
                                        <p:tgtEl>
                                          <p:spTgt spid="235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836712"/>
            <a:ext cx="2544286" cy="482633"/>
          </a:xfrm>
          <a:prstGeom prst="rect">
            <a:avLst/>
          </a:prstGeom>
        </p:spPr>
        <p:txBody>
          <a:bodyPr wrap="none">
            <a:spAutoFit/>
          </a:bodyPr>
          <a:lstStyle/>
          <a:p>
            <a:pPr marL="0" marR="0">
              <a:lnSpc>
                <a:spcPct val="115000"/>
              </a:lnSpc>
              <a:spcBef>
                <a:spcPts val="0"/>
              </a:spcBef>
              <a:spcAft>
                <a:spcPts val="0"/>
              </a:spcAft>
            </a:pPr>
            <a:r>
              <a:rPr lang="en-US" sz="2400" b="1" dirty="0" err="1">
                <a:latin typeface="Arial" panose="020B0604020202020204" pitchFamily="34" charset="0"/>
                <a:ea typeface="Times New Roman" panose="02020603050405020304" pitchFamily="18" charset="0"/>
              </a:rPr>
              <a:t>Skala</a:t>
            </a:r>
            <a:r>
              <a:rPr lang="en-US" sz="2400" b="1" dirty="0">
                <a:latin typeface="Arial" panose="020B0604020202020204" pitchFamily="34" charset="0"/>
                <a:ea typeface="Times New Roman" panose="02020603050405020304" pitchFamily="18" charset="0"/>
              </a:rPr>
              <a:t> </a:t>
            </a:r>
            <a:r>
              <a:rPr lang="en-US" sz="2400" b="1" dirty="0" err="1">
                <a:latin typeface="Arial" panose="020B0604020202020204" pitchFamily="34" charset="0"/>
                <a:ea typeface="Times New Roman" panose="02020603050405020304" pitchFamily="18" charset="0"/>
              </a:rPr>
              <a:t>Ekonomis</a:t>
            </a:r>
            <a:endParaRPr lang="en-US" sz="24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1043608" y="1484784"/>
            <a:ext cx="7200800" cy="646331"/>
          </a:xfrm>
          <a:prstGeom prst="rect">
            <a:avLst/>
          </a:prstGeom>
        </p:spPr>
        <p:txBody>
          <a:bodyPr wrap="square">
            <a:spAutoFit/>
          </a:bodyPr>
          <a:lstStyle/>
          <a:p>
            <a:r>
              <a:rPr lang="en-US" dirty="0" err="1">
                <a:latin typeface="Arial" panose="020B0604020202020204" pitchFamily="34" charset="0"/>
                <a:ea typeface="Times New Roman" panose="02020603050405020304" pitchFamily="18" charset="0"/>
              </a:rPr>
              <a:t>Skala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produksi</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dikatakan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ekonomis</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apabila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bertambahnya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produksi</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menyebabkan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biaya</a:t>
            </a:r>
            <a:r>
              <a:rPr lang="en-US" dirty="0">
                <a:latin typeface="Arial" panose="020B0604020202020204" pitchFamily="34" charset="0"/>
                <a:ea typeface="Times New Roman" panose="02020603050405020304" pitchFamily="18" charset="0"/>
              </a:rPr>
              <a:t> rata-rata </a:t>
            </a:r>
            <a:r>
              <a:rPr lang="en-US" dirty="0" err="1">
                <a:latin typeface="Arial" panose="020B0604020202020204" pitchFamily="34" charset="0"/>
                <a:ea typeface="Times New Roman" panose="02020603050405020304" pitchFamily="18" charset="0"/>
              </a:rPr>
              <a:t>menjadi</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semakin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rendah</a:t>
            </a:r>
            <a:r>
              <a:rPr lang="en-US" dirty="0">
                <a:latin typeface="Arial" panose="020B0604020202020204" pitchFamily="34" charset="0"/>
                <a:ea typeface="Times New Roman" panose="02020603050405020304" pitchFamily="18" charset="0"/>
              </a:rPr>
              <a:t>. </a:t>
            </a:r>
            <a:endParaRPr lang="en-US" dirty="0"/>
          </a:p>
        </p:txBody>
      </p:sp>
      <p:sp>
        <p:nvSpPr>
          <p:cNvPr id="4" name="Rectangle 3"/>
          <p:cNvSpPr/>
          <p:nvPr/>
        </p:nvSpPr>
        <p:spPr>
          <a:xfrm>
            <a:off x="827584" y="2710342"/>
            <a:ext cx="7416824" cy="1826654"/>
          </a:xfrm>
          <a:prstGeom prst="rect">
            <a:avLst/>
          </a:prstGeom>
        </p:spPr>
        <p:txBody>
          <a:bodyPr wrap="square">
            <a:spAutoFit/>
          </a:bodyPr>
          <a:lstStyle/>
          <a:p>
            <a:pPr marL="0" marR="0" algn="just">
              <a:lnSpc>
                <a:spcPct val="115000"/>
              </a:lnSpc>
              <a:spcBef>
                <a:spcPts val="600"/>
              </a:spcBef>
              <a:spcAft>
                <a:spcPts val="0"/>
              </a:spcAft>
            </a:pPr>
            <a:r>
              <a:rPr lang="en-US" dirty="0">
                <a:latin typeface="Arial" panose="020B0604020202020204" pitchFamily="34" charset="0"/>
                <a:ea typeface="Times New Roman" panose="02020603050405020304" pitchFamily="18" charset="0"/>
              </a:rPr>
              <a:t>Hal-</a:t>
            </a:r>
            <a:r>
              <a:rPr lang="en-US" dirty="0" err="1">
                <a:latin typeface="Arial" panose="020B0604020202020204" pitchFamily="34" charset="0"/>
                <a:ea typeface="Times New Roman" panose="02020603050405020304" pitchFamily="18" charset="0"/>
              </a:rPr>
              <a:t>hal</a:t>
            </a:r>
            <a:r>
              <a:rPr lang="en-US" dirty="0">
                <a:latin typeface="Arial" panose="020B0604020202020204" pitchFamily="34" charset="0"/>
                <a:ea typeface="Times New Roman" panose="02020603050405020304" pitchFamily="18" charset="0"/>
              </a:rPr>
              <a:t> yang </a:t>
            </a:r>
            <a:r>
              <a:rPr lang="en-US" dirty="0" err="1">
                <a:latin typeface="Arial" panose="020B0604020202020204" pitchFamily="34" charset="0"/>
                <a:ea typeface="Times New Roman" panose="02020603050405020304" pitchFamily="18" charset="0"/>
              </a:rPr>
              <a:t>menyebabkan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terjadinya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skala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ekonomis</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adalah</a:t>
            </a:r>
            <a:r>
              <a:rPr lang="en-US" dirty="0">
                <a:latin typeface="Arial" panose="020B0604020202020204" pitchFamily="34"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tabLst>
                <a:tab pos="47625" algn="l"/>
                <a:tab pos="228600" algn="l"/>
              </a:tabLst>
            </a:pPr>
            <a:r>
              <a:rPr lang="en-US" dirty="0">
                <a:latin typeface="Arial" panose="020B0604020202020204" pitchFamily="34" charset="0"/>
                <a:ea typeface="Times New Roman" panose="02020603050405020304" pitchFamily="18" charset="0"/>
              </a:rPr>
              <a:t>Discount </a:t>
            </a:r>
            <a:r>
              <a:rPr lang="en-US" dirty="0" err="1">
                <a:latin typeface="Arial" panose="020B0604020202020204" pitchFamily="34" charset="0"/>
                <a:ea typeface="Times New Roman" panose="02020603050405020304" pitchFamily="18" charset="0"/>
              </a:rPr>
              <a:t>harga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bahan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mentah</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dan</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faktor</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produksi</a:t>
            </a:r>
            <a:r>
              <a:rPr lang="en-US" dirty="0">
                <a:latin typeface="Arial" panose="020B0604020202020204" pitchFamily="34" charset="0"/>
                <a:ea typeface="Times New Roman" panose="02020603050405020304" pitchFamily="18" charset="0"/>
              </a:rPr>
              <a:t> lain. </a:t>
            </a:r>
            <a:endParaRPr lang="en-US" dirty="0" smtClean="0">
              <a:latin typeface="Arial" panose="020B0604020202020204" pitchFamily="34" charset="0"/>
              <a:ea typeface="Times New Roman" panose="02020603050405020304" pitchFamily="18" charset="0"/>
            </a:endParaRPr>
          </a:p>
          <a:p>
            <a:pPr marL="342900" indent="-342900" algn="just">
              <a:lnSpc>
                <a:spcPct val="115000"/>
              </a:lnSpc>
              <a:spcBef>
                <a:spcPts val="0"/>
              </a:spcBef>
              <a:spcAft>
                <a:spcPts val="0"/>
              </a:spcAft>
              <a:buFont typeface="+mj-lt"/>
              <a:buAutoNum type="arabicPeriod"/>
              <a:tabLst>
                <a:tab pos="47625" algn="l"/>
                <a:tab pos="228600" algn="l"/>
              </a:tabLst>
            </a:pPr>
            <a:r>
              <a:rPr lang="id-ID" sz="2000" dirty="0"/>
              <a:t>Spesialisasi kerja (</a:t>
            </a:r>
            <a:r>
              <a:rPr lang="id-ID" sz="2000" i="1" dirty="0"/>
              <a:t>division of labor</a:t>
            </a:r>
            <a:r>
              <a:rPr lang="id-ID" sz="2000" dirty="0"/>
              <a:t>)</a:t>
            </a:r>
            <a:endParaRPr lang="en-US" sz="2000" dirty="0"/>
          </a:p>
          <a:p>
            <a:pPr marL="342900" indent="-342900" algn="just">
              <a:lnSpc>
                <a:spcPct val="115000"/>
              </a:lnSpc>
              <a:spcBef>
                <a:spcPts val="0"/>
              </a:spcBef>
              <a:spcAft>
                <a:spcPts val="0"/>
              </a:spcAft>
              <a:buFont typeface="+mj-lt"/>
              <a:buAutoNum type="arabicPeriod"/>
              <a:tabLst>
                <a:tab pos="47625" algn="l"/>
                <a:tab pos="228600" algn="l"/>
              </a:tabLst>
            </a:pPr>
            <a:r>
              <a:rPr lang="id-ID" sz="2000" dirty="0"/>
              <a:t>Dimungkinkannya memproduksi barang sampingan </a:t>
            </a:r>
            <a:endParaRPr lang="en-US" sz="2000" dirty="0"/>
          </a:p>
          <a:p>
            <a:pPr marR="0" lvl="0" algn="just">
              <a:lnSpc>
                <a:spcPct val="115000"/>
              </a:lnSpc>
              <a:spcBef>
                <a:spcPts val="0"/>
              </a:spcBef>
              <a:spcAft>
                <a:spcPts val="0"/>
              </a:spcAft>
              <a:tabLst>
                <a:tab pos="47625" algn="l"/>
                <a:tab pos="228600" algn="l"/>
              </a:tabLst>
            </a:pP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722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424936" cy="547650"/>
          </a:xfrm>
          <a:prstGeom prst="rect">
            <a:avLst/>
          </a:prstGeom>
        </p:spPr>
        <p:txBody>
          <a:bodyPr wrap="square">
            <a:spAutoFit/>
          </a:bodyPr>
          <a:lstStyle/>
          <a:p>
            <a:pPr marL="0" marR="0">
              <a:lnSpc>
                <a:spcPct val="115000"/>
              </a:lnSpc>
              <a:spcBef>
                <a:spcPts val="0"/>
              </a:spcBef>
              <a:spcAft>
                <a:spcPts val="0"/>
              </a:spcAft>
            </a:pPr>
            <a:r>
              <a:rPr lang="en-US" sz="2800" b="1" dirty="0" err="1">
                <a:latin typeface="Arial" panose="020B0604020202020204" pitchFamily="34" charset="0"/>
                <a:ea typeface="Times New Roman" panose="02020603050405020304" pitchFamily="18" charset="0"/>
              </a:rPr>
              <a:t>Skala</a:t>
            </a:r>
            <a:r>
              <a:rPr lang="en-US" sz="2800" b="1" dirty="0">
                <a:latin typeface="Arial" panose="020B0604020202020204" pitchFamily="34" charset="0"/>
                <a:ea typeface="Times New Roman" panose="02020603050405020304" pitchFamily="18" charset="0"/>
              </a:rPr>
              <a:t> </a:t>
            </a:r>
            <a:r>
              <a:rPr lang="en-US" sz="2800" b="1" dirty="0" err="1">
                <a:latin typeface="Arial" panose="020B0604020202020204" pitchFamily="34" charset="0"/>
                <a:ea typeface="Times New Roman" panose="02020603050405020304" pitchFamily="18" charset="0"/>
              </a:rPr>
              <a:t>Tidak</a:t>
            </a:r>
            <a:r>
              <a:rPr lang="en-US" sz="2800" b="1" dirty="0">
                <a:latin typeface="Arial" panose="020B0604020202020204" pitchFamily="34" charset="0"/>
                <a:ea typeface="Times New Roman" panose="02020603050405020304" pitchFamily="18" charset="0"/>
              </a:rPr>
              <a:t> </a:t>
            </a:r>
            <a:r>
              <a:rPr lang="en-US" sz="2800" b="1" dirty="0" err="1">
                <a:latin typeface="Arial" panose="020B0604020202020204" pitchFamily="34" charset="0"/>
                <a:ea typeface="Times New Roman" panose="02020603050405020304" pitchFamily="18" charset="0"/>
              </a:rPr>
              <a:t>Ekonomis</a:t>
            </a:r>
            <a:r>
              <a:rPr lang="en-US" sz="2800" b="1" dirty="0">
                <a:latin typeface="Arial" panose="020B0604020202020204" pitchFamily="34" charset="0"/>
                <a:ea typeface="Times New Roman" panose="02020603050405020304" pitchFamily="18" charset="0"/>
              </a:rPr>
              <a:t> (diseconomies of scale)</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95536" y="1124744"/>
            <a:ext cx="8280920" cy="1815882"/>
          </a:xfrm>
          <a:prstGeom prst="rect">
            <a:avLst/>
          </a:prstGeom>
        </p:spPr>
        <p:txBody>
          <a:bodyPr wrap="square">
            <a:spAutoFit/>
          </a:bodyPr>
          <a:lstStyle/>
          <a:p>
            <a:r>
              <a:rPr lang="en-US" sz="2800" dirty="0" err="1">
                <a:latin typeface="Arial" panose="020B0604020202020204" pitchFamily="34" charset="0"/>
                <a:ea typeface="Times New Roman" panose="02020603050405020304" pitchFamily="18" charset="0"/>
              </a:rPr>
              <a:t>Skala</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perusahaan</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dikatakan</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tidak</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ekonomis</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bila</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bertambahnya</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produksi</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menyebabkan</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naiknya</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biaya</a:t>
            </a:r>
            <a:r>
              <a:rPr lang="en-US" sz="2800" dirty="0">
                <a:latin typeface="Arial" panose="020B0604020202020204" pitchFamily="34" charset="0"/>
                <a:ea typeface="Times New Roman" panose="02020603050405020304" pitchFamily="18" charset="0"/>
              </a:rPr>
              <a:t> rata-rata. Hal </a:t>
            </a:r>
            <a:r>
              <a:rPr lang="en-US" sz="2800" dirty="0" err="1">
                <a:latin typeface="Arial" panose="020B0604020202020204" pitchFamily="34" charset="0"/>
                <a:ea typeface="Times New Roman" panose="02020603050405020304" pitchFamily="18" charset="0"/>
              </a:rPr>
              <a:t>ini</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terjadi</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karena</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kegiatan</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produksi</a:t>
            </a:r>
            <a:r>
              <a:rPr lang="en-US" sz="2800" dirty="0">
                <a:latin typeface="Arial" panose="020B0604020202020204" pitchFamily="34" charset="0"/>
                <a:ea typeface="Times New Roman" panose="02020603050405020304" pitchFamily="18" charset="0"/>
              </a:rPr>
              <a:t> yang </a:t>
            </a:r>
            <a:r>
              <a:rPr lang="en-US" sz="2800" dirty="0" err="1">
                <a:latin typeface="Arial" panose="020B0604020202020204" pitchFamily="34" charset="0"/>
                <a:ea typeface="Times New Roman" panose="02020603050405020304" pitchFamily="18" charset="0"/>
              </a:rPr>
              <a:t>tidak</a:t>
            </a:r>
            <a:r>
              <a:rPr lang="en-US" sz="2800" dirty="0">
                <a:latin typeface="Arial" panose="020B0604020202020204" pitchFamily="34" charset="0"/>
                <a:ea typeface="Times New Roman" panose="02020603050405020304" pitchFamily="18" charset="0"/>
              </a:rPr>
              <a:t> </a:t>
            </a:r>
            <a:r>
              <a:rPr lang="en-US" sz="2800" dirty="0" err="1">
                <a:latin typeface="Arial" panose="020B0604020202020204" pitchFamily="34" charset="0"/>
                <a:ea typeface="Times New Roman" panose="02020603050405020304" pitchFamily="18" charset="0"/>
              </a:rPr>
              <a:t>efisien</a:t>
            </a:r>
            <a:r>
              <a:rPr lang="en-US" sz="2800" dirty="0">
                <a:latin typeface="Arial" panose="020B0604020202020204" pitchFamily="34"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83331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srcRect/>
          <a:stretch>
            <a:fillRect/>
          </a:stretch>
        </p:blipFill>
        <p:spPr bwMode="auto">
          <a:xfrm>
            <a:off x="467544" y="764704"/>
            <a:ext cx="7560840" cy="4968551"/>
          </a:xfrm>
          <a:prstGeom prst="rect">
            <a:avLst/>
          </a:prstGeom>
          <a:noFill/>
          <a:ln w="9525">
            <a:noFill/>
            <a:miter lim="800000"/>
            <a:headEnd/>
            <a:tailEnd/>
          </a:ln>
        </p:spPr>
      </p:pic>
    </p:spTree>
    <p:extLst>
      <p:ext uri="{BB962C8B-B14F-4D97-AF65-F5344CB8AC3E}">
        <p14:creationId xmlns:p14="http://schemas.microsoft.com/office/powerpoint/2010/main" val="32984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103" name="Picture 31"/>
          <p:cNvPicPr>
            <a:picLocks noChangeAspect="1" noChangeArrowheads="1"/>
          </p:cNvPicPr>
          <p:nvPr/>
        </p:nvPicPr>
        <p:blipFill>
          <a:blip r:embed="rId2"/>
          <a:srcRect/>
          <a:stretch>
            <a:fillRect/>
          </a:stretch>
        </p:blipFill>
        <p:spPr bwMode="auto">
          <a:xfrm>
            <a:off x="3433767" y="2536825"/>
            <a:ext cx="3281373" cy="3298920"/>
          </a:xfrm>
          <a:prstGeom prst="rect">
            <a:avLst/>
          </a:prstGeom>
          <a:noFill/>
          <a:ln w="9525" cap="flat" cmpd="sng" algn="ctr">
            <a:noFill/>
            <a:prstDash val="solid"/>
            <a:miter lim="800000"/>
            <a:headEnd/>
            <a:tailEnd/>
          </a:ln>
          <a:effectLst/>
        </p:spPr>
      </p:pic>
      <p:sp>
        <p:nvSpPr>
          <p:cNvPr id="3075" name="WordArt 3"/>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dirty="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3076" name="WordArt 4"/>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3077" name="WordArt 5"/>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3078" name="WordArt 6"/>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3079" name="WordArt 7"/>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3081" name="Line 9"/>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3082" name="Group 10"/>
          <p:cNvGrpSpPr>
            <a:grpSpLocks/>
          </p:cNvGrpSpPr>
          <p:nvPr/>
        </p:nvGrpSpPr>
        <p:grpSpPr bwMode="auto">
          <a:xfrm>
            <a:off x="179388" y="44450"/>
            <a:ext cx="1182687" cy="1152525"/>
            <a:chOff x="80" y="128"/>
            <a:chExt cx="700" cy="640"/>
          </a:xfrm>
        </p:grpSpPr>
        <p:pic>
          <p:nvPicPr>
            <p:cNvPr id="3083" name="Picture 11" descr="logo unika color"/>
            <p:cNvPicPr>
              <a:picLocks noChangeAspect="1" noChangeArrowheads="1"/>
            </p:cNvPicPr>
            <p:nvPr/>
          </p:nvPicPr>
          <p:blipFill>
            <a:blip r:embed="rId3">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3084" name="Group 12"/>
            <p:cNvGrpSpPr>
              <a:grpSpLocks/>
            </p:cNvGrpSpPr>
            <p:nvPr/>
          </p:nvGrpSpPr>
          <p:grpSpPr bwMode="auto">
            <a:xfrm>
              <a:off x="440" y="144"/>
              <a:ext cx="320" cy="242"/>
              <a:chOff x="1298" y="894"/>
              <a:chExt cx="338" cy="270"/>
            </a:xfrm>
          </p:grpSpPr>
          <p:sp>
            <p:nvSpPr>
              <p:cNvPr id="3085" name="Freeform 13"/>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3086" name="Freeform 14"/>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3087" name="Group 15"/>
            <p:cNvGrpSpPr>
              <a:grpSpLocks/>
            </p:cNvGrpSpPr>
            <p:nvPr/>
          </p:nvGrpSpPr>
          <p:grpSpPr bwMode="auto">
            <a:xfrm flipH="1">
              <a:off x="113" y="144"/>
              <a:ext cx="321" cy="242"/>
              <a:chOff x="1298" y="894"/>
              <a:chExt cx="338" cy="270"/>
            </a:xfrm>
          </p:grpSpPr>
          <p:sp>
            <p:nvSpPr>
              <p:cNvPr id="3088" name="Freeform 16"/>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3089" name="Freeform 17"/>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3090" name="Freeform 18"/>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3091" name="Freeform 19"/>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3092" name="Freeform 20"/>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3093" name="Line 21"/>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3094" name="Line 22"/>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3095" name="Line 23"/>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3096" name="Line 24"/>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3097" name="Rectangle 25"/>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3098" name="Text Box 26"/>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31" name="Rectangle 30"/>
          <p:cNvSpPr/>
          <p:nvPr/>
        </p:nvSpPr>
        <p:spPr>
          <a:xfrm>
            <a:off x="1571604" y="2285992"/>
            <a:ext cx="7000924" cy="2973122"/>
          </a:xfrm>
          <a:prstGeom prst="rect">
            <a:avLst/>
          </a:prstGeom>
        </p:spPr>
        <p:txBody>
          <a:bodyPr wrap="square">
            <a:spAutoFit/>
          </a:bodyPr>
          <a:lstStyle/>
          <a:p>
            <a:pPr lvl="1" algn="ctr">
              <a:lnSpc>
                <a:spcPct val="90000"/>
              </a:lnSpc>
            </a:pPr>
            <a:r>
              <a:rPr lang="en-US" sz="2400" b="1" dirty="0" smtClean="0">
                <a:solidFill>
                  <a:srgbClr val="080808"/>
                </a:solidFill>
                <a:effectLst/>
                <a:latin typeface="Footlight MT Light" pitchFamily="18" charset="0"/>
              </a:rPr>
              <a:t>Total Cost  (</a:t>
            </a:r>
            <a:r>
              <a:rPr lang="en-US" sz="2400" b="1" dirty="0" err="1" smtClean="0">
                <a:solidFill>
                  <a:srgbClr val="080808"/>
                </a:solidFill>
                <a:effectLst/>
                <a:latin typeface="Footlight MT Light" pitchFamily="18" charset="0"/>
              </a:rPr>
              <a:t>Biaya</a:t>
            </a:r>
            <a:r>
              <a:rPr lang="en-US" sz="2400" b="1" dirty="0" smtClean="0">
                <a:solidFill>
                  <a:srgbClr val="080808"/>
                </a:solidFill>
                <a:effectLst/>
                <a:latin typeface="Footlight MT Light" pitchFamily="18" charset="0"/>
              </a:rPr>
              <a:t> Total)</a:t>
            </a:r>
          </a:p>
          <a:p>
            <a:pPr lvl="1" algn="ctr">
              <a:lnSpc>
                <a:spcPct val="90000"/>
              </a:lnSpc>
              <a:buFont typeface="Tahoma" pitchFamily="34" charset="0"/>
              <a:buNone/>
            </a:pPr>
            <a:r>
              <a:rPr lang="en-US" sz="2400" dirty="0" err="1" smtClean="0">
                <a:solidFill>
                  <a:srgbClr val="080808"/>
                </a:solidFill>
                <a:effectLst/>
                <a:latin typeface="Footlight MT Light" pitchFamily="18" charset="0"/>
              </a:rPr>
              <a:t>Nilai</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dari</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seluruh</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sumberdaya</a:t>
            </a:r>
            <a:r>
              <a:rPr lang="en-US" sz="2400" dirty="0" smtClean="0">
                <a:solidFill>
                  <a:srgbClr val="080808"/>
                </a:solidFill>
                <a:effectLst/>
                <a:latin typeface="Footlight MT Light" pitchFamily="18" charset="0"/>
              </a:rPr>
              <a:t> yang </a:t>
            </a:r>
            <a:r>
              <a:rPr lang="en-US" sz="2400" dirty="0" err="1" smtClean="0">
                <a:solidFill>
                  <a:srgbClr val="080808"/>
                </a:solidFill>
                <a:effectLst/>
                <a:latin typeface="Footlight MT Light" pitchFamily="18" charset="0"/>
              </a:rPr>
              <a:t>digunakan</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dalam</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produksi</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guna</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menghasilkan</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barang</a:t>
            </a:r>
            <a:r>
              <a:rPr lang="en-US" sz="2400" dirty="0" smtClean="0">
                <a:solidFill>
                  <a:srgbClr val="080808"/>
                </a:solidFill>
                <a:effectLst/>
                <a:latin typeface="Footlight MT Light" pitchFamily="18" charset="0"/>
              </a:rPr>
              <a:t>/</a:t>
            </a:r>
            <a:r>
              <a:rPr lang="en-US" sz="2400" dirty="0" err="1" smtClean="0">
                <a:solidFill>
                  <a:srgbClr val="080808"/>
                </a:solidFill>
                <a:effectLst/>
                <a:latin typeface="Footlight MT Light" pitchFamily="18" charset="0"/>
              </a:rPr>
              <a:t>jasa</a:t>
            </a:r>
            <a:r>
              <a:rPr lang="en-US" sz="2400" dirty="0" smtClean="0">
                <a:solidFill>
                  <a:srgbClr val="080808"/>
                </a:solidFill>
                <a:effectLst/>
                <a:latin typeface="Footlight MT Light" pitchFamily="18" charset="0"/>
              </a:rPr>
              <a:t>………..TC = FC + VC</a:t>
            </a:r>
          </a:p>
          <a:p>
            <a:pPr lvl="1" algn="ctr">
              <a:lnSpc>
                <a:spcPct val="90000"/>
              </a:lnSpc>
            </a:pPr>
            <a:r>
              <a:rPr lang="en-US" sz="2400" b="1" dirty="0" smtClean="0">
                <a:solidFill>
                  <a:srgbClr val="080808"/>
                </a:solidFill>
                <a:effectLst/>
                <a:latin typeface="Footlight MT Light" pitchFamily="18" charset="0"/>
              </a:rPr>
              <a:t>Fixed Cost (</a:t>
            </a:r>
            <a:r>
              <a:rPr lang="en-US" sz="2400" b="1" dirty="0" err="1" smtClean="0">
                <a:solidFill>
                  <a:srgbClr val="080808"/>
                </a:solidFill>
                <a:effectLst/>
                <a:latin typeface="Footlight MT Light" pitchFamily="18" charset="0"/>
              </a:rPr>
              <a:t>Biaya</a:t>
            </a:r>
            <a:r>
              <a:rPr lang="en-US" sz="2400" b="1" dirty="0" smtClean="0">
                <a:solidFill>
                  <a:srgbClr val="080808"/>
                </a:solidFill>
                <a:effectLst/>
                <a:latin typeface="Footlight MT Light" pitchFamily="18" charset="0"/>
              </a:rPr>
              <a:t> </a:t>
            </a:r>
            <a:r>
              <a:rPr lang="en-US" sz="2400" b="1" dirty="0" err="1" smtClean="0">
                <a:solidFill>
                  <a:srgbClr val="080808"/>
                </a:solidFill>
                <a:effectLst/>
                <a:latin typeface="Footlight MT Light" pitchFamily="18" charset="0"/>
              </a:rPr>
              <a:t>Tetap</a:t>
            </a:r>
            <a:r>
              <a:rPr lang="en-US" sz="2400" b="1" dirty="0" smtClean="0">
                <a:solidFill>
                  <a:srgbClr val="080808"/>
                </a:solidFill>
                <a:effectLst/>
                <a:latin typeface="Footlight MT Light" pitchFamily="18" charset="0"/>
              </a:rPr>
              <a:t>)</a:t>
            </a:r>
          </a:p>
          <a:p>
            <a:pPr lvl="1" algn="ctr">
              <a:lnSpc>
                <a:spcPct val="90000"/>
              </a:lnSpc>
              <a:buFont typeface="Tahoma" pitchFamily="34" charset="0"/>
              <a:buNone/>
            </a:pPr>
            <a:r>
              <a:rPr lang="en-US" sz="2400" dirty="0" err="1" smtClean="0">
                <a:solidFill>
                  <a:srgbClr val="080808"/>
                </a:solidFill>
                <a:effectLst/>
                <a:latin typeface="Footlight MT Light" pitchFamily="18" charset="0"/>
              </a:rPr>
              <a:t>Biaya</a:t>
            </a:r>
            <a:r>
              <a:rPr lang="en-US" sz="2400" dirty="0" smtClean="0">
                <a:solidFill>
                  <a:srgbClr val="080808"/>
                </a:solidFill>
                <a:effectLst/>
                <a:latin typeface="Footlight MT Light" pitchFamily="18" charset="0"/>
              </a:rPr>
              <a:t> yang </a:t>
            </a:r>
            <a:r>
              <a:rPr lang="en-US" sz="2400" dirty="0" err="1" smtClean="0">
                <a:solidFill>
                  <a:srgbClr val="080808"/>
                </a:solidFill>
                <a:effectLst/>
                <a:latin typeface="Footlight MT Light" pitchFamily="18" charset="0"/>
              </a:rPr>
              <a:t>tetap</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dibayarkan</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oleh</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perusahaan</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berapapun</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tingkat</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outputnya</a:t>
            </a:r>
            <a:r>
              <a:rPr lang="en-US" sz="2400" dirty="0" smtClean="0">
                <a:solidFill>
                  <a:srgbClr val="080808"/>
                </a:solidFill>
                <a:effectLst/>
                <a:latin typeface="Footlight MT Light" pitchFamily="18" charset="0"/>
              </a:rPr>
              <a:t>………FC</a:t>
            </a:r>
          </a:p>
        </p:txBody>
      </p:sp>
      <p:sp>
        <p:nvSpPr>
          <p:cNvPr id="32" name="TextBox 31"/>
          <p:cNvSpPr txBox="1"/>
          <p:nvPr/>
        </p:nvSpPr>
        <p:spPr>
          <a:xfrm>
            <a:off x="1428728" y="1500174"/>
            <a:ext cx="6572296" cy="523220"/>
          </a:xfrm>
          <a:prstGeom prst="rect">
            <a:avLst/>
          </a:prstGeom>
          <a:noFill/>
        </p:spPr>
        <p:txBody>
          <a:bodyPr wrap="square" rtlCol="0">
            <a:spAutoFit/>
          </a:bodyPr>
          <a:lstStyle/>
          <a:p>
            <a:r>
              <a:rPr lang="en-US" sz="2800" dirty="0"/>
              <a:t>	</a:t>
            </a:r>
            <a:r>
              <a:rPr lang="en-US" sz="2800" dirty="0" smtClean="0"/>
              <a:t>BEBERAPA KONSEP BIAYA</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3098"/>
                                        </p:tgtEl>
                                        <p:attrNameLst>
                                          <p:attrName>style.color</p:attrName>
                                        </p:attrNameLst>
                                      </p:cBhvr>
                                      <p:by>
                                        <p:hsl h="-7200000" s="0" l="0"/>
                                      </p:by>
                                    </p:animClr>
                                    <p:animClr clrSpc="hsl" dir="cw">
                                      <p:cBhvr>
                                        <p:cTn id="7" dur="5000" fill="hold"/>
                                        <p:tgtEl>
                                          <p:spTgt spid="3098"/>
                                        </p:tgtEl>
                                        <p:attrNameLst>
                                          <p:attrName>fillcolor</p:attrName>
                                        </p:attrNameLst>
                                      </p:cBhvr>
                                      <p:by>
                                        <p:hsl h="-7200000" s="0" l="0"/>
                                      </p:by>
                                    </p:animClr>
                                    <p:animClr clrSpc="hsl" dir="cw">
                                      <p:cBhvr>
                                        <p:cTn id="8" dur="5000" fill="hold"/>
                                        <p:tgtEl>
                                          <p:spTgt spid="3098"/>
                                        </p:tgtEl>
                                        <p:attrNameLst>
                                          <p:attrName>stroke.color</p:attrName>
                                        </p:attrNameLst>
                                      </p:cBhvr>
                                      <p:by>
                                        <p:hsl h="-7200000" s="0" l="0"/>
                                      </p:by>
                                    </p:animClr>
                                    <p:set>
                                      <p:cBhvr>
                                        <p:cTn id="9" dur="5000" fill="hold"/>
                                        <p:tgtEl>
                                          <p:spTgt spid="309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8"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2531"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2532"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2533"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2534"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2536"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2537" name="Group 9"/>
          <p:cNvGrpSpPr>
            <a:grpSpLocks/>
          </p:cNvGrpSpPr>
          <p:nvPr/>
        </p:nvGrpSpPr>
        <p:grpSpPr bwMode="auto">
          <a:xfrm>
            <a:off x="179388" y="44450"/>
            <a:ext cx="1182687" cy="1152525"/>
            <a:chOff x="80" y="128"/>
            <a:chExt cx="700" cy="640"/>
          </a:xfrm>
        </p:grpSpPr>
        <p:pic>
          <p:nvPicPr>
            <p:cNvPr id="22538"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22539" name="Group 11"/>
            <p:cNvGrpSpPr>
              <a:grpSpLocks/>
            </p:cNvGrpSpPr>
            <p:nvPr/>
          </p:nvGrpSpPr>
          <p:grpSpPr bwMode="auto">
            <a:xfrm>
              <a:off x="440" y="144"/>
              <a:ext cx="320" cy="242"/>
              <a:chOff x="1298" y="894"/>
              <a:chExt cx="338" cy="270"/>
            </a:xfrm>
          </p:grpSpPr>
          <p:sp>
            <p:nvSpPr>
              <p:cNvPr id="22540"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2541"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22542" name="Group 14"/>
            <p:cNvGrpSpPr>
              <a:grpSpLocks/>
            </p:cNvGrpSpPr>
            <p:nvPr/>
          </p:nvGrpSpPr>
          <p:grpSpPr bwMode="auto">
            <a:xfrm flipH="1">
              <a:off x="113" y="144"/>
              <a:ext cx="321" cy="242"/>
              <a:chOff x="1298" y="894"/>
              <a:chExt cx="338" cy="270"/>
            </a:xfrm>
          </p:grpSpPr>
          <p:sp>
            <p:nvSpPr>
              <p:cNvPr id="22543"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2544"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2545"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2546"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2547"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2548"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2549"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2550"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2551"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2552"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2553"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22554" name="Rectangle 26"/>
          <p:cNvSpPr>
            <a:spLocks noChangeArrowheads="1"/>
          </p:cNvSpPr>
          <p:nvPr/>
        </p:nvSpPr>
        <p:spPr bwMode="auto">
          <a:xfrm>
            <a:off x="1116013" y="1341438"/>
            <a:ext cx="7772400" cy="792162"/>
          </a:xfrm>
          <a:prstGeom prst="rect">
            <a:avLst/>
          </a:prstGeom>
          <a:noFill/>
          <a:ln w="9525">
            <a:noFill/>
            <a:miter lim="800000"/>
            <a:headEnd/>
            <a:tailEnd/>
          </a:ln>
        </p:spPr>
        <p:txBody>
          <a:bodyPr anchor="b"/>
          <a:lstStyle/>
          <a:p>
            <a:pPr algn="ctr">
              <a:spcBef>
                <a:spcPct val="0"/>
              </a:spcBef>
            </a:pPr>
            <a:endParaRPr lang="en-US" sz="4400" dirty="0"/>
          </a:p>
        </p:txBody>
      </p:sp>
      <p:sp>
        <p:nvSpPr>
          <p:cNvPr id="22557" name="Rectangle 29"/>
          <p:cNvSpPr>
            <a:spLocks noChangeArrowheads="1"/>
          </p:cNvSpPr>
          <p:nvPr/>
        </p:nvSpPr>
        <p:spPr bwMode="auto">
          <a:xfrm>
            <a:off x="1258888" y="2276474"/>
            <a:ext cx="7416800" cy="2825389"/>
          </a:xfrm>
          <a:prstGeom prst="rect">
            <a:avLst/>
          </a:prstGeom>
          <a:noFill/>
          <a:ln w="9525" algn="ctr">
            <a:noFill/>
            <a:miter lim="800000"/>
            <a:headEnd/>
            <a:tailEnd/>
          </a:ln>
          <a:effectLst/>
        </p:spPr>
        <p:txBody>
          <a:bodyPr wrap="square">
            <a:spAutoFit/>
          </a:bodyPr>
          <a:lstStyle/>
          <a:p>
            <a:pPr lvl="1" algn="ctr">
              <a:lnSpc>
                <a:spcPct val="90000"/>
              </a:lnSpc>
            </a:pPr>
            <a:r>
              <a:rPr lang="en-US" sz="2400" b="1" dirty="0" smtClean="0">
                <a:solidFill>
                  <a:srgbClr val="080808"/>
                </a:solidFill>
                <a:effectLst/>
                <a:latin typeface="Footlight MT Light" pitchFamily="18" charset="0"/>
              </a:rPr>
              <a:t>Variable Cost (</a:t>
            </a:r>
            <a:r>
              <a:rPr lang="en-US" sz="2400" b="1" dirty="0" err="1" smtClean="0">
                <a:solidFill>
                  <a:srgbClr val="080808"/>
                </a:solidFill>
                <a:effectLst/>
                <a:latin typeface="Footlight MT Light" pitchFamily="18" charset="0"/>
              </a:rPr>
              <a:t>Biaya</a:t>
            </a:r>
            <a:r>
              <a:rPr lang="en-US" sz="2400" b="1" dirty="0" smtClean="0">
                <a:solidFill>
                  <a:srgbClr val="080808"/>
                </a:solidFill>
                <a:effectLst/>
                <a:latin typeface="Footlight MT Light" pitchFamily="18" charset="0"/>
              </a:rPr>
              <a:t> </a:t>
            </a:r>
            <a:r>
              <a:rPr lang="en-US" sz="2400" b="1" dirty="0" err="1" smtClean="0">
                <a:solidFill>
                  <a:srgbClr val="080808"/>
                </a:solidFill>
                <a:effectLst/>
                <a:latin typeface="Footlight MT Light" pitchFamily="18" charset="0"/>
              </a:rPr>
              <a:t>Variabel</a:t>
            </a:r>
            <a:r>
              <a:rPr lang="en-US" sz="2400" b="1" dirty="0" smtClean="0">
                <a:solidFill>
                  <a:srgbClr val="080808"/>
                </a:solidFill>
                <a:effectLst/>
                <a:latin typeface="Footlight MT Light" pitchFamily="18" charset="0"/>
              </a:rPr>
              <a:t>)</a:t>
            </a:r>
          </a:p>
          <a:p>
            <a:pPr lvl="1" algn="ctr">
              <a:lnSpc>
                <a:spcPct val="90000"/>
              </a:lnSpc>
              <a:buFont typeface="Tahoma" pitchFamily="34" charset="0"/>
              <a:buNone/>
            </a:pPr>
            <a:r>
              <a:rPr lang="en-US" sz="2400" dirty="0" err="1" smtClean="0">
                <a:solidFill>
                  <a:srgbClr val="080808"/>
                </a:solidFill>
                <a:effectLst/>
                <a:latin typeface="Footlight MT Light" pitchFamily="18" charset="0"/>
              </a:rPr>
              <a:t>Biaya</a:t>
            </a:r>
            <a:r>
              <a:rPr lang="en-US" sz="2400" dirty="0" smtClean="0">
                <a:solidFill>
                  <a:srgbClr val="080808"/>
                </a:solidFill>
                <a:effectLst/>
                <a:latin typeface="Footlight MT Light" pitchFamily="18" charset="0"/>
              </a:rPr>
              <a:t> yang </a:t>
            </a:r>
            <a:r>
              <a:rPr lang="en-US" sz="2400" dirty="0" err="1" smtClean="0">
                <a:solidFill>
                  <a:srgbClr val="080808"/>
                </a:solidFill>
                <a:effectLst/>
                <a:latin typeface="Footlight MT Light" pitchFamily="18" charset="0"/>
              </a:rPr>
              <a:t>berubah</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menurut</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tinggi</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rendahnya</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tingkat</a:t>
            </a:r>
            <a:r>
              <a:rPr lang="en-US" sz="2400" dirty="0" smtClean="0">
                <a:solidFill>
                  <a:srgbClr val="080808"/>
                </a:solidFill>
                <a:effectLst/>
                <a:latin typeface="Footlight MT Light" pitchFamily="18" charset="0"/>
              </a:rPr>
              <a:t> output yang </a:t>
            </a:r>
            <a:r>
              <a:rPr lang="en-US" sz="2400" dirty="0" err="1" smtClean="0">
                <a:solidFill>
                  <a:srgbClr val="080808"/>
                </a:solidFill>
                <a:effectLst/>
                <a:latin typeface="Footlight MT Light" pitchFamily="18" charset="0"/>
              </a:rPr>
              <a:t>diproduksi</a:t>
            </a:r>
            <a:r>
              <a:rPr lang="en-US" sz="2400" dirty="0" smtClean="0">
                <a:solidFill>
                  <a:srgbClr val="080808"/>
                </a:solidFill>
                <a:effectLst/>
                <a:latin typeface="Footlight MT Light" pitchFamily="18" charset="0"/>
              </a:rPr>
              <a:t>…….VC</a:t>
            </a:r>
          </a:p>
          <a:p>
            <a:pPr lvl="1" algn="ctr">
              <a:lnSpc>
                <a:spcPct val="90000"/>
              </a:lnSpc>
            </a:pPr>
            <a:endParaRPr lang="en-US" sz="2400" b="1" dirty="0" smtClean="0">
              <a:solidFill>
                <a:srgbClr val="080808"/>
              </a:solidFill>
              <a:effectLst/>
              <a:latin typeface="Footlight MT Light" pitchFamily="18" charset="0"/>
            </a:endParaRPr>
          </a:p>
          <a:p>
            <a:pPr lvl="1" algn="ctr">
              <a:lnSpc>
                <a:spcPct val="90000"/>
              </a:lnSpc>
            </a:pPr>
            <a:r>
              <a:rPr lang="en-US" sz="2400" b="1" dirty="0" smtClean="0">
                <a:solidFill>
                  <a:srgbClr val="080808"/>
                </a:solidFill>
                <a:effectLst/>
                <a:latin typeface="Footlight MT Light" pitchFamily="18" charset="0"/>
              </a:rPr>
              <a:t>Average Cost (</a:t>
            </a:r>
            <a:r>
              <a:rPr lang="en-US" sz="2400" b="1" dirty="0" err="1" smtClean="0">
                <a:solidFill>
                  <a:srgbClr val="080808"/>
                </a:solidFill>
                <a:effectLst/>
                <a:latin typeface="Footlight MT Light" pitchFamily="18" charset="0"/>
              </a:rPr>
              <a:t>Biaya</a:t>
            </a:r>
            <a:r>
              <a:rPr lang="en-US" sz="2400" b="1" dirty="0" smtClean="0">
                <a:solidFill>
                  <a:srgbClr val="080808"/>
                </a:solidFill>
                <a:effectLst/>
                <a:latin typeface="Footlight MT Light" pitchFamily="18" charset="0"/>
              </a:rPr>
              <a:t> Rata-rata)</a:t>
            </a:r>
          </a:p>
          <a:p>
            <a:pPr lvl="1">
              <a:lnSpc>
                <a:spcPct val="90000"/>
              </a:lnSpc>
              <a:buFont typeface="Tahoma" pitchFamily="34" charset="0"/>
              <a:buNone/>
            </a:pPr>
            <a:r>
              <a:rPr lang="en-US" sz="2400" dirty="0" err="1" smtClean="0">
                <a:solidFill>
                  <a:srgbClr val="080808"/>
                </a:solidFill>
                <a:effectLst/>
                <a:latin typeface="Footlight MT Light" pitchFamily="18" charset="0"/>
              </a:rPr>
              <a:t>Biaya</a:t>
            </a:r>
            <a:r>
              <a:rPr lang="en-US" sz="2400" dirty="0" smtClean="0">
                <a:solidFill>
                  <a:srgbClr val="080808"/>
                </a:solidFill>
                <a:effectLst/>
                <a:latin typeface="Footlight MT Light" pitchFamily="18" charset="0"/>
              </a:rPr>
              <a:t> </a:t>
            </a:r>
            <a:r>
              <a:rPr lang="en-US" sz="2400" dirty="0" err="1" smtClean="0">
                <a:solidFill>
                  <a:srgbClr val="080808"/>
                </a:solidFill>
                <a:effectLst/>
                <a:latin typeface="Footlight MT Light" pitchFamily="18" charset="0"/>
              </a:rPr>
              <a:t>produksi</a:t>
            </a:r>
            <a:r>
              <a:rPr lang="en-US" sz="2400" dirty="0" smtClean="0">
                <a:solidFill>
                  <a:srgbClr val="080808"/>
                </a:solidFill>
                <a:effectLst/>
                <a:latin typeface="Footlight MT Light" pitchFamily="18" charset="0"/>
              </a:rPr>
              <a:t> per unit output yang </a:t>
            </a:r>
            <a:r>
              <a:rPr lang="en-US" sz="2400" dirty="0" err="1" smtClean="0">
                <a:solidFill>
                  <a:srgbClr val="080808"/>
                </a:solidFill>
                <a:effectLst/>
                <a:latin typeface="Footlight MT Light" pitchFamily="18" charset="0"/>
              </a:rPr>
              <a:t>dihasilkan</a:t>
            </a:r>
            <a:r>
              <a:rPr lang="en-US" sz="2400" dirty="0" smtClean="0">
                <a:solidFill>
                  <a:srgbClr val="080808"/>
                </a:solidFill>
                <a:effectLst/>
                <a:latin typeface="Footlight MT Light" pitchFamily="18" charset="0"/>
              </a:rPr>
              <a:t>.</a:t>
            </a:r>
            <a:endParaRPr lang="en-US" sz="2400" dirty="0">
              <a:solidFill>
                <a:srgbClr val="080808"/>
              </a:solidFill>
              <a:effectLst/>
              <a:latin typeface="Footlight MT Light" pitchFamily="18" charset="0"/>
            </a:endParaRPr>
          </a:p>
        </p:txBody>
      </p:sp>
      <p:sp>
        <p:nvSpPr>
          <p:cNvPr id="30" name="TextBox 29"/>
          <p:cNvSpPr txBox="1"/>
          <p:nvPr/>
        </p:nvSpPr>
        <p:spPr>
          <a:xfrm>
            <a:off x="1428728" y="1500174"/>
            <a:ext cx="6572296" cy="523220"/>
          </a:xfrm>
          <a:prstGeom prst="rect">
            <a:avLst/>
          </a:prstGeom>
          <a:noFill/>
        </p:spPr>
        <p:txBody>
          <a:bodyPr wrap="square" rtlCol="0">
            <a:spAutoFit/>
          </a:bodyPr>
          <a:lstStyle/>
          <a:p>
            <a:r>
              <a:rPr lang="en-US" sz="2800" dirty="0"/>
              <a:t>	</a:t>
            </a:r>
            <a:r>
              <a:rPr lang="en-US" sz="2800" dirty="0" smtClean="0"/>
              <a:t>BEBERAPA KONSEP BIAYA</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2553"/>
                                        </p:tgtEl>
                                        <p:attrNameLst>
                                          <p:attrName>style.color</p:attrName>
                                        </p:attrNameLst>
                                      </p:cBhvr>
                                      <p:by>
                                        <p:hsl h="-7200000" s="0" l="0"/>
                                      </p:by>
                                    </p:animClr>
                                    <p:animClr clrSpc="hsl" dir="cw">
                                      <p:cBhvr>
                                        <p:cTn id="7" dur="5000" fill="hold"/>
                                        <p:tgtEl>
                                          <p:spTgt spid="22553"/>
                                        </p:tgtEl>
                                        <p:attrNameLst>
                                          <p:attrName>fillcolor</p:attrName>
                                        </p:attrNameLst>
                                      </p:cBhvr>
                                      <p:by>
                                        <p:hsl h="-7200000" s="0" l="0"/>
                                      </p:by>
                                    </p:animClr>
                                    <p:animClr clrSpc="hsl" dir="cw">
                                      <p:cBhvr>
                                        <p:cTn id="8" dur="5000" fill="hold"/>
                                        <p:tgtEl>
                                          <p:spTgt spid="22553"/>
                                        </p:tgtEl>
                                        <p:attrNameLst>
                                          <p:attrName>stroke.color</p:attrName>
                                        </p:attrNameLst>
                                      </p:cBhvr>
                                      <p:by>
                                        <p:hsl h="-7200000" s="0" l="0"/>
                                      </p:by>
                                    </p:animClr>
                                    <p:set>
                                      <p:cBhvr>
                                        <p:cTn id="9" dur="5000" fill="hold"/>
                                        <p:tgtEl>
                                          <p:spTgt spid="2255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nodePh="1">
                                  <p:stCondLst>
                                    <p:cond delay="0"/>
                                  </p:stCondLst>
                                  <p:endCondLst>
                                    <p:cond evt="begin" delay="0">
                                      <p:tn val="12"/>
                                    </p:cond>
                                  </p:endCondLst>
                                  <p:childTnLst>
                                    <p:set>
                                      <p:cBhvr>
                                        <p:cTn id="13" dur="1" fill="hold">
                                          <p:stCondLst>
                                            <p:cond delay="0"/>
                                          </p:stCondLst>
                                        </p:cTn>
                                        <p:tgtEl>
                                          <p:spTgt spid="22554"/>
                                        </p:tgtEl>
                                        <p:attrNameLst>
                                          <p:attrName>style.visibility</p:attrName>
                                        </p:attrNameLst>
                                      </p:cBhvr>
                                      <p:to>
                                        <p:strVal val="visible"/>
                                      </p:to>
                                    </p:set>
                                    <p:animEffect transition="in" filter="diamond(in)">
                                      <p:cBhvr>
                                        <p:cTn id="14" dur="2000"/>
                                        <p:tgtEl>
                                          <p:spTgt spid="22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3" grpId="0" animBg="1"/>
      <p:bldP spid="225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5123"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5124"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5125"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5126"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5128"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5129" name="Group 9"/>
          <p:cNvGrpSpPr>
            <a:grpSpLocks/>
          </p:cNvGrpSpPr>
          <p:nvPr/>
        </p:nvGrpSpPr>
        <p:grpSpPr bwMode="auto">
          <a:xfrm>
            <a:off x="179388" y="44450"/>
            <a:ext cx="1182687" cy="1152525"/>
            <a:chOff x="80" y="128"/>
            <a:chExt cx="700" cy="640"/>
          </a:xfrm>
        </p:grpSpPr>
        <p:pic>
          <p:nvPicPr>
            <p:cNvPr id="5130" name="Picture 10" descr="logo unika color"/>
            <p:cNvPicPr>
              <a:picLocks noChangeAspect="1" noChangeArrowheads="1"/>
            </p:cNvPicPr>
            <p:nvPr/>
          </p:nvPicPr>
          <p:blipFill>
            <a:blip r:embed="rId3">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5131" name="Group 11"/>
            <p:cNvGrpSpPr>
              <a:grpSpLocks/>
            </p:cNvGrpSpPr>
            <p:nvPr/>
          </p:nvGrpSpPr>
          <p:grpSpPr bwMode="auto">
            <a:xfrm>
              <a:off x="440" y="144"/>
              <a:ext cx="320" cy="242"/>
              <a:chOff x="1298" y="894"/>
              <a:chExt cx="338" cy="270"/>
            </a:xfrm>
          </p:grpSpPr>
          <p:sp>
            <p:nvSpPr>
              <p:cNvPr id="5132"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5133"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5134" name="Group 14"/>
            <p:cNvGrpSpPr>
              <a:grpSpLocks/>
            </p:cNvGrpSpPr>
            <p:nvPr/>
          </p:nvGrpSpPr>
          <p:grpSpPr bwMode="auto">
            <a:xfrm flipH="1">
              <a:off x="113" y="144"/>
              <a:ext cx="321" cy="242"/>
              <a:chOff x="1298" y="894"/>
              <a:chExt cx="338" cy="270"/>
            </a:xfrm>
          </p:grpSpPr>
          <p:sp>
            <p:nvSpPr>
              <p:cNvPr id="5135"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5136"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5137"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5138"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5139"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5140"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5141"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5142"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5143"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5144"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5145"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5147" name="Text Box 27"/>
          <p:cNvSpPr txBox="1">
            <a:spLocks noChangeArrowheads="1"/>
          </p:cNvSpPr>
          <p:nvPr/>
        </p:nvSpPr>
        <p:spPr bwMode="auto">
          <a:xfrm>
            <a:off x="1285852" y="2214554"/>
            <a:ext cx="7272337" cy="1384995"/>
          </a:xfrm>
          <a:prstGeom prst="rect">
            <a:avLst/>
          </a:prstGeom>
          <a:noFill/>
          <a:ln w="9525">
            <a:noFill/>
            <a:miter lim="800000"/>
            <a:headEnd/>
            <a:tailEnd/>
          </a:ln>
          <a:effectLst/>
        </p:spPr>
        <p:txBody>
          <a:bodyPr>
            <a:spAutoFit/>
          </a:bodyPr>
          <a:lstStyle/>
          <a:p>
            <a:pPr algn="ctr"/>
            <a:r>
              <a:rPr lang="en-US" sz="2400" b="1" dirty="0" smtClean="0">
                <a:solidFill>
                  <a:srgbClr val="080808"/>
                </a:solidFill>
                <a:effectLst>
                  <a:outerShdw blurRad="38100" dist="38100" dir="2700000" algn="tl">
                    <a:srgbClr val="FFFFFF"/>
                  </a:outerShdw>
                </a:effectLst>
                <a:latin typeface="Footlight MT Light" pitchFamily="18" charset="0"/>
              </a:rPr>
              <a:t>Marginal Cost (</a:t>
            </a:r>
            <a:r>
              <a:rPr lang="en-US" sz="2400" b="1" dirty="0" err="1" smtClean="0">
                <a:solidFill>
                  <a:srgbClr val="080808"/>
                </a:solidFill>
                <a:effectLst>
                  <a:outerShdw blurRad="38100" dist="38100" dir="2700000" algn="tl">
                    <a:srgbClr val="FFFFFF"/>
                  </a:outerShdw>
                </a:effectLst>
                <a:latin typeface="Footlight MT Light" pitchFamily="18" charset="0"/>
              </a:rPr>
              <a:t>Biaya</a:t>
            </a:r>
            <a:r>
              <a:rPr lang="en-US" sz="2400" b="1" dirty="0" smtClean="0">
                <a:solidFill>
                  <a:srgbClr val="080808"/>
                </a:solidFill>
                <a:effectLst>
                  <a:outerShdw blurRad="38100" dist="38100" dir="2700000" algn="tl">
                    <a:srgbClr val="FFFFFF"/>
                  </a:outerShdw>
                </a:effectLst>
                <a:latin typeface="Footlight MT Light" pitchFamily="18" charset="0"/>
              </a:rPr>
              <a:t> Marginal)</a:t>
            </a:r>
            <a:endParaRPr lang="en-US" sz="2400" dirty="0" smtClean="0">
              <a:solidFill>
                <a:srgbClr val="080808"/>
              </a:solidFill>
              <a:effectLst>
                <a:outerShdw blurRad="38100" dist="38100" dir="2700000" algn="tl">
                  <a:srgbClr val="FFFFFF"/>
                </a:outerShdw>
              </a:effectLst>
              <a:latin typeface="Footlight MT Light" pitchFamily="18" charset="0"/>
            </a:endParaRPr>
          </a:p>
          <a:p>
            <a:pPr algn="ctr">
              <a:buFontTx/>
              <a:buNone/>
            </a:pPr>
            <a:r>
              <a:rPr lang="en-US" sz="2400" dirty="0" err="1" smtClean="0">
                <a:solidFill>
                  <a:srgbClr val="080808"/>
                </a:solidFill>
                <a:effectLst>
                  <a:outerShdw blurRad="38100" dist="38100" dir="2700000" algn="tl">
                    <a:srgbClr val="FFFFFF"/>
                  </a:outerShdw>
                </a:effectLst>
                <a:latin typeface="Footlight MT Light" pitchFamily="18" charset="0"/>
              </a:rPr>
              <a:t>Kenaikan</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dari</a:t>
            </a:r>
            <a:r>
              <a:rPr lang="en-US" sz="2400" dirty="0" smtClean="0">
                <a:solidFill>
                  <a:srgbClr val="080808"/>
                </a:solidFill>
                <a:effectLst>
                  <a:outerShdw blurRad="38100" dist="38100" dir="2700000" algn="tl">
                    <a:srgbClr val="FFFFFF"/>
                  </a:outerShdw>
                </a:effectLst>
                <a:latin typeface="Footlight MT Light" pitchFamily="18" charset="0"/>
              </a:rPr>
              <a:t> TC </a:t>
            </a:r>
            <a:r>
              <a:rPr lang="en-US" sz="2400" dirty="0" err="1" smtClean="0">
                <a:solidFill>
                  <a:srgbClr val="080808"/>
                </a:solidFill>
                <a:effectLst>
                  <a:outerShdw blurRad="38100" dist="38100" dir="2700000" algn="tl">
                    <a:srgbClr val="FFFFFF"/>
                  </a:outerShdw>
                </a:effectLst>
                <a:latin typeface="Footlight MT Light" pitchFamily="18" charset="0"/>
              </a:rPr>
              <a:t>sebagai</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akibat</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dari</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diproduksinya</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tambahan</a:t>
            </a:r>
            <a:r>
              <a:rPr lang="en-US" sz="2400" dirty="0" smtClean="0">
                <a:solidFill>
                  <a:srgbClr val="080808"/>
                </a:solidFill>
                <a:effectLst>
                  <a:outerShdw blurRad="38100" dist="38100" dir="2700000" algn="tl">
                    <a:srgbClr val="FFFFFF"/>
                  </a:outerShdw>
                </a:effectLst>
                <a:latin typeface="Footlight MT Light" pitchFamily="18" charset="0"/>
              </a:rPr>
              <a:t> </a:t>
            </a:r>
            <a:r>
              <a:rPr lang="en-US" sz="2400" dirty="0" err="1" smtClean="0">
                <a:solidFill>
                  <a:srgbClr val="080808"/>
                </a:solidFill>
                <a:effectLst>
                  <a:outerShdw blurRad="38100" dist="38100" dir="2700000" algn="tl">
                    <a:srgbClr val="FFFFFF"/>
                  </a:outerShdw>
                </a:effectLst>
                <a:latin typeface="Footlight MT Light" pitchFamily="18" charset="0"/>
              </a:rPr>
              <a:t>satu</a:t>
            </a:r>
            <a:r>
              <a:rPr lang="en-US" sz="2400" dirty="0" smtClean="0">
                <a:solidFill>
                  <a:srgbClr val="080808"/>
                </a:solidFill>
                <a:effectLst>
                  <a:outerShdw blurRad="38100" dist="38100" dir="2700000" algn="tl">
                    <a:srgbClr val="FFFFFF"/>
                  </a:outerShdw>
                </a:effectLst>
                <a:latin typeface="Footlight MT Light" pitchFamily="18" charset="0"/>
              </a:rPr>
              <a:t> unit output.</a:t>
            </a:r>
            <a:endParaRPr lang="en-US" sz="2400" dirty="0">
              <a:solidFill>
                <a:srgbClr val="080808"/>
              </a:solidFill>
              <a:effectLst>
                <a:outerShdw blurRad="38100" dist="38100" dir="2700000" algn="tl">
                  <a:srgbClr val="FFFFFF"/>
                </a:outerShdw>
              </a:effectLst>
              <a:latin typeface="Footlight MT Light" pitchFamily="18" charset="0"/>
            </a:endParaRPr>
          </a:p>
        </p:txBody>
      </p:sp>
      <p:sp>
        <p:nvSpPr>
          <p:cNvPr id="30" name="TextBox 29"/>
          <p:cNvSpPr txBox="1"/>
          <p:nvPr/>
        </p:nvSpPr>
        <p:spPr>
          <a:xfrm>
            <a:off x="1428728" y="1500174"/>
            <a:ext cx="6572296" cy="523220"/>
          </a:xfrm>
          <a:prstGeom prst="rect">
            <a:avLst/>
          </a:prstGeom>
          <a:noFill/>
        </p:spPr>
        <p:txBody>
          <a:bodyPr wrap="square" rtlCol="0">
            <a:spAutoFit/>
          </a:bodyPr>
          <a:lstStyle/>
          <a:p>
            <a:r>
              <a:rPr lang="en-US" sz="2800" dirty="0"/>
              <a:t>	</a:t>
            </a:r>
            <a:r>
              <a:rPr lang="en-US" sz="2800" dirty="0" smtClean="0"/>
              <a:t>BEBERAPA KONSEP BIAYA</a:t>
            </a:r>
            <a:endParaRPr lang="en-US" sz="2800" dirty="0"/>
          </a:p>
        </p:txBody>
      </p:sp>
      <p:graphicFrame>
        <p:nvGraphicFramePr>
          <p:cNvPr id="5149" name="Object 29"/>
          <p:cNvGraphicFramePr>
            <a:graphicFrameLocks noChangeAspect="1"/>
          </p:cNvGraphicFramePr>
          <p:nvPr/>
        </p:nvGraphicFramePr>
        <p:xfrm>
          <a:off x="2014538" y="4221163"/>
          <a:ext cx="1493837" cy="977900"/>
        </p:xfrm>
        <a:graphic>
          <a:graphicData uri="http://schemas.openxmlformats.org/presentationml/2006/ole">
            <mc:AlternateContent xmlns:mc="http://schemas.openxmlformats.org/markup-compatibility/2006">
              <mc:Choice xmlns:v="urn:schemas-microsoft-com:vml" Requires="v">
                <p:oleObj spid="_x0000_s5153" name="Equation" r:id="rId4" imgW="634680" imgH="419040" progId="Equation.3">
                  <p:embed/>
                </p:oleObj>
              </mc:Choice>
              <mc:Fallback>
                <p:oleObj name="Equation" r:id="rId4" imgW="634680" imgH="419040" progId="Equation.3">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4221163"/>
                        <a:ext cx="1493837" cy="97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50" name="Object 30"/>
          <p:cNvGraphicFramePr>
            <a:graphicFrameLocks noChangeAspect="1"/>
          </p:cNvGraphicFramePr>
          <p:nvPr/>
        </p:nvGraphicFramePr>
        <p:xfrm>
          <a:off x="6305576" y="4429132"/>
          <a:ext cx="1981200" cy="1100138"/>
        </p:xfrm>
        <a:graphic>
          <a:graphicData uri="http://schemas.openxmlformats.org/presentationml/2006/ole">
            <mc:AlternateContent xmlns:mc="http://schemas.openxmlformats.org/markup-compatibility/2006">
              <mc:Choice xmlns:v="urn:schemas-microsoft-com:vml" Requires="v">
                <p:oleObj spid="_x0000_s5154" name="Equation" r:id="rId6" imgW="774028" imgH="431425" progId="Equation.3">
                  <p:embed/>
                </p:oleObj>
              </mc:Choice>
              <mc:Fallback>
                <p:oleObj name="Equation" r:id="rId6" imgW="774028" imgH="431425" progId="Equation.3">
                  <p:embed/>
                  <p:pic>
                    <p:nvPicPr>
                      <p:cNvPr id="0" name="Picture 3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76" y="4429132"/>
                        <a:ext cx="1981200" cy="1100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51" name="Object 31"/>
          <p:cNvGraphicFramePr>
            <a:graphicFrameLocks noChangeAspect="1"/>
          </p:cNvGraphicFramePr>
          <p:nvPr/>
        </p:nvGraphicFramePr>
        <p:xfrm>
          <a:off x="3943350" y="3786188"/>
          <a:ext cx="1763713" cy="977900"/>
        </p:xfrm>
        <a:graphic>
          <a:graphicData uri="http://schemas.openxmlformats.org/presentationml/2006/ole">
            <mc:AlternateContent xmlns:mc="http://schemas.openxmlformats.org/markup-compatibility/2006">
              <mc:Choice xmlns:v="urn:schemas-microsoft-com:vml" Requires="v">
                <p:oleObj spid="_x0000_s5155" name="Equation" r:id="rId8" imgW="749160" imgH="419040" progId="Equation.3">
                  <p:embed/>
                </p:oleObj>
              </mc:Choice>
              <mc:Fallback>
                <p:oleObj name="Equation" r:id="rId8" imgW="749160" imgH="419040" progId="Equation.3">
                  <p:embed/>
                  <p:pic>
                    <p:nvPicPr>
                      <p:cNvPr id="0" name="Picture 3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43350" y="3786188"/>
                        <a:ext cx="1763713" cy="97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52" name="Object 32"/>
          <p:cNvGraphicFramePr>
            <a:graphicFrameLocks noChangeAspect="1"/>
          </p:cNvGraphicFramePr>
          <p:nvPr/>
        </p:nvGraphicFramePr>
        <p:xfrm>
          <a:off x="4044950" y="5094288"/>
          <a:ext cx="1703388" cy="977900"/>
        </p:xfrm>
        <a:graphic>
          <a:graphicData uri="http://schemas.openxmlformats.org/presentationml/2006/ole">
            <mc:AlternateContent xmlns:mc="http://schemas.openxmlformats.org/markup-compatibility/2006">
              <mc:Choice xmlns:v="urn:schemas-microsoft-com:vml" Requires="v">
                <p:oleObj spid="_x0000_s5156" name="Equation" r:id="rId10" imgW="723600" imgH="419040" progId="Equation.3">
                  <p:embed/>
                </p:oleObj>
              </mc:Choice>
              <mc:Fallback>
                <p:oleObj name="Equation" r:id="rId10" imgW="723600" imgH="419040" progId="Equation.3">
                  <p:embed/>
                  <p:pic>
                    <p:nvPicPr>
                      <p:cNvPr id="0" name="Picture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44950" y="5094288"/>
                        <a:ext cx="1703388" cy="97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5145"/>
                                        </p:tgtEl>
                                        <p:attrNameLst>
                                          <p:attrName>style.color</p:attrName>
                                        </p:attrNameLst>
                                      </p:cBhvr>
                                      <p:by>
                                        <p:hsl h="-7200000" s="0" l="0"/>
                                      </p:by>
                                    </p:animClr>
                                    <p:animClr clrSpc="hsl" dir="cw">
                                      <p:cBhvr>
                                        <p:cTn id="7" dur="5000" fill="hold"/>
                                        <p:tgtEl>
                                          <p:spTgt spid="5145"/>
                                        </p:tgtEl>
                                        <p:attrNameLst>
                                          <p:attrName>fillcolor</p:attrName>
                                        </p:attrNameLst>
                                      </p:cBhvr>
                                      <p:by>
                                        <p:hsl h="-7200000" s="0" l="0"/>
                                      </p:by>
                                    </p:animClr>
                                    <p:animClr clrSpc="hsl" dir="cw">
                                      <p:cBhvr>
                                        <p:cTn id="8" dur="5000" fill="hold"/>
                                        <p:tgtEl>
                                          <p:spTgt spid="5145"/>
                                        </p:tgtEl>
                                        <p:attrNameLst>
                                          <p:attrName>stroke.color</p:attrName>
                                        </p:attrNameLst>
                                      </p:cBhvr>
                                      <p:by>
                                        <p:hsl h="-7200000" s="0" l="0"/>
                                      </p:by>
                                    </p:animClr>
                                    <p:set>
                                      <p:cBhvr>
                                        <p:cTn id="9" dur="5000" fill="hold"/>
                                        <p:tgtEl>
                                          <p:spTgt spid="514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6147"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6148"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6149"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6150"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6152"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6153" name="Group 9"/>
          <p:cNvGrpSpPr>
            <a:grpSpLocks/>
          </p:cNvGrpSpPr>
          <p:nvPr/>
        </p:nvGrpSpPr>
        <p:grpSpPr bwMode="auto">
          <a:xfrm>
            <a:off x="179388" y="44450"/>
            <a:ext cx="1182687" cy="1152525"/>
            <a:chOff x="80" y="128"/>
            <a:chExt cx="700" cy="640"/>
          </a:xfrm>
        </p:grpSpPr>
        <p:pic>
          <p:nvPicPr>
            <p:cNvPr id="6154"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6155" name="Group 11"/>
            <p:cNvGrpSpPr>
              <a:grpSpLocks/>
            </p:cNvGrpSpPr>
            <p:nvPr/>
          </p:nvGrpSpPr>
          <p:grpSpPr bwMode="auto">
            <a:xfrm>
              <a:off x="440" y="144"/>
              <a:ext cx="320" cy="242"/>
              <a:chOff x="1298" y="894"/>
              <a:chExt cx="338" cy="270"/>
            </a:xfrm>
          </p:grpSpPr>
          <p:sp>
            <p:nvSpPr>
              <p:cNvPr id="6156"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6157"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6158" name="Group 14"/>
            <p:cNvGrpSpPr>
              <a:grpSpLocks/>
            </p:cNvGrpSpPr>
            <p:nvPr/>
          </p:nvGrpSpPr>
          <p:grpSpPr bwMode="auto">
            <a:xfrm flipH="1">
              <a:off x="113" y="144"/>
              <a:ext cx="321" cy="242"/>
              <a:chOff x="1298" y="894"/>
              <a:chExt cx="338" cy="270"/>
            </a:xfrm>
          </p:grpSpPr>
          <p:sp>
            <p:nvSpPr>
              <p:cNvPr id="6159"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6160"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6161"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6162"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6163"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6164"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6165"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6166"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6167"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6168"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6169"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30" name="Rectangle 3"/>
          <p:cNvSpPr txBox="1">
            <a:spLocks noChangeArrowheads="1"/>
          </p:cNvSpPr>
          <p:nvPr/>
        </p:nvSpPr>
        <p:spPr bwMode="auto">
          <a:xfrm>
            <a:off x="1066800" y="1447800"/>
            <a:ext cx="77724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20000"/>
              </a:spcBef>
              <a:spcAft>
                <a:spcPct val="0"/>
              </a:spcAft>
              <a:buClrTx/>
              <a:buSzTx/>
              <a:buFont typeface="Tahoma" pitchFamily="34" charset="0"/>
              <a:buNone/>
              <a:tabLst/>
              <a:defRPr/>
            </a:pPr>
            <a:r>
              <a:rPr kumimoji="0" lang="en-US" sz="14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rPr>
              <a:t>Q	        FC	VC	TC	AFC	AVC	AC	MC	</a:t>
            </a:r>
            <a:endParaRPr kumimoji="0" lang="en-US" sz="1400" b="0" i="0" u="none" strike="noStrike" kern="0" cap="none" spc="0" normalizeH="0" baseline="0" noProof="0" dirty="0" smtClean="0">
              <a:ln>
                <a:noFill/>
              </a:ln>
              <a:solidFill>
                <a:srgbClr val="080808"/>
              </a:solidFill>
              <a:effectLst/>
              <a:uLnTx/>
              <a:uFillTx/>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     0</a:t>
            </a:r>
            <a:r>
              <a:rPr kumimoji="0" lang="en-US" sz="1600" b="0" i="0" u="none" strike="noStrike" kern="0" cap="none" spc="0" normalizeH="0" noProof="0" dirty="0" smtClean="0">
                <a:ln>
                  <a:noFill/>
                </a:ln>
                <a:solidFill>
                  <a:srgbClr val="080808"/>
                </a:solidFill>
                <a:effectLst>
                  <a:outerShdw blurRad="38100" dist="38100" dir="2700000" algn="tl">
                    <a:srgbClr val="FFFFFF"/>
                  </a:outerShdw>
                </a:effectLst>
                <a:uLnTx/>
                <a:uFillTx/>
                <a:latin typeface="Arial" charset="0"/>
                <a:ea typeface="+mn-ea"/>
                <a:cs typeface="+mn-cs"/>
              </a:rPr>
              <a:t>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 60	0	60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	-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    50	   60	80	140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1.20	1.60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2.80	1.60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  100           60	150	210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0.60	1.50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2.10	1.40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150	   60	200	260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0.40	1.33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1.73	1.00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200	   60	240	30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0.30	1.20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1.50	0.80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250	   60	274	334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0.24	1.10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1.34	0.68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300	   60	300	360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0.20	1.00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1.20	0.52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350             60	325	385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0.17	0.93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1.09	0.50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400	   60	349	409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0.15	0.87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1.02	0.48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450             60	371	431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0.13	0.82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0.95	0.44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500	   60	400	460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0.12	0.80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0.92	0.58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550	   60	436	496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0.11	0.79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0.90	0.72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600	   60	478	538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0.10	0.80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0.90	0.84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650	   60	528	588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0.09	0.81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0.90	1.00	</a:t>
            </a:r>
            <a:endParaRPr kumimoji="0" lang="en-US" sz="1600" b="0" i="0" u="none" strike="noStrike" kern="0" cap="none" spc="0" normalizeH="0" baseline="0" noProof="0" dirty="0" smtClean="0">
              <a:ln>
                <a:noFill/>
              </a:ln>
              <a:solidFill>
                <a:srgbClr val="080808"/>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700	   60	663	723	</a:t>
            </a:r>
            <a:r>
              <a:rPr kumimoji="0" lang="en-US" sz="1600" b="0" i="0" u="none" strike="noStrike" kern="0" cap="none" spc="0" normalizeH="0" baseline="0" noProof="0" dirty="0" smtClean="0">
                <a:ln>
                  <a:noFill/>
                </a:ln>
                <a:solidFill>
                  <a:srgbClr val="080808"/>
                </a:solidFill>
                <a:effectLst/>
                <a:uLnTx/>
                <a:uFillTx/>
                <a:latin typeface="Arial" charset="0"/>
                <a:ea typeface="+mn-ea"/>
                <a:cs typeface="+mn-cs"/>
              </a:rPr>
              <a:t>0.09	0.95	</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Arial" charset="0"/>
                <a:ea typeface="+mn-ea"/>
                <a:cs typeface="+mn-cs"/>
              </a:rPr>
              <a:t>1.03	2.70</a:t>
            </a:r>
            <a:r>
              <a:rPr kumimoji="0" lang="en-US" sz="16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mn-lt"/>
                <a:ea typeface="+mn-ea"/>
                <a:cs typeface="+mn-cs"/>
              </a:rPr>
              <a:t>	</a:t>
            </a:r>
            <a:endParaRPr kumimoji="0" lang="en-US" sz="1600" b="0" i="0" u="none" strike="noStrike" kern="0" cap="none" spc="0" normalizeH="0" baseline="0" noProof="0" dirty="0" smtClean="0">
              <a:ln>
                <a:noFill/>
              </a:ln>
              <a:solidFill>
                <a:srgbClr val="FF6699"/>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FF6699"/>
                </a:solidFill>
                <a:effectLst/>
                <a:uLnTx/>
                <a:uFillTx/>
                <a:latin typeface="+mn-lt"/>
                <a:ea typeface="+mn-ea"/>
                <a:cs typeface="+mn-cs"/>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6169"/>
                                        </p:tgtEl>
                                        <p:attrNameLst>
                                          <p:attrName>style.color</p:attrName>
                                        </p:attrNameLst>
                                      </p:cBhvr>
                                      <p:by>
                                        <p:hsl h="-7200000" s="0" l="0"/>
                                      </p:by>
                                    </p:animClr>
                                    <p:animClr clrSpc="hsl" dir="cw">
                                      <p:cBhvr>
                                        <p:cTn id="7" dur="5000" fill="hold"/>
                                        <p:tgtEl>
                                          <p:spTgt spid="6169"/>
                                        </p:tgtEl>
                                        <p:attrNameLst>
                                          <p:attrName>fillcolor</p:attrName>
                                        </p:attrNameLst>
                                      </p:cBhvr>
                                      <p:by>
                                        <p:hsl h="-7200000" s="0" l="0"/>
                                      </p:by>
                                    </p:animClr>
                                    <p:animClr clrSpc="hsl" dir="cw">
                                      <p:cBhvr>
                                        <p:cTn id="8" dur="5000" fill="hold"/>
                                        <p:tgtEl>
                                          <p:spTgt spid="6169"/>
                                        </p:tgtEl>
                                        <p:attrNameLst>
                                          <p:attrName>stroke.color</p:attrName>
                                        </p:attrNameLst>
                                      </p:cBhvr>
                                      <p:by>
                                        <p:hsl h="-7200000" s="0" l="0"/>
                                      </p:by>
                                    </p:animClr>
                                    <p:set>
                                      <p:cBhvr>
                                        <p:cTn id="9" dur="5000" fill="hold"/>
                                        <p:tgtEl>
                                          <p:spTgt spid="616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7171"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7172"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7173"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7174"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7176"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7177" name="Group 9"/>
          <p:cNvGrpSpPr>
            <a:grpSpLocks/>
          </p:cNvGrpSpPr>
          <p:nvPr/>
        </p:nvGrpSpPr>
        <p:grpSpPr bwMode="auto">
          <a:xfrm>
            <a:off x="179388" y="44450"/>
            <a:ext cx="1182687" cy="1152525"/>
            <a:chOff x="80" y="128"/>
            <a:chExt cx="700" cy="640"/>
          </a:xfrm>
        </p:grpSpPr>
        <p:pic>
          <p:nvPicPr>
            <p:cNvPr id="7178"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7179" name="Group 11"/>
            <p:cNvGrpSpPr>
              <a:grpSpLocks/>
            </p:cNvGrpSpPr>
            <p:nvPr/>
          </p:nvGrpSpPr>
          <p:grpSpPr bwMode="auto">
            <a:xfrm>
              <a:off x="440" y="144"/>
              <a:ext cx="320" cy="242"/>
              <a:chOff x="1298" y="894"/>
              <a:chExt cx="338" cy="270"/>
            </a:xfrm>
          </p:grpSpPr>
          <p:sp>
            <p:nvSpPr>
              <p:cNvPr id="7180"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7181"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7182" name="Group 14"/>
            <p:cNvGrpSpPr>
              <a:grpSpLocks/>
            </p:cNvGrpSpPr>
            <p:nvPr/>
          </p:nvGrpSpPr>
          <p:grpSpPr bwMode="auto">
            <a:xfrm flipH="1">
              <a:off x="113" y="144"/>
              <a:ext cx="321" cy="242"/>
              <a:chOff x="1298" y="894"/>
              <a:chExt cx="338" cy="270"/>
            </a:xfrm>
          </p:grpSpPr>
          <p:sp>
            <p:nvSpPr>
              <p:cNvPr id="7183"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7184"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7185"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7186"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7187"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7188"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7189"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7190"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7191"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7192"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7193"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31" name="Rectangle 2"/>
          <p:cNvSpPr txBox="1">
            <a:spLocks noChangeArrowheads="1"/>
          </p:cNvSpPr>
          <p:nvPr/>
        </p:nvSpPr>
        <p:spPr bwMode="auto">
          <a:xfrm>
            <a:off x="1528770" y="1357298"/>
            <a:ext cx="6186502" cy="6429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mj-lt"/>
                <a:ea typeface="+mj-ea"/>
                <a:cs typeface="+mj-cs"/>
              </a:rPr>
              <a:t>KURVA BIAYA</a:t>
            </a:r>
            <a:endParaRPr kumimoji="0" lang="en-US" sz="4400" b="0" i="0" u="none" strike="noStrike" kern="0" cap="none" spc="0" normalizeH="0" baseline="0" noProof="0" dirty="0" smtClean="0">
              <a:ln>
                <a:noFill/>
              </a:ln>
              <a:solidFill>
                <a:schemeClr val="tx2"/>
              </a:solidFill>
              <a:effectLst/>
              <a:uLnTx/>
              <a:uFillTx/>
              <a:latin typeface="+mj-lt"/>
              <a:ea typeface="+mj-ea"/>
              <a:cs typeface="+mj-cs"/>
            </a:endParaRPr>
          </a:p>
        </p:txBody>
      </p:sp>
      <p:graphicFrame>
        <p:nvGraphicFramePr>
          <p:cNvPr id="32" name="Chart 31"/>
          <p:cNvGraphicFramePr/>
          <p:nvPr/>
        </p:nvGraphicFramePr>
        <p:xfrm>
          <a:off x="1785918" y="2071678"/>
          <a:ext cx="667512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7193"/>
                                        </p:tgtEl>
                                        <p:attrNameLst>
                                          <p:attrName>style.color</p:attrName>
                                        </p:attrNameLst>
                                      </p:cBhvr>
                                      <p:by>
                                        <p:hsl h="-7200000" s="0" l="0"/>
                                      </p:by>
                                    </p:animClr>
                                    <p:animClr clrSpc="hsl" dir="cw">
                                      <p:cBhvr>
                                        <p:cTn id="7" dur="5000" fill="hold"/>
                                        <p:tgtEl>
                                          <p:spTgt spid="7193"/>
                                        </p:tgtEl>
                                        <p:attrNameLst>
                                          <p:attrName>fillcolor</p:attrName>
                                        </p:attrNameLst>
                                      </p:cBhvr>
                                      <p:by>
                                        <p:hsl h="-7200000" s="0" l="0"/>
                                      </p:by>
                                    </p:animClr>
                                    <p:animClr clrSpc="hsl" dir="cw">
                                      <p:cBhvr>
                                        <p:cTn id="8" dur="5000" fill="hold"/>
                                        <p:tgtEl>
                                          <p:spTgt spid="7193"/>
                                        </p:tgtEl>
                                        <p:attrNameLst>
                                          <p:attrName>stroke.color</p:attrName>
                                        </p:attrNameLst>
                                      </p:cBhvr>
                                      <p:by>
                                        <p:hsl h="-7200000" s="0" l="0"/>
                                      </p:by>
                                    </p:animClr>
                                    <p:set>
                                      <p:cBhvr>
                                        <p:cTn id="9" dur="5000" fill="hold"/>
                                        <p:tgtEl>
                                          <p:spTgt spid="719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8195"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8196"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8197"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8198"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8200"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8201" name="Group 9"/>
          <p:cNvGrpSpPr>
            <a:grpSpLocks/>
          </p:cNvGrpSpPr>
          <p:nvPr/>
        </p:nvGrpSpPr>
        <p:grpSpPr bwMode="auto">
          <a:xfrm>
            <a:off x="179388" y="44450"/>
            <a:ext cx="1182687" cy="1152525"/>
            <a:chOff x="80" y="128"/>
            <a:chExt cx="700" cy="640"/>
          </a:xfrm>
        </p:grpSpPr>
        <p:pic>
          <p:nvPicPr>
            <p:cNvPr id="8202"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8203" name="Group 11"/>
            <p:cNvGrpSpPr>
              <a:grpSpLocks/>
            </p:cNvGrpSpPr>
            <p:nvPr/>
          </p:nvGrpSpPr>
          <p:grpSpPr bwMode="auto">
            <a:xfrm>
              <a:off x="440" y="144"/>
              <a:ext cx="320" cy="242"/>
              <a:chOff x="1298" y="894"/>
              <a:chExt cx="338" cy="270"/>
            </a:xfrm>
          </p:grpSpPr>
          <p:sp>
            <p:nvSpPr>
              <p:cNvPr id="8204"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8205"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8206" name="Group 14"/>
            <p:cNvGrpSpPr>
              <a:grpSpLocks/>
            </p:cNvGrpSpPr>
            <p:nvPr/>
          </p:nvGrpSpPr>
          <p:grpSpPr bwMode="auto">
            <a:xfrm flipH="1">
              <a:off x="113" y="144"/>
              <a:ext cx="321" cy="242"/>
              <a:chOff x="1298" y="894"/>
              <a:chExt cx="338" cy="270"/>
            </a:xfrm>
          </p:grpSpPr>
          <p:sp>
            <p:nvSpPr>
              <p:cNvPr id="8207"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8208"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8209"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8210"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8211"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8212"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8213"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8214"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8215"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8216"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8217"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8219" name="Text Box 27"/>
          <p:cNvSpPr txBox="1">
            <a:spLocks noChangeArrowheads="1"/>
          </p:cNvSpPr>
          <p:nvPr/>
        </p:nvSpPr>
        <p:spPr bwMode="auto">
          <a:xfrm>
            <a:off x="1258888" y="2205038"/>
            <a:ext cx="7561262" cy="366712"/>
          </a:xfrm>
          <a:prstGeom prst="rect">
            <a:avLst/>
          </a:prstGeom>
          <a:noFill/>
          <a:ln w="9525">
            <a:noFill/>
            <a:miter lim="800000"/>
            <a:headEnd/>
            <a:tailEnd/>
          </a:ln>
          <a:effectLst/>
        </p:spPr>
        <p:txBody>
          <a:bodyPr>
            <a:spAutoFit/>
          </a:bodyPr>
          <a:lstStyle/>
          <a:p>
            <a:endParaRPr lang="en-US"/>
          </a:p>
        </p:txBody>
      </p:sp>
      <p:sp>
        <p:nvSpPr>
          <p:cNvPr id="8221" name="Text Box 29"/>
          <p:cNvSpPr txBox="1">
            <a:spLocks noChangeArrowheads="1"/>
          </p:cNvSpPr>
          <p:nvPr/>
        </p:nvSpPr>
        <p:spPr bwMode="auto">
          <a:xfrm>
            <a:off x="4264025" y="1360488"/>
            <a:ext cx="184150" cy="366712"/>
          </a:xfrm>
          <a:prstGeom prst="rect">
            <a:avLst/>
          </a:prstGeom>
          <a:noFill/>
          <a:ln w="9525" algn="ctr">
            <a:noFill/>
            <a:miter lim="800000"/>
            <a:headEnd/>
            <a:tailEnd/>
          </a:ln>
          <a:effectLst/>
        </p:spPr>
        <p:txBody>
          <a:bodyPr wrap="none">
            <a:spAutoFit/>
          </a:bodyPr>
          <a:lstStyle/>
          <a:p>
            <a:endParaRPr lang="en-US"/>
          </a:p>
        </p:txBody>
      </p:sp>
      <p:sp>
        <p:nvSpPr>
          <p:cNvPr id="32" name="Rectangle 2"/>
          <p:cNvSpPr txBox="1">
            <a:spLocks noChangeArrowheads="1"/>
          </p:cNvSpPr>
          <p:nvPr/>
        </p:nvSpPr>
        <p:spPr bwMode="auto">
          <a:xfrm>
            <a:off x="1528770" y="1357298"/>
            <a:ext cx="6186502" cy="6429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rgbClr val="080808"/>
                </a:solidFill>
                <a:effectLst>
                  <a:outerShdw blurRad="38100" dist="38100" dir="2700000" algn="tl">
                    <a:srgbClr val="FFFFFF"/>
                  </a:outerShdw>
                </a:effectLst>
                <a:uLnTx/>
                <a:uFillTx/>
                <a:latin typeface="+mj-lt"/>
                <a:ea typeface="+mj-ea"/>
                <a:cs typeface="+mj-cs"/>
              </a:rPr>
              <a:t>KURVA BIAYA</a:t>
            </a:r>
            <a:endParaRPr kumimoji="0" lang="en-US" sz="4400" b="0" i="0" u="none" strike="noStrike" kern="0" cap="none" spc="0" normalizeH="0" baseline="0" noProof="0" dirty="0" smtClean="0">
              <a:ln>
                <a:noFill/>
              </a:ln>
              <a:solidFill>
                <a:schemeClr val="tx2"/>
              </a:solidFill>
              <a:effectLst/>
              <a:uLnTx/>
              <a:uFillTx/>
              <a:latin typeface="+mj-lt"/>
              <a:ea typeface="+mj-ea"/>
              <a:cs typeface="+mj-cs"/>
            </a:endParaRPr>
          </a:p>
        </p:txBody>
      </p:sp>
      <p:graphicFrame>
        <p:nvGraphicFramePr>
          <p:cNvPr id="34" name="Chart 33"/>
          <p:cNvGraphicFramePr/>
          <p:nvPr/>
        </p:nvGraphicFramePr>
        <p:xfrm>
          <a:off x="2000232" y="2057400"/>
          <a:ext cx="5857916" cy="40862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8217"/>
                                        </p:tgtEl>
                                        <p:attrNameLst>
                                          <p:attrName>style.color</p:attrName>
                                        </p:attrNameLst>
                                      </p:cBhvr>
                                      <p:by>
                                        <p:hsl h="-7200000" s="0" l="0"/>
                                      </p:by>
                                    </p:animClr>
                                    <p:animClr clrSpc="hsl" dir="cw">
                                      <p:cBhvr>
                                        <p:cTn id="7" dur="5000" fill="hold"/>
                                        <p:tgtEl>
                                          <p:spTgt spid="8217"/>
                                        </p:tgtEl>
                                        <p:attrNameLst>
                                          <p:attrName>fillcolor</p:attrName>
                                        </p:attrNameLst>
                                      </p:cBhvr>
                                      <p:by>
                                        <p:hsl h="-7200000" s="0" l="0"/>
                                      </p:by>
                                    </p:animClr>
                                    <p:animClr clrSpc="hsl" dir="cw">
                                      <p:cBhvr>
                                        <p:cTn id="8" dur="5000" fill="hold"/>
                                        <p:tgtEl>
                                          <p:spTgt spid="8217"/>
                                        </p:tgtEl>
                                        <p:attrNameLst>
                                          <p:attrName>stroke.color</p:attrName>
                                        </p:attrNameLst>
                                      </p:cBhvr>
                                      <p:by>
                                        <p:hsl h="-7200000" s="0" l="0"/>
                                      </p:by>
                                    </p:animClr>
                                    <p:set>
                                      <p:cBhvr>
                                        <p:cTn id="9" dur="5000" fill="hold"/>
                                        <p:tgtEl>
                                          <p:spTgt spid="82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3555"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3556"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3557"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3558"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3560"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3561" name="Group 9"/>
          <p:cNvGrpSpPr>
            <a:grpSpLocks/>
          </p:cNvGrpSpPr>
          <p:nvPr/>
        </p:nvGrpSpPr>
        <p:grpSpPr bwMode="auto">
          <a:xfrm>
            <a:off x="179388" y="44450"/>
            <a:ext cx="1182687" cy="1152525"/>
            <a:chOff x="80" y="128"/>
            <a:chExt cx="700" cy="640"/>
          </a:xfrm>
        </p:grpSpPr>
        <p:pic>
          <p:nvPicPr>
            <p:cNvPr id="23562"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23563" name="Group 11"/>
            <p:cNvGrpSpPr>
              <a:grpSpLocks/>
            </p:cNvGrpSpPr>
            <p:nvPr/>
          </p:nvGrpSpPr>
          <p:grpSpPr bwMode="auto">
            <a:xfrm>
              <a:off x="440" y="144"/>
              <a:ext cx="320" cy="242"/>
              <a:chOff x="1298" y="894"/>
              <a:chExt cx="338" cy="270"/>
            </a:xfrm>
          </p:grpSpPr>
          <p:sp>
            <p:nvSpPr>
              <p:cNvPr id="23564"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5"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23566" name="Group 14"/>
            <p:cNvGrpSpPr>
              <a:grpSpLocks/>
            </p:cNvGrpSpPr>
            <p:nvPr/>
          </p:nvGrpSpPr>
          <p:grpSpPr bwMode="auto">
            <a:xfrm flipH="1">
              <a:off x="113" y="144"/>
              <a:ext cx="321" cy="242"/>
              <a:chOff x="1298" y="894"/>
              <a:chExt cx="338" cy="270"/>
            </a:xfrm>
          </p:grpSpPr>
          <p:sp>
            <p:nvSpPr>
              <p:cNvPr id="23567"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8"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3569"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0"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1"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3572"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3573"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3574"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3575"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3576"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3577"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23578" name="Text Box 26"/>
          <p:cNvSpPr txBox="1">
            <a:spLocks noChangeArrowheads="1"/>
          </p:cNvSpPr>
          <p:nvPr/>
        </p:nvSpPr>
        <p:spPr bwMode="auto">
          <a:xfrm>
            <a:off x="1116013" y="1341438"/>
            <a:ext cx="7848600" cy="523220"/>
          </a:xfrm>
          <a:prstGeom prst="rect">
            <a:avLst/>
          </a:prstGeom>
          <a:noFill/>
          <a:ln w="9525">
            <a:solidFill>
              <a:srgbClr val="99FF33"/>
            </a:solidFill>
            <a:miter lim="800000"/>
            <a:headEnd/>
            <a:tailEnd/>
          </a:ln>
          <a:effectLst/>
        </p:spPr>
        <p:txBody>
          <a:bodyPr>
            <a:spAutoFit/>
          </a:bodyPr>
          <a:lstStyle/>
          <a:p>
            <a:pPr algn="ctr"/>
            <a:r>
              <a:rPr lang="en-US" sz="2800" dirty="0" smtClean="0">
                <a:cs typeface="Times New Roman" pitchFamily="18" charset="0"/>
              </a:rPr>
              <a:t>Long Run Cost Curve</a:t>
            </a:r>
            <a:endParaRPr lang="en-US" sz="2800" dirty="0"/>
          </a:p>
        </p:txBody>
      </p:sp>
      <p:sp>
        <p:nvSpPr>
          <p:cNvPr id="23579" name="Text Box 27"/>
          <p:cNvSpPr txBox="1">
            <a:spLocks noChangeArrowheads="1"/>
          </p:cNvSpPr>
          <p:nvPr/>
        </p:nvSpPr>
        <p:spPr bwMode="auto">
          <a:xfrm>
            <a:off x="1258888" y="2205038"/>
            <a:ext cx="7561262" cy="366712"/>
          </a:xfrm>
          <a:prstGeom prst="rect">
            <a:avLst/>
          </a:prstGeom>
          <a:noFill/>
          <a:ln w="9525">
            <a:noFill/>
            <a:miter lim="800000"/>
            <a:headEnd/>
            <a:tailEnd/>
          </a:ln>
          <a:effectLst/>
        </p:spPr>
        <p:txBody>
          <a:bodyPr>
            <a:spAutoFit/>
          </a:bodyPr>
          <a:lstStyle/>
          <a:p>
            <a:endParaRPr lang="en-US"/>
          </a:p>
        </p:txBody>
      </p:sp>
      <p:sp>
        <p:nvSpPr>
          <p:cNvPr id="23580" name="Text Box 28"/>
          <p:cNvSpPr txBox="1">
            <a:spLocks noChangeArrowheads="1"/>
          </p:cNvSpPr>
          <p:nvPr/>
        </p:nvSpPr>
        <p:spPr bwMode="auto">
          <a:xfrm>
            <a:off x="4264025" y="1360488"/>
            <a:ext cx="184150" cy="366712"/>
          </a:xfrm>
          <a:prstGeom prst="rect">
            <a:avLst/>
          </a:prstGeom>
          <a:noFill/>
          <a:ln w="9525" algn="ctr">
            <a:noFill/>
            <a:miter lim="800000"/>
            <a:headEnd/>
            <a:tailEnd/>
          </a:ln>
          <a:effectLst/>
        </p:spPr>
        <p:txBody>
          <a:bodyPr wrap="none">
            <a:spAutoFit/>
          </a:bodyPr>
          <a:lstStyle/>
          <a:p>
            <a:endParaRPr lang="en-US"/>
          </a:p>
        </p:txBody>
      </p:sp>
      <p:sp>
        <p:nvSpPr>
          <p:cNvPr id="23581" name="Text Box 29"/>
          <p:cNvSpPr txBox="1">
            <a:spLocks noChangeArrowheads="1"/>
          </p:cNvSpPr>
          <p:nvPr/>
        </p:nvSpPr>
        <p:spPr bwMode="auto">
          <a:xfrm>
            <a:off x="1331913" y="2143116"/>
            <a:ext cx="7343775" cy="4185761"/>
          </a:xfrm>
          <a:prstGeom prst="rect">
            <a:avLst/>
          </a:prstGeom>
          <a:noFill/>
          <a:ln w="9525" algn="ctr">
            <a:noFill/>
            <a:miter lim="800000"/>
            <a:headEnd/>
            <a:tailEnd/>
          </a:ln>
          <a:effectLst/>
        </p:spPr>
        <p:txBody>
          <a:bodyPr wrap="square">
            <a:spAutoFit/>
          </a:bodyPr>
          <a:lstStyle/>
          <a:p>
            <a:pPr>
              <a:buClr>
                <a:schemeClr val="accent2"/>
              </a:buClr>
              <a:buFont typeface="Wingdings" pitchFamily="2" charset="2"/>
              <a:buChar char="Ø"/>
            </a:pPr>
            <a:r>
              <a:rPr lang="en-US" sz="2800" dirty="0" smtClean="0">
                <a:cs typeface="Times New Roman" pitchFamily="18" charset="0"/>
              </a:rPr>
              <a:t>In the long run, the firm can change all its inputs. Thus, all cost are variable in the long run.</a:t>
            </a:r>
          </a:p>
          <a:p>
            <a:pPr>
              <a:buClr>
                <a:schemeClr val="accent2"/>
              </a:buClr>
              <a:buFont typeface="Wingdings" pitchFamily="2" charset="2"/>
              <a:buChar char="Ø"/>
            </a:pPr>
            <a:r>
              <a:rPr lang="en-US" sz="2800" dirty="0" smtClean="0">
                <a:cs typeface="Times New Roman" pitchFamily="18" charset="0"/>
              </a:rPr>
              <a:t>The firm’s long-run (LR) total cost (LTC) curve is derived from the firm’s expansion path and shows the minimum LTC of producing various levels of output. The LR average cost (LAC) and The LR marginal cost (LMC) derived from LTC curve. </a:t>
            </a:r>
            <a:endParaRPr lang="en-US" sz="28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3577"/>
                                        </p:tgtEl>
                                        <p:attrNameLst>
                                          <p:attrName>style.color</p:attrName>
                                        </p:attrNameLst>
                                      </p:cBhvr>
                                      <p:by>
                                        <p:hsl h="-7200000" s="0" l="0"/>
                                      </p:by>
                                    </p:animClr>
                                    <p:animClr clrSpc="hsl" dir="cw">
                                      <p:cBhvr>
                                        <p:cTn id="7" dur="5000" fill="hold"/>
                                        <p:tgtEl>
                                          <p:spTgt spid="23577"/>
                                        </p:tgtEl>
                                        <p:attrNameLst>
                                          <p:attrName>fillcolor</p:attrName>
                                        </p:attrNameLst>
                                      </p:cBhvr>
                                      <p:by>
                                        <p:hsl h="-7200000" s="0" l="0"/>
                                      </p:by>
                                    </p:animClr>
                                    <p:animClr clrSpc="hsl" dir="cw">
                                      <p:cBhvr>
                                        <p:cTn id="8" dur="5000" fill="hold"/>
                                        <p:tgtEl>
                                          <p:spTgt spid="23577"/>
                                        </p:tgtEl>
                                        <p:attrNameLst>
                                          <p:attrName>stroke.color</p:attrName>
                                        </p:attrNameLst>
                                      </p:cBhvr>
                                      <p:by>
                                        <p:hsl h="-7200000" s="0" l="0"/>
                                      </p:by>
                                    </p:animClr>
                                    <p:set>
                                      <p:cBhvr>
                                        <p:cTn id="9" dur="5000" fill="hold"/>
                                        <p:tgtEl>
                                          <p:spTgt spid="235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1422400" y="152400"/>
            <a:ext cx="2540000" cy="784225"/>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FF00"/>
                    </a:gs>
                    <a:gs pos="100000">
                      <a:srgbClr val="FFFF00">
                        <a:gamma/>
                        <a:shade val="17647"/>
                        <a:invGamma/>
                      </a:srgbClr>
                    </a:gs>
                  </a:gsLst>
                  <a:lin ang="5400000" scaled="1"/>
                </a:gradFill>
                <a:latin typeface="Arial Black"/>
              </a:rPr>
              <a:t>UNIKA</a:t>
            </a:r>
          </a:p>
        </p:txBody>
      </p:sp>
      <p:sp>
        <p:nvSpPr>
          <p:cNvPr id="23555" name="WordArt 3"/>
          <p:cNvSpPr>
            <a:spLocks noChangeArrowheads="1" noChangeShapeType="1" noTextEdit="1"/>
          </p:cNvSpPr>
          <p:nvPr/>
        </p:nvSpPr>
        <p:spPr bwMode="auto">
          <a:xfrm>
            <a:off x="1397000" y="762000"/>
            <a:ext cx="2603500" cy="161925"/>
          </a:xfrm>
          <a:prstGeom prst="rect">
            <a:avLst/>
          </a:prstGeom>
        </p:spPr>
        <p:txBody>
          <a:bodyPr wrap="none" fromWordArt="1">
            <a:prstTxWarp prst="textPlain">
              <a:avLst>
                <a:gd name="adj" fmla="val 50000"/>
              </a:avLst>
            </a:prstTxWarp>
          </a:bodyPr>
          <a:lstStyle/>
          <a:p>
            <a:pPr algn="ctr"/>
            <a:r>
              <a:rPr lang="en-US" sz="3600" b="1" kern="10">
                <a:ln w="9525">
                  <a:solidFill>
                    <a:schemeClr val="tx1"/>
                  </a:solidFill>
                  <a:round/>
                  <a:headEnd/>
                  <a:tailEnd/>
                </a:ln>
                <a:solidFill>
                  <a:schemeClr val="bg1"/>
                </a:solidFill>
                <a:effectLst>
                  <a:outerShdw dist="12700" dir="16200000" algn="ctr" rotWithShape="0">
                    <a:srgbClr val="868686">
                      <a:alpha val="50000"/>
                    </a:srgbClr>
                  </a:outerShdw>
                </a:effectLst>
                <a:latin typeface="Arial"/>
                <a:cs typeface="Arial"/>
              </a:rPr>
              <a:t>UNIVERSITAS KATOLIK</a:t>
            </a:r>
          </a:p>
        </p:txBody>
      </p:sp>
      <p:sp>
        <p:nvSpPr>
          <p:cNvPr id="23556" name="WordArt 4"/>
          <p:cNvSpPr>
            <a:spLocks noChangeArrowheads="1" noChangeShapeType="1" noTextEdit="1"/>
          </p:cNvSpPr>
          <p:nvPr/>
        </p:nvSpPr>
        <p:spPr bwMode="auto">
          <a:xfrm>
            <a:off x="1409700" y="974725"/>
            <a:ext cx="2705100" cy="1778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FFA117"/>
                </a:solidFill>
                <a:effectLst>
                  <a:outerShdw dist="12700" algn="ctr" rotWithShape="0">
                    <a:srgbClr val="C0C0C0"/>
                  </a:outerShdw>
                </a:effectLst>
                <a:latin typeface="Garamond"/>
              </a:rPr>
              <a:t>SOEGIJAPRANATA</a:t>
            </a:r>
          </a:p>
        </p:txBody>
      </p:sp>
      <p:sp>
        <p:nvSpPr>
          <p:cNvPr id="23557" name="WordArt 5"/>
          <p:cNvSpPr>
            <a:spLocks noChangeArrowheads="1" noChangeShapeType="1" noTextEdit="1"/>
          </p:cNvSpPr>
          <p:nvPr/>
        </p:nvSpPr>
        <p:spPr bwMode="auto">
          <a:xfrm>
            <a:off x="4191000" y="762000"/>
            <a:ext cx="3581400" cy="381000"/>
          </a:xfrm>
          <a:prstGeom prst="rect">
            <a:avLst/>
          </a:prstGeom>
        </p:spPr>
        <p:txBody>
          <a:bodyPr wrap="none" fromWordArt="1">
            <a:prstTxWarp prst="textPlain">
              <a:avLst>
                <a:gd name="adj" fmla="val 50000"/>
              </a:avLst>
            </a:prstTxWarp>
          </a:bodyPr>
          <a:lstStyle/>
          <a:p>
            <a:r>
              <a:rPr lang="en-US" sz="1200" kern="10">
                <a:ln w="9525">
                  <a:noFill/>
                  <a:round/>
                  <a:headEnd/>
                  <a:tailEnd/>
                </a:ln>
                <a:solidFill>
                  <a:srgbClr val="FFFFFF"/>
                </a:solidFill>
                <a:effectLst>
                  <a:outerShdw dist="17961" dir="18900000" algn="ctr" rotWithShape="0">
                    <a:srgbClr val="808080"/>
                  </a:outerShdw>
                </a:effectLst>
                <a:latin typeface="Arial Narrow"/>
              </a:rPr>
              <a:t>Jl. Pawiyatan Luhur IV/1 Bendan Duwur Semarang 50234</a:t>
            </a:r>
          </a:p>
          <a:p>
            <a:r>
              <a:rPr lang="en-US" sz="1200" kern="10">
                <a:ln w="9525">
                  <a:noFill/>
                  <a:round/>
                  <a:headEnd/>
                  <a:tailEnd/>
                </a:ln>
                <a:solidFill>
                  <a:srgbClr val="FFFFFF"/>
                </a:solidFill>
                <a:effectLst>
                  <a:outerShdw dist="17961" dir="18900000" algn="ctr" rotWithShape="0">
                    <a:srgbClr val="808080"/>
                  </a:outerShdw>
                </a:effectLst>
                <a:latin typeface="Arial Narrow"/>
              </a:rPr>
              <a:t>Telp 024-8441555(hunting) Fax. 024-8445265,8415429</a:t>
            </a:r>
          </a:p>
          <a:p>
            <a:r>
              <a:rPr lang="en-US" sz="1200" kern="10">
                <a:ln w="9525">
                  <a:noFill/>
                  <a:round/>
                  <a:headEnd/>
                  <a:tailEnd/>
                </a:ln>
                <a:solidFill>
                  <a:srgbClr val="FFFFFF"/>
                </a:solidFill>
                <a:effectLst>
                  <a:outerShdw dist="17961" dir="18900000" algn="ctr" rotWithShape="0">
                    <a:srgbClr val="808080"/>
                  </a:outerShdw>
                </a:effectLst>
                <a:latin typeface="Arial Narrow"/>
              </a:rPr>
              <a:t>e-mail: unika.ac.id   http://www.unika.ac.id</a:t>
            </a:r>
          </a:p>
        </p:txBody>
      </p:sp>
      <p:sp>
        <p:nvSpPr>
          <p:cNvPr id="23558" name="WordArt 6"/>
          <p:cNvSpPr>
            <a:spLocks noChangeArrowheads="1" noChangeShapeType="1" noTextEdit="1"/>
          </p:cNvSpPr>
          <p:nvPr/>
        </p:nvSpPr>
        <p:spPr bwMode="auto">
          <a:xfrm>
            <a:off x="4191000" y="457200"/>
            <a:ext cx="3429000" cy="3048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rgbClr val="FFFFFF"/>
                </a:solidFill>
                <a:effectLst>
                  <a:outerShdw dist="17961" dir="18900000" algn="ctr" rotWithShape="0">
                    <a:srgbClr val="808080"/>
                  </a:outerShdw>
                </a:effectLst>
                <a:latin typeface="Arial Narrow"/>
              </a:rPr>
              <a:t>Fakultas Ekonomi </a:t>
            </a:r>
          </a:p>
        </p:txBody>
      </p:sp>
      <p:sp>
        <p:nvSpPr>
          <p:cNvPr id="23560" name="Line 8"/>
          <p:cNvSpPr>
            <a:spLocks noChangeShapeType="1"/>
          </p:cNvSpPr>
          <p:nvPr/>
        </p:nvSpPr>
        <p:spPr bwMode="auto">
          <a:xfrm>
            <a:off x="1409700" y="1219200"/>
            <a:ext cx="7124700" cy="0"/>
          </a:xfrm>
          <a:prstGeom prst="line">
            <a:avLst/>
          </a:prstGeom>
          <a:noFill/>
          <a:ln w="9525">
            <a:solidFill>
              <a:schemeClr val="bg1"/>
            </a:solidFill>
            <a:round/>
            <a:headEnd/>
            <a:tailEnd/>
          </a:ln>
          <a:effectLst/>
        </p:spPr>
        <p:txBody>
          <a:bodyPr/>
          <a:lstStyle/>
          <a:p>
            <a:endParaRPr lang="en-US"/>
          </a:p>
        </p:txBody>
      </p:sp>
      <p:grpSp>
        <p:nvGrpSpPr>
          <p:cNvPr id="2" name="Group 9"/>
          <p:cNvGrpSpPr>
            <a:grpSpLocks/>
          </p:cNvGrpSpPr>
          <p:nvPr/>
        </p:nvGrpSpPr>
        <p:grpSpPr bwMode="auto">
          <a:xfrm>
            <a:off x="179388" y="44450"/>
            <a:ext cx="1182687" cy="1152525"/>
            <a:chOff x="80" y="128"/>
            <a:chExt cx="700" cy="640"/>
          </a:xfrm>
        </p:grpSpPr>
        <p:pic>
          <p:nvPicPr>
            <p:cNvPr id="23562" name="Picture 10" descr="logo unika color"/>
            <p:cNvPicPr>
              <a:picLocks noChangeAspect="1" noChangeArrowheads="1"/>
            </p:cNvPicPr>
            <p:nvPr/>
          </p:nvPicPr>
          <p:blipFill>
            <a:blip r:embed="rId2">
              <a:lum bright="-24000" contrast="42000"/>
            </a:blip>
            <a:srcRect/>
            <a:stretch>
              <a:fillRect/>
            </a:stretch>
          </p:blipFill>
          <p:spPr bwMode="auto">
            <a:xfrm>
              <a:off x="121" y="161"/>
              <a:ext cx="637" cy="597"/>
            </a:xfrm>
            <a:prstGeom prst="rect">
              <a:avLst/>
            </a:prstGeom>
            <a:noFill/>
            <a:ln w="9525">
              <a:noFill/>
              <a:miter lim="800000"/>
              <a:headEnd/>
              <a:tailEnd/>
            </a:ln>
          </p:spPr>
        </p:pic>
        <p:grpSp>
          <p:nvGrpSpPr>
            <p:cNvPr id="3" name="Group 11"/>
            <p:cNvGrpSpPr>
              <a:grpSpLocks/>
            </p:cNvGrpSpPr>
            <p:nvPr/>
          </p:nvGrpSpPr>
          <p:grpSpPr bwMode="auto">
            <a:xfrm>
              <a:off x="440" y="144"/>
              <a:ext cx="320" cy="242"/>
              <a:chOff x="1298" y="894"/>
              <a:chExt cx="338" cy="270"/>
            </a:xfrm>
          </p:grpSpPr>
          <p:sp>
            <p:nvSpPr>
              <p:cNvPr id="23564" name="Freeform 12"/>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5" name="Freeform 13"/>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grpSp>
          <p:nvGrpSpPr>
            <p:cNvPr id="4" name="Group 14"/>
            <p:cNvGrpSpPr>
              <a:grpSpLocks/>
            </p:cNvGrpSpPr>
            <p:nvPr/>
          </p:nvGrpSpPr>
          <p:grpSpPr bwMode="auto">
            <a:xfrm flipH="1">
              <a:off x="113" y="144"/>
              <a:ext cx="321" cy="242"/>
              <a:chOff x="1298" y="894"/>
              <a:chExt cx="338" cy="270"/>
            </a:xfrm>
          </p:grpSpPr>
          <p:sp>
            <p:nvSpPr>
              <p:cNvPr id="23567" name="Freeform 15"/>
              <p:cNvSpPr>
                <a:spLocks/>
              </p:cNvSpPr>
              <p:nvPr/>
            </p:nvSpPr>
            <p:spPr bwMode="auto">
              <a:xfrm>
                <a:off x="1298" y="904"/>
                <a:ext cx="338" cy="260"/>
              </a:xfrm>
              <a:custGeom>
                <a:avLst/>
                <a:gdLst/>
                <a:ahLst/>
                <a:cxnLst>
                  <a:cxn ang="0">
                    <a:pos x="336" y="254"/>
                  </a:cxn>
                  <a:cxn ang="0">
                    <a:pos x="334" y="46"/>
                  </a:cxn>
                  <a:cxn ang="0">
                    <a:pos x="322" y="6"/>
                  </a:cxn>
                  <a:cxn ang="0">
                    <a:pos x="264" y="14"/>
                  </a:cxn>
                  <a:cxn ang="0">
                    <a:pos x="246" y="10"/>
                  </a:cxn>
                  <a:cxn ang="0">
                    <a:pos x="234" y="6"/>
                  </a:cxn>
                  <a:cxn ang="0">
                    <a:pos x="0" y="8"/>
                  </a:cxn>
                  <a:cxn ang="0">
                    <a:pos x="24" y="38"/>
                  </a:cxn>
                  <a:cxn ang="0">
                    <a:pos x="36" y="46"/>
                  </a:cxn>
                  <a:cxn ang="0">
                    <a:pos x="128" y="64"/>
                  </a:cxn>
                  <a:cxn ang="0">
                    <a:pos x="154" y="76"/>
                  </a:cxn>
                  <a:cxn ang="0">
                    <a:pos x="160" y="80"/>
                  </a:cxn>
                  <a:cxn ang="0">
                    <a:pos x="164" y="86"/>
                  </a:cxn>
                  <a:cxn ang="0">
                    <a:pos x="170" y="88"/>
                  </a:cxn>
                  <a:cxn ang="0">
                    <a:pos x="198" y="112"/>
                  </a:cxn>
                  <a:cxn ang="0">
                    <a:pos x="216" y="122"/>
                  </a:cxn>
                  <a:cxn ang="0">
                    <a:pos x="244" y="176"/>
                  </a:cxn>
                  <a:cxn ang="0">
                    <a:pos x="266" y="222"/>
                  </a:cxn>
                  <a:cxn ang="0">
                    <a:pos x="288" y="238"/>
                  </a:cxn>
                  <a:cxn ang="0">
                    <a:pos x="322" y="254"/>
                  </a:cxn>
                  <a:cxn ang="0">
                    <a:pos x="336" y="254"/>
                  </a:cxn>
                </a:cxnLst>
                <a:rect l="0" t="0" r="r" b="b"/>
                <a:pathLst>
                  <a:path w="338" h="260">
                    <a:moveTo>
                      <a:pt x="336" y="254"/>
                    </a:moveTo>
                    <a:cubicBezTo>
                      <a:pt x="335" y="185"/>
                      <a:pt x="335" y="115"/>
                      <a:pt x="334" y="46"/>
                    </a:cubicBezTo>
                    <a:cubicBezTo>
                      <a:pt x="334" y="31"/>
                      <a:pt x="338" y="10"/>
                      <a:pt x="322" y="6"/>
                    </a:cubicBezTo>
                    <a:cubicBezTo>
                      <a:pt x="303" y="8"/>
                      <a:pt x="283" y="12"/>
                      <a:pt x="264" y="14"/>
                    </a:cubicBezTo>
                    <a:cubicBezTo>
                      <a:pt x="258" y="13"/>
                      <a:pt x="252" y="12"/>
                      <a:pt x="246" y="10"/>
                    </a:cubicBezTo>
                    <a:cubicBezTo>
                      <a:pt x="242" y="9"/>
                      <a:pt x="234" y="6"/>
                      <a:pt x="234" y="6"/>
                    </a:cubicBezTo>
                    <a:cubicBezTo>
                      <a:pt x="156" y="8"/>
                      <a:pt x="77" y="0"/>
                      <a:pt x="0" y="8"/>
                    </a:cubicBezTo>
                    <a:cubicBezTo>
                      <a:pt x="4" y="21"/>
                      <a:pt x="15" y="29"/>
                      <a:pt x="24" y="38"/>
                    </a:cubicBezTo>
                    <a:cubicBezTo>
                      <a:pt x="27" y="41"/>
                      <a:pt x="36" y="46"/>
                      <a:pt x="36" y="46"/>
                    </a:cubicBezTo>
                    <a:cubicBezTo>
                      <a:pt x="52" y="70"/>
                      <a:pt x="106" y="62"/>
                      <a:pt x="128" y="64"/>
                    </a:cubicBezTo>
                    <a:cubicBezTo>
                      <a:pt x="139" y="67"/>
                      <a:pt x="144" y="69"/>
                      <a:pt x="154" y="76"/>
                    </a:cubicBezTo>
                    <a:cubicBezTo>
                      <a:pt x="156" y="77"/>
                      <a:pt x="160" y="80"/>
                      <a:pt x="160" y="80"/>
                    </a:cubicBezTo>
                    <a:cubicBezTo>
                      <a:pt x="161" y="82"/>
                      <a:pt x="162" y="84"/>
                      <a:pt x="164" y="86"/>
                    </a:cubicBezTo>
                    <a:cubicBezTo>
                      <a:pt x="166" y="87"/>
                      <a:pt x="169" y="86"/>
                      <a:pt x="170" y="88"/>
                    </a:cubicBezTo>
                    <a:cubicBezTo>
                      <a:pt x="182" y="105"/>
                      <a:pt x="167" y="108"/>
                      <a:pt x="198" y="112"/>
                    </a:cubicBezTo>
                    <a:cubicBezTo>
                      <a:pt x="205" y="114"/>
                      <a:pt x="216" y="122"/>
                      <a:pt x="216" y="122"/>
                    </a:cubicBezTo>
                    <a:cubicBezTo>
                      <a:pt x="227" y="139"/>
                      <a:pt x="236" y="157"/>
                      <a:pt x="244" y="176"/>
                    </a:cubicBezTo>
                    <a:cubicBezTo>
                      <a:pt x="251" y="191"/>
                      <a:pt x="252" y="212"/>
                      <a:pt x="266" y="222"/>
                    </a:cubicBezTo>
                    <a:cubicBezTo>
                      <a:pt x="272" y="230"/>
                      <a:pt x="279" y="235"/>
                      <a:pt x="288" y="238"/>
                    </a:cubicBezTo>
                    <a:cubicBezTo>
                      <a:pt x="295" y="248"/>
                      <a:pt x="310" y="250"/>
                      <a:pt x="322" y="254"/>
                    </a:cubicBezTo>
                    <a:cubicBezTo>
                      <a:pt x="337" y="259"/>
                      <a:pt x="336" y="260"/>
                      <a:pt x="336" y="254"/>
                    </a:cubicBezTo>
                    <a:close/>
                  </a:path>
                </a:pathLst>
              </a:custGeom>
              <a:noFill/>
              <a:ln w="9525">
                <a:noFill/>
                <a:round/>
                <a:headEnd/>
                <a:tailEnd/>
              </a:ln>
              <a:effectLst/>
            </p:spPr>
            <p:txBody>
              <a:bodyPr/>
              <a:lstStyle/>
              <a:p>
                <a:endParaRPr lang="en-US"/>
              </a:p>
            </p:txBody>
          </p:sp>
          <p:sp>
            <p:nvSpPr>
              <p:cNvPr id="23568" name="Freeform 16"/>
              <p:cNvSpPr>
                <a:spLocks/>
              </p:cNvSpPr>
              <p:nvPr/>
            </p:nvSpPr>
            <p:spPr bwMode="auto">
              <a:xfrm>
                <a:off x="1536" y="894"/>
                <a:ext cx="52" cy="27"/>
              </a:xfrm>
              <a:custGeom>
                <a:avLst/>
                <a:gdLst/>
                <a:ahLst/>
                <a:cxnLst>
                  <a:cxn ang="0">
                    <a:pos x="6" y="20"/>
                  </a:cxn>
                  <a:cxn ang="0">
                    <a:pos x="24" y="0"/>
                  </a:cxn>
                  <a:cxn ang="0">
                    <a:pos x="48" y="8"/>
                  </a:cxn>
                  <a:cxn ang="0">
                    <a:pos x="34" y="26"/>
                  </a:cxn>
                  <a:cxn ang="0">
                    <a:pos x="2" y="24"/>
                  </a:cxn>
                  <a:cxn ang="0">
                    <a:pos x="6" y="20"/>
                  </a:cxn>
                </a:cxnLst>
                <a:rect l="0" t="0" r="r" b="b"/>
                <a:pathLst>
                  <a:path w="52" h="27">
                    <a:moveTo>
                      <a:pt x="6" y="20"/>
                    </a:moveTo>
                    <a:cubicBezTo>
                      <a:pt x="8" y="3"/>
                      <a:pt x="8" y="3"/>
                      <a:pt x="24" y="0"/>
                    </a:cubicBezTo>
                    <a:cubicBezTo>
                      <a:pt x="34" y="2"/>
                      <a:pt x="40" y="2"/>
                      <a:pt x="48" y="8"/>
                    </a:cubicBezTo>
                    <a:cubicBezTo>
                      <a:pt x="52" y="20"/>
                      <a:pt x="45" y="23"/>
                      <a:pt x="34" y="26"/>
                    </a:cubicBezTo>
                    <a:cubicBezTo>
                      <a:pt x="23" y="25"/>
                      <a:pt x="12" y="27"/>
                      <a:pt x="2" y="24"/>
                    </a:cubicBezTo>
                    <a:cubicBezTo>
                      <a:pt x="0" y="23"/>
                      <a:pt x="6" y="18"/>
                      <a:pt x="6" y="20"/>
                    </a:cubicBezTo>
                    <a:close/>
                  </a:path>
                </a:pathLst>
              </a:custGeom>
              <a:noFill/>
              <a:ln w="9525">
                <a:noFill/>
                <a:round/>
                <a:headEnd/>
                <a:tailEnd/>
              </a:ln>
              <a:effectLst/>
            </p:spPr>
            <p:txBody>
              <a:bodyPr/>
              <a:lstStyle/>
              <a:p>
                <a:endParaRPr lang="en-US"/>
              </a:p>
            </p:txBody>
          </p:sp>
        </p:grpSp>
        <p:sp>
          <p:nvSpPr>
            <p:cNvPr id="23569" name="Freeform 17"/>
            <p:cNvSpPr>
              <a:spLocks/>
            </p:cNvSpPr>
            <p:nvPr/>
          </p:nvSpPr>
          <p:spPr bwMode="auto">
            <a:xfrm>
              <a:off x="477" y="377"/>
              <a:ext cx="291" cy="385"/>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0" name="Freeform 18"/>
            <p:cNvSpPr>
              <a:spLocks/>
            </p:cNvSpPr>
            <p:nvPr/>
          </p:nvSpPr>
          <p:spPr bwMode="auto">
            <a:xfrm flipH="1">
              <a:off x="96" y="386"/>
              <a:ext cx="334" cy="382"/>
            </a:xfrm>
            <a:custGeom>
              <a:avLst/>
              <a:gdLst/>
              <a:ahLst/>
              <a:cxnLst>
                <a:cxn ang="0">
                  <a:pos x="296" y="0"/>
                </a:cxn>
                <a:cxn ang="0">
                  <a:pos x="284" y="4"/>
                </a:cxn>
                <a:cxn ang="0">
                  <a:pos x="272" y="12"/>
                </a:cxn>
                <a:cxn ang="0">
                  <a:pos x="248" y="78"/>
                </a:cxn>
                <a:cxn ang="0">
                  <a:pos x="254" y="112"/>
                </a:cxn>
                <a:cxn ang="0">
                  <a:pos x="260" y="130"/>
                </a:cxn>
                <a:cxn ang="0">
                  <a:pos x="250" y="194"/>
                </a:cxn>
                <a:cxn ang="0">
                  <a:pos x="238" y="210"/>
                </a:cxn>
                <a:cxn ang="0">
                  <a:pos x="206" y="284"/>
                </a:cxn>
                <a:cxn ang="0">
                  <a:pos x="192" y="300"/>
                </a:cxn>
                <a:cxn ang="0">
                  <a:pos x="188" y="306"/>
                </a:cxn>
                <a:cxn ang="0">
                  <a:pos x="182" y="308"/>
                </a:cxn>
                <a:cxn ang="0">
                  <a:pos x="168" y="324"/>
                </a:cxn>
                <a:cxn ang="0">
                  <a:pos x="158" y="348"/>
                </a:cxn>
                <a:cxn ang="0">
                  <a:pos x="156" y="386"/>
                </a:cxn>
                <a:cxn ang="0">
                  <a:pos x="146" y="376"/>
                </a:cxn>
                <a:cxn ang="0">
                  <a:pos x="116" y="370"/>
                </a:cxn>
                <a:cxn ang="0">
                  <a:pos x="70" y="382"/>
                </a:cxn>
                <a:cxn ang="0">
                  <a:pos x="46" y="392"/>
                </a:cxn>
                <a:cxn ang="0">
                  <a:pos x="0" y="424"/>
                </a:cxn>
                <a:cxn ang="0">
                  <a:pos x="32" y="430"/>
                </a:cxn>
                <a:cxn ang="0">
                  <a:pos x="94" y="428"/>
                </a:cxn>
                <a:cxn ang="0">
                  <a:pos x="296" y="422"/>
                </a:cxn>
                <a:cxn ang="0">
                  <a:pos x="292" y="114"/>
                </a:cxn>
                <a:cxn ang="0">
                  <a:pos x="296" y="0"/>
                </a:cxn>
              </a:cxnLst>
              <a:rect l="0" t="0" r="r" b="b"/>
              <a:pathLst>
                <a:path w="306" h="430">
                  <a:moveTo>
                    <a:pt x="296" y="0"/>
                  </a:moveTo>
                  <a:cubicBezTo>
                    <a:pt x="292" y="1"/>
                    <a:pt x="288" y="3"/>
                    <a:pt x="284" y="4"/>
                  </a:cubicBezTo>
                  <a:cubicBezTo>
                    <a:pt x="279" y="6"/>
                    <a:pt x="272" y="12"/>
                    <a:pt x="272" y="12"/>
                  </a:cubicBezTo>
                  <a:cubicBezTo>
                    <a:pt x="263" y="39"/>
                    <a:pt x="252" y="47"/>
                    <a:pt x="248" y="78"/>
                  </a:cubicBezTo>
                  <a:cubicBezTo>
                    <a:pt x="249" y="90"/>
                    <a:pt x="251" y="101"/>
                    <a:pt x="254" y="112"/>
                  </a:cubicBezTo>
                  <a:cubicBezTo>
                    <a:pt x="256" y="118"/>
                    <a:pt x="260" y="130"/>
                    <a:pt x="260" y="130"/>
                  </a:cubicBezTo>
                  <a:cubicBezTo>
                    <a:pt x="260" y="137"/>
                    <a:pt x="271" y="187"/>
                    <a:pt x="250" y="194"/>
                  </a:cubicBezTo>
                  <a:cubicBezTo>
                    <a:pt x="247" y="202"/>
                    <a:pt x="245" y="205"/>
                    <a:pt x="238" y="210"/>
                  </a:cubicBezTo>
                  <a:cubicBezTo>
                    <a:pt x="235" y="236"/>
                    <a:pt x="230" y="268"/>
                    <a:pt x="206" y="284"/>
                  </a:cubicBezTo>
                  <a:cubicBezTo>
                    <a:pt x="197" y="298"/>
                    <a:pt x="202" y="293"/>
                    <a:pt x="192" y="300"/>
                  </a:cubicBezTo>
                  <a:cubicBezTo>
                    <a:pt x="191" y="302"/>
                    <a:pt x="190" y="304"/>
                    <a:pt x="188" y="306"/>
                  </a:cubicBezTo>
                  <a:cubicBezTo>
                    <a:pt x="186" y="307"/>
                    <a:pt x="183" y="307"/>
                    <a:pt x="182" y="308"/>
                  </a:cubicBezTo>
                  <a:cubicBezTo>
                    <a:pt x="159" y="331"/>
                    <a:pt x="185" y="313"/>
                    <a:pt x="168" y="324"/>
                  </a:cubicBezTo>
                  <a:cubicBezTo>
                    <a:pt x="165" y="333"/>
                    <a:pt x="161" y="339"/>
                    <a:pt x="158" y="348"/>
                  </a:cubicBezTo>
                  <a:cubicBezTo>
                    <a:pt x="157" y="361"/>
                    <a:pt x="159" y="374"/>
                    <a:pt x="156" y="386"/>
                  </a:cubicBezTo>
                  <a:cubicBezTo>
                    <a:pt x="155" y="391"/>
                    <a:pt x="150" y="378"/>
                    <a:pt x="146" y="376"/>
                  </a:cubicBezTo>
                  <a:cubicBezTo>
                    <a:pt x="138" y="371"/>
                    <a:pt x="124" y="371"/>
                    <a:pt x="116" y="370"/>
                  </a:cubicBezTo>
                  <a:cubicBezTo>
                    <a:pt x="99" y="372"/>
                    <a:pt x="85" y="374"/>
                    <a:pt x="70" y="382"/>
                  </a:cubicBezTo>
                  <a:cubicBezTo>
                    <a:pt x="62" y="386"/>
                    <a:pt x="46" y="392"/>
                    <a:pt x="46" y="392"/>
                  </a:cubicBezTo>
                  <a:cubicBezTo>
                    <a:pt x="41" y="400"/>
                    <a:pt x="10" y="421"/>
                    <a:pt x="0" y="424"/>
                  </a:cubicBezTo>
                  <a:cubicBezTo>
                    <a:pt x="18" y="430"/>
                    <a:pt x="8" y="428"/>
                    <a:pt x="32" y="430"/>
                  </a:cubicBezTo>
                  <a:cubicBezTo>
                    <a:pt x="53" y="428"/>
                    <a:pt x="73" y="426"/>
                    <a:pt x="94" y="428"/>
                  </a:cubicBezTo>
                  <a:cubicBezTo>
                    <a:pt x="164" y="422"/>
                    <a:pt x="218" y="423"/>
                    <a:pt x="296" y="422"/>
                  </a:cubicBezTo>
                  <a:cubicBezTo>
                    <a:pt x="303" y="400"/>
                    <a:pt x="306" y="183"/>
                    <a:pt x="292" y="114"/>
                  </a:cubicBezTo>
                  <a:cubicBezTo>
                    <a:pt x="294" y="78"/>
                    <a:pt x="288" y="34"/>
                    <a:pt x="296" y="0"/>
                  </a:cubicBezTo>
                  <a:close/>
                </a:path>
              </a:pathLst>
            </a:custGeom>
            <a:noFill/>
            <a:ln w="9525">
              <a:noFill/>
              <a:round/>
              <a:headEnd/>
              <a:tailEnd/>
            </a:ln>
            <a:effectLst/>
          </p:spPr>
          <p:txBody>
            <a:bodyPr/>
            <a:lstStyle/>
            <a:p>
              <a:endParaRPr lang="en-US"/>
            </a:p>
          </p:txBody>
        </p:sp>
        <p:sp>
          <p:nvSpPr>
            <p:cNvPr id="23571" name="Freeform 19"/>
            <p:cNvSpPr>
              <a:spLocks/>
            </p:cNvSpPr>
            <p:nvPr/>
          </p:nvSpPr>
          <p:spPr bwMode="auto">
            <a:xfrm>
              <a:off x="409" y="744"/>
              <a:ext cx="66" cy="24"/>
            </a:xfrm>
            <a:custGeom>
              <a:avLst/>
              <a:gdLst/>
              <a:ahLst/>
              <a:cxnLst>
                <a:cxn ang="0">
                  <a:pos x="66" y="22"/>
                </a:cxn>
                <a:cxn ang="0">
                  <a:pos x="46" y="4"/>
                </a:cxn>
                <a:cxn ang="0">
                  <a:pos x="34" y="0"/>
                </a:cxn>
                <a:cxn ang="0">
                  <a:pos x="0" y="18"/>
                </a:cxn>
                <a:cxn ang="0">
                  <a:pos x="58" y="26"/>
                </a:cxn>
                <a:cxn ang="0">
                  <a:pos x="66" y="22"/>
                </a:cxn>
              </a:cxnLst>
              <a:rect l="0" t="0" r="r" b="b"/>
              <a:pathLst>
                <a:path w="70" h="26">
                  <a:moveTo>
                    <a:pt x="66" y="22"/>
                  </a:moveTo>
                  <a:cubicBezTo>
                    <a:pt x="63" y="12"/>
                    <a:pt x="55" y="8"/>
                    <a:pt x="46" y="4"/>
                  </a:cubicBezTo>
                  <a:cubicBezTo>
                    <a:pt x="42" y="2"/>
                    <a:pt x="34" y="0"/>
                    <a:pt x="34" y="0"/>
                  </a:cubicBezTo>
                  <a:cubicBezTo>
                    <a:pt x="15" y="2"/>
                    <a:pt x="6" y="0"/>
                    <a:pt x="0" y="18"/>
                  </a:cubicBezTo>
                  <a:cubicBezTo>
                    <a:pt x="21" y="25"/>
                    <a:pt x="34" y="25"/>
                    <a:pt x="58" y="26"/>
                  </a:cubicBezTo>
                  <a:cubicBezTo>
                    <a:pt x="69" y="24"/>
                    <a:pt x="70" y="26"/>
                    <a:pt x="66" y="22"/>
                  </a:cubicBezTo>
                  <a:close/>
                </a:path>
              </a:pathLst>
            </a:custGeom>
            <a:noFill/>
            <a:ln w="9525">
              <a:noFill/>
              <a:round/>
              <a:headEnd/>
              <a:tailEnd/>
            </a:ln>
            <a:effectLst/>
          </p:spPr>
          <p:txBody>
            <a:bodyPr/>
            <a:lstStyle/>
            <a:p>
              <a:endParaRPr lang="en-US"/>
            </a:p>
          </p:txBody>
        </p:sp>
        <p:sp>
          <p:nvSpPr>
            <p:cNvPr id="23572" name="Line 20"/>
            <p:cNvSpPr>
              <a:spLocks noChangeShapeType="1"/>
            </p:cNvSpPr>
            <p:nvPr/>
          </p:nvSpPr>
          <p:spPr bwMode="auto">
            <a:xfrm flipV="1">
              <a:off x="96" y="144"/>
              <a:ext cx="0" cy="624"/>
            </a:xfrm>
            <a:prstGeom prst="line">
              <a:avLst/>
            </a:prstGeom>
            <a:noFill/>
            <a:ln w="57150">
              <a:noFill/>
              <a:round/>
              <a:headEnd/>
              <a:tailEnd/>
            </a:ln>
            <a:effectLst/>
          </p:spPr>
          <p:txBody>
            <a:bodyPr/>
            <a:lstStyle/>
            <a:p>
              <a:endParaRPr lang="en-US"/>
            </a:p>
          </p:txBody>
        </p:sp>
        <p:sp>
          <p:nvSpPr>
            <p:cNvPr id="23573" name="Line 21"/>
            <p:cNvSpPr>
              <a:spLocks noChangeShapeType="1"/>
            </p:cNvSpPr>
            <p:nvPr/>
          </p:nvSpPr>
          <p:spPr bwMode="auto">
            <a:xfrm>
              <a:off x="80" y="146"/>
              <a:ext cx="688" cy="0"/>
            </a:xfrm>
            <a:prstGeom prst="line">
              <a:avLst/>
            </a:prstGeom>
            <a:noFill/>
            <a:ln w="57150">
              <a:noFill/>
              <a:round/>
              <a:headEnd/>
              <a:tailEnd/>
            </a:ln>
            <a:effectLst/>
          </p:spPr>
          <p:txBody>
            <a:bodyPr/>
            <a:lstStyle/>
            <a:p>
              <a:endParaRPr lang="en-US"/>
            </a:p>
          </p:txBody>
        </p:sp>
        <p:sp>
          <p:nvSpPr>
            <p:cNvPr id="23574" name="Line 22"/>
            <p:cNvSpPr>
              <a:spLocks noChangeShapeType="1"/>
            </p:cNvSpPr>
            <p:nvPr/>
          </p:nvSpPr>
          <p:spPr bwMode="auto">
            <a:xfrm flipV="1">
              <a:off x="768" y="128"/>
              <a:ext cx="0" cy="624"/>
            </a:xfrm>
            <a:prstGeom prst="line">
              <a:avLst/>
            </a:prstGeom>
            <a:noFill/>
            <a:ln w="57150">
              <a:noFill/>
              <a:round/>
              <a:headEnd/>
              <a:tailEnd/>
            </a:ln>
            <a:effectLst/>
          </p:spPr>
          <p:txBody>
            <a:bodyPr/>
            <a:lstStyle/>
            <a:p>
              <a:endParaRPr lang="en-US"/>
            </a:p>
          </p:txBody>
        </p:sp>
        <p:sp>
          <p:nvSpPr>
            <p:cNvPr id="23575" name="Line 23"/>
            <p:cNvSpPr>
              <a:spLocks noChangeShapeType="1"/>
            </p:cNvSpPr>
            <p:nvPr/>
          </p:nvSpPr>
          <p:spPr bwMode="auto">
            <a:xfrm>
              <a:off x="90" y="768"/>
              <a:ext cx="690" cy="0"/>
            </a:xfrm>
            <a:prstGeom prst="line">
              <a:avLst/>
            </a:prstGeom>
            <a:noFill/>
            <a:ln w="57150">
              <a:noFill/>
              <a:round/>
              <a:headEnd/>
              <a:tailEnd/>
            </a:ln>
            <a:effectLst/>
          </p:spPr>
          <p:txBody>
            <a:bodyPr/>
            <a:lstStyle/>
            <a:p>
              <a:endParaRPr lang="en-US"/>
            </a:p>
          </p:txBody>
        </p:sp>
      </p:grpSp>
      <p:sp>
        <p:nvSpPr>
          <p:cNvPr id="23576" name="Rectangle 24"/>
          <p:cNvSpPr>
            <a:spLocks noChangeArrowheads="1"/>
          </p:cNvSpPr>
          <p:nvPr/>
        </p:nvSpPr>
        <p:spPr bwMode="auto">
          <a:xfrm>
            <a:off x="298450" y="1300163"/>
            <a:ext cx="817563" cy="5486400"/>
          </a:xfrm>
          <a:prstGeom prst="rect">
            <a:avLst/>
          </a:prstGeom>
          <a:gradFill rotWithShape="1">
            <a:gsLst>
              <a:gs pos="0">
                <a:srgbClr val="780078"/>
              </a:gs>
              <a:gs pos="100000">
                <a:srgbClr val="780078">
                  <a:gamma/>
                  <a:shade val="0"/>
                  <a:invGamma/>
                </a:srgbClr>
              </a:gs>
            </a:gsLst>
            <a:lin ang="5400000" scaled="1"/>
          </a:gradFill>
          <a:ln w="9525">
            <a:solidFill>
              <a:schemeClr val="tx1"/>
            </a:solidFill>
            <a:miter lim="800000"/>
            <a:headEnd/>
            <a:tailEnd/>
          </a:ln>
          <a:effectLst/>
        </p:spPr>
        <p:txBody>
          <a:bodyPr wrap="none" anchor="ctr"/>
          <a:lstStyle/>
          <a:p>
            <a:endParaRPr lang="en-US"/>
          </a:p>
        </p:txBody>
      </p:sp>
      <p:sp>
        <p:nvSpPr>
          <p:cNvPr id="23577" name="Text Box 25"/>
          <p:cNvSpPr txBox="1">
            <a:spLocks noChangeArrowheads="1"/>
          </p:cNvSpPr>
          <p:nvPr/>
        </p:nvSpPr>
        <p:spPr bwMode="auto">
          <a:xfrm rot="16200000">
            <a:off x="-1911350" y="3648075"/>
            <a:ext cx="5106988" cy="636588"/>
          </a:xfrm>
          <a:prstGeom prst="rect">
            <a:avLst/>
          </a:prstGeom>
          <a:noFill/>
          <a:ln w="57150" cmpd="thickThin">
            <a:solidFill>
              <a:schemeClr val="folHlink"/>
            </a:solidFill>
            <a:miter lim="800000"/>
            <a:headEnd/>
            <a:tailEnd/>
          </a:ln>
          <a:effectLst/>
        </p:spPr>
        <p:txBody>
          <a:bodyPr>
            <a:spAutoFit/>
          </a:bodyPr>
          <a:lstStyle/>
          <a:p>
            <a:pPr algn="ctr"/>
            <a:r>
              <a:rPr lang="en-US" sz="3200">
                <a:solidFill>
                  <a:schemeClr val="folHlink"/>
                </a:solidFill>
                <a:cs typeface="Angsana New" pitchFamily="18" charset="-34"/>
              </a:rPr>
              <a:t>Striving For Excellence</a:t>
            </a:r>
          </a:p>
        </p:txBody>
      </p:sp>
      <p:sp>
        <p:nvSpPr>
          <p:cNvPr id="23578" name="Text Box 26"/>
          <p:cNvSpPr txBox="1">
            <a:spLocks noChangeArrowheads="1"/>
          </p:cNvSpPr>
          <p:nvPr/>
        </p:nvSpPr>
        <p:spPr bwMode="auto">
          <a:xfrm>
            <a:off x="1116013" y="1341438"/>
            <a:ext cx="7848600" cy="523220"/>
          </a:xfrm>
          <a:prstGeom prst="rect">
            <a:avLst/>
          </a:prstGeom>
          <a:noFill/>
          <a:ln w="9525">
            <a:solidFill>
              <a:srgbClr val="99FF33"/>
            </a:solidFill>
            <a:miter lim="800000"/>
            <a:headEnd/>
            <a:tailEnd/>
          </a:ln>
          <a:effectLst/>
        </p:spPr>
        <p:txBody>
          <a:bodyPr>
            <a:spAutoFit/>
          </a:bodyPr>
          <a:lstStyle/>
          <a:p>
            <a:pPr algn="ctr"/>
            <a:r>
              <a:rPr lang="en-US" sz="2800" dirty="0" smtClean="0">
                <a:cs typeface="Times New Roman" pitchFamily="18" charset="0"/>
              </a:rPr>
              <a:t>Long Run Cost Curve</a:t>
            </a:r>
            <a:endParaRPr lang="en-US" sz="2800" dirty="0"/>
          </a:p>
        </p:txBody>
      </p:sp>
      <p:sp>
        <p:nvSpPr>
          <p:cNvPr id="23579" name="Text Box 27"/>
          <p:cNvSpPr txBox="1">
            <a:spLocks noChangeArrowheads="1"/>
          </p:cNvSpPr>
          <p:nvPr/>
        </p:nvSpPr>
        <p:spPr bwMode="auto">
          <a:xfrm>
            <a:off x="1258888" y="2205038"/>
            <a:ext cx="7561262" cy="366712"/>
          </a:xfrm>
          <a:prstGeom prst="rect">
            <a:avLst/>
          </a:prstGeom>
          <a:noFill/>
          <a:ln w="9525">
            <a:noFill/>
            <a:miter lim="800000"/>
            <a:headEnd/>
            <a:tailEnd/>
          </a:ln>
          <a:effectLst/>
        </p:spPr>
        <p:txBody>
          <a:bodyPr>
            <a:spAutoFit/>
          </a:bodyPr>
          <a:lstStyle/>
          <a:p>
            <a:endParaRPr lang="en-US"/>
          </a:p>
        </p:txBody>
      </p:sp>
      <p:sp>
        <p:nvSpPr>
          <p:cNvPr id="23580" name="Text Box 28"/>
          <p:cNvSpPr txBox="1">
            <a:spLocks noChangeArrowheads="1"/>
          </p:cNvSpPr>
          <p:nvPr/>
        </p:nvSpPr>
        <p:spPr bwMode="auto">
          <a:xfrm>
            <a:off x="4264025" y="1360488"/>
            <a:ext cx="184150" cy="366712"/>
          </a:xfrm>
          <a:prstGeom prst="rect">
            <a:avLst/>
          </a:prstGeom>
          <a:noFill/>
          <a:ln w="9525" algn="ctr">
            <a:noFill/>
            <a:miter lim="800000"/>
            <a:headEnd/>
            <a:tailEnd/>
          </a:ln>
          <a:effectLst/>
        </p:spPr>
        <p:txBody>
          <a:bodyPr wrap="none">
            <a:spAutoFit/>
          </a:bodyPr>
          <a:lstStyle/>
          <a:p>
            <a:endParaRPr lang="en-US"/>
          </a:p>
        </p:txBody>
      </p:sp>
      <p:grpSp>
        <p:nvGrpSpPr>
          <p:cNvPr id="30" name="Group 5"/>
          <p:cNvGrpSpPr>
            <a:grpSpLocks/>
          </p:cNvGrpSpPr>
          <p:nvPr/>
        </p:nvGrpSpPr>
        <p:grpSpPr bwMode="auto">
          <a:xfrm>
            <a:off x="1400204" y="2357427"/>
            <a:ext cx="7315200" cy="4358289"/>
            <a:chOff x="2016" y="9700"/>
            <a:chExt cx="5904" cy="4519"/>
          </a:xfrm>
        </p:grpSpPr>
        <p:sp>
          <p:nvSpPr>
            <p:cNvPr id="32" name="Line 7"/>
            <p:cNvSpPr>
              <a:spLocks noChangeShapeType="1"/>
            </p:cNvSpPr>
            <p:nvPr/>
          </p:nvSpPr>
          <p:spPr bwMode="auto">
            <a:xfrm>
              <a:off x="3134" y="12474"/>
              <a:ext cx="37" cy="1745"/>
            </a:xfrm>
            <a:prstGeom prst="line">
              <a:avLst/>
            </a:prstGeom>
            <a:noFill/>
            <a:ln w="9525" cap="rnd">
              <a:solidFill>
                <a:srgbClr val="000000"/>
              </a:solidFill>
              <a:prstDash val="sysDot"/>
              <a:round/>
              <a:headEnd/>
              <a:tailEnd type="triangle" w="med" len="med"/>
            </a:ln>
          </p:spPr>
          <p:txBody>
            <a:bodyPr/>
            <a:lstStyle/>
            <a:p>
              <a:endParaRPr lang="en-US"/>
            </a:p>
          </p:txBody>
        </p:sp>
        <p:sp>
          <p:nvSpPr>
            <p:cNvPr id="33" name="Text Box 8"/>
            <p:cNvSpPr txBox="1">
              <a:spLocks noChangeArrowheads="1"/>
            </p:cNvSpPr>
            <p:nvPr/>
          </p:nvSpPr>
          <p:spPr bwMode="auto">
            <a:xfrm>
              <a:off x="7200" y="13444"/>
              <a:ext cx="720" cy="432"/>
            </a:xfrm>
            <a:prstGeom prst="rect">
              <a:avLst/>
            </a:prstGeom>
            <a:solidFill>
              <a:srgbClr val="FFFFFF"/>
            </a:solidFill>
            <a:ln w="9525">
              <a:noFill/>
              <a:miter lim="800000"/>
              <a:headEnd/>
              <a:tailEnd/>
            </a:ln>
          </p:spPr>
          <p:txBody>
            <a:bodyPr/>
            <a:lstStyle/>
            <a:p>
              <a:pPr eaLnBrk="0" hangingPunct="0"/>
              <a:r>
                <a:rPr lang="en-US" sz="1200"/>
                <a:t>L</a:t>
              </a:r>
            </a:p>
          </p:txBody>
        </p:sp>
        <p:grpSp>
          <p:nvGrpSpPr>
            <p:cNvPr id="34" name="Group 9"/>
            <p:cNvGrpSpPr>
              <a:grpSpLocks/>
            </p:cNvGrpSpPr>
            <p:nvPr/>
          </p:nvGrpSpPr>
          <p:grpSpPr bwMode="auto">
            <a:xfrm>
              <a:off x="2016" y="9700"/>
              <a:ext cx="5760" cy="4032"/>
              <a:chOff x="2016" y="4210"/>
              <a:chExt cx="5760" cy="4032"/>
            </a:xfrm>
          </p:grpSpPr>
          <p:sp>
            <p:nvSpPr>
              <p:cNvPr id="49" name="Text Box 24"/>
              <p:cNvSpPr txBox="1">
                <a:spLocks noChangeArrowheads="1"/>
              </p:cNvSpPr>
              <p:nvPr/>
            </p:nvSpPr>
            <p:spPr bwMode="auto">
              <a:xfrm>
                <a:off x="4749" y="5704"/>
                <a:ext cx="346" cy="432"/>
              </a:xfrm>
              <a:prstGeom prst="rect">
                <a:avLst/>
              </a:prstGeom>
              <a:solidFill>
                <a:srgbClr val="FFFFFF"/>
              </a:solidFill>
              <a:ln w="9525">
                <a:noFill/>
                <a:miter lim="800000"/>
                <a:headEnd/>
                <a:tailEnd/>
              </a:ln>
            </p:spPr>
            <p:txBody>
              <a:bodyPr/>
              <a:lstStyle/>
              <a:p>
                <a:pPr eaLnBrk="0" hangingPunct="0"/>
                <a:r>
                  <a:rPr lang="en-US" sz="1100" dirty="0"/>
                  <a:t>4Q</a:t>
                </a:r>
              </a:p>
              <a:p>
                <a:pPr eaLnBrk="0" hangingPunct="0"/>
                <a:endParaRPr lang="en-US" sz="1100" dirty="0"/>
              </a:p>
            </p:txBody>
          </p:sp>
          <p:sp>
            <p:nvSpPr>
              <p:cNvPr id="48" name="Text Box 23"/>
              <p:cNvSpPr txBox="1">
                <a:spLocks noChangeArrowheads="1"/>
              </p:cNvSpPr>
              <p:nvPr/>
            </p:nvSpPr>
            <p:spPr bwMode="auto">
              <a:xfrm>
                <a:off x="4230" y="6445"/>
                <a:ext cx="404" cy="432"/>
              </a:xfrm>
              <a:prstGeom prst="rect">
                <a:avLst/>
              </a:prstGeom>
              <a:solidFill>
                <a:srgbClr val="FFFFFF"/>
              </a:solidFill>
              <a:ln w="9525">
                <a:noFill/>
                <a:miter lim="800000"/>
                <a:headEnd/>
                <a:tailEnd/>
              </a:ln>
            </p:spPr>
            <p:txBody>
              <a:bodyPr/>
              <a:lstStyle/>
              <a:p>
                <a:pPr eaLnBrk="0" hangingPunct="0"/>
                <a:r>
                  <a:rPr lang="en-US" sz="1100" dirty="0"/>
                  <a:t>2Q</a:t>
                </a:r>
              </a:p>
            </p:txBody>
          </p:sp>
          <p:sp>
            <p:nvSpPr>
              <p:cNvPr id="47" name="Text Box 22"/>
              <p:cNvSpPr txBox="1">
                <a:spLocks noChangeArrowheads="1"/>
              </p:cNvSpPr>
              <p:nvPr/>
            </p:nvSpPr>
            <p:spPr bwMode="auto">
              <a:xfrm>
                <a:off x="3711" y="6963"/>
                <a:ext cx="404" cy="432"/>
              </a:xfrm>
              <a:prstGeom prst="rect">
                <a:avLst/>
              </a:prstGeom>
              <a:solidFill>
                <a:srgbClr val="FFFFFF"/>
              </a:solidFill>
              <a:ln w="9525">
                <a:noFill/>
                <a:miter lim="800000"/>
                <a:headEnd/>
                <a:tailEnd/>
              </a:ln>
            </p:spPr>
            <p:txBody>
              <a:bodyPr/>
              <a:lstStyle/>
              <a:p>
                <a:pPr eaLnBrk="0" hangingPunct="0"/>
                <a:r>
                  <a:rPr lang="en-US" sz="1100"/>
                  <a:t>1Q</a:t>
                </a:r>
              </a:p>
            </p:txBody>
          </p:sp>
          <p:sp>
            <p:nvSpPr>
              <p:cNvPr id="43" name="Text Box 18"/>
              <p:cNvSpPr txBox="1">
                <a:spLocks noChangeArrowheads="1"/>
              </p:cNvSpPr>
              <p:nvPr/>
            </p:nvSpPr>
            <p:spPr bwMode="auto">
              <a:xfrm>
                <a:off x="3744" y="7482"/>
                <a:ext cx="576" cy="432"/>
              </a:xfrm>
              <a:prstGeom prst="rect">
                <a:avLst/>
              </a:prstGeom>
              <a:solidFill>
                <a:srgbClr val="FFFFFF"/>
              </a:solidFill>
              <a:ln w="9525">
                <a:noFill/>
                <a:miter lim="800000"/>
                <a:headEnd/>
                <a:tailEnd/>
              </a:ln>
            </p:spPr>
            <p:txBody>
              <a:bodyPr/>
              <a:lstStyle/>
              <a:p>
                <a:pPr eaLnBrk="0" hangingPunct="0"/>
                <a:r>
                  <a:rPr lang="en-US" sz="1100"/>
                  <a:t>80</a:t>
                </a:r>
              </a:p>
            </p:txBody>
          </p:sp>
          <p:sp>
            <p:nvSpPr>
              <p:cNvPr id="45" name="Text Box 20"/>
              <p:cNvSpPr txBox="1">
                <a:spLocks noChangeArrowheads="1"/>
              </p:cNvSpPr>
              <p:nvPr/>
            </p:nvSpPr>
            <p:spPr bwMode="auto">
              <a:xfrm>
                <a:off x="4576" y="7259"/>
                <a:ext cx="461" cy="432"/>
              </a:xfrm>
              <a:prstGeom prst="rect">
                <a:avLst/>
              </a:prstGeom>
              <a:solidFill>
                <a:srgbClr val="FFFFFF"/>
              </a:solidFill>
              <a:ln w="9525">
                <a:noFill/>
                <a:miter lim="800000"/>
                <a:headEnd/>
                <a:tailEnd/>
              </a:ln>
            </p:spPr>
            <p:txBody>
              <a:bodyPr/>
              <a:lstStyle/>
              <a:p>
                <a:pPr eaLnBrk="0" hangingPunct="0"/>
                <a:r>
                  <a:rPr lang="en-US" sz="1100" dirty="0"/>
                  <a:t>100</a:t>
                </a:r>
              </a:p>
            </p:txBody>
          </p:sp>
          <p:sp>
            <p:nvSpPr>
              <p:cNvPr id="46" name="Text Box 21"/>
              <p:cNvSpPr txBox="1">
                <a:spLocks noChangeArrowheads="1"/>
              </p:cNvSpPr>
              <p:nvPr/>
            </p:nvSpPr>
            <p:spPr bwMode="auto">
              <a:xfrm>
                <a:off x="5614" y="7259"/>
                <a:ext cx="519" cy="432"/>
              </a:xfrm>
              <a:prstGeom prst="rect">
                <a:avLst/>
              </a:prstGeom>
              <a:solidFill>
                <a:srgbClr val="FFFFFF"/>
              </a:solidFill>
              <a:ln w="9525">
                <a:noFill/>
                <a:miter lim="800000"/>
                <a:headEnd/>
                <a:tailEnd/>
              </a:ln>
            </p:spPr>
            <p:txBody>
              <a:bodyPr/>
              <a:lstStyle/>
              <a:p>
                <a:pPr eaLnBrk="0" hangingPunct="0"/>
                <a:r>
                  <a:rPr lang="en-US" sz="1100" dirty="0"/>
                  <a:t>120</a:t>
                </a:r>
              </a:p>
            </p:txBody>
          </p:sp>
          <p:sp>
            <p:nvSpPr>
              <p:cNvPr id="35" name="Line 10"/>
              <p:cNvSpPr>
                <a:spLocks noChangeShapeType="1"/>
              </p:cNvSpPr>
              <p:nvPr/>
            </p:nvSpPr>
            <p:spPr bwMode="auto">
              <a:xfrm>
                <a:off x="2592" y="4210"/>
                <a:ext cx="0" cy="3600"/>
              </a:xfrm>
              <a:prstGeom prst="line">
                <a:avLst/>
              </a:prstGeom>
              <a:noFill/>
              <a:ln w="9525">
                <a:solidFill>
                  <a:srgbClr val="000000"/>
                </a:solidFill>
                <a:round/>
                <a:headEnd/>
                <a:tailEnd/>
              </a:ln>
            </p:spPr>
            <p:txBody>
              <a:bodyPr/>
              <a:lstStyle/>
              <a:p>
                <a:endParaRPr lang="en-US"/>
              </a:p>
            </p:txBody>
          </p:sp>
          <p:sp>
            <p:nvSpPr>
              <p:cNvPr id="36" name="Line 11"/>
              <p:cNvSpPr>
                <a:spLocks noChangeShapeType="1"/>
              </p:cNvSpPr>
              <p:nvPr/>
            </p:nvSpPr>
            <p:spPr bwMode="auto">
              <a:xfrm>
                <a:off x="2592" y="7810"/>
                <a:ext cx="5184" cy="0"/>
              </a:xfrm>
              <a:prstGeom prst="line">
                <a:avLst/>
              </a:prstGeom>
              <a:noFill/>
              <a:ln w="9525">
                <a:solidFill>
                  <a:srgbClr val="000000"/>
                </a:solidFill>
                <a:round/>
                <a:headEnd/>
                <a:tailEnd/>
              </a:ln>
            </p:spPr>
            <p:txBody>
              <a:bodyPr/>
              <a:lstStyle/>
              <a:p>
                <a:endParaRPr lang="en-US"/>
              </a:p>
            </p:txBody>
          </p:sp>
          <p:sp>
            <p:nvSpPr>
              <p:cNvPr id="37" name="Line 12"/>
              <p:cNvSpPr>
                <a:spLocks noChangeShapeType="1"/>
              </p:cNvSpPr>
              <p:nvPr/>
            </p:nvSpPr>
            <p:spPr bwMode="auto">
              <a:xfrm>
                <a:off x="2592" y="5362"/>
                <a:ext cx="2160" cy="2304"/>
              </a:xfrm>
              <a:prstGeom prst="line">
                <a:avLst/>
              </a:prstGeom>
              <a:noFill/>
              <a:ln w="9525">
                <a:solidFill>
                  <a:srgbClr val="000000"/>
                </a:solidFill>
                <a:round/>
                <a:headEnd/>
                <a:tailEnd/>
              </a:ln>
            </p:spPr>
            <p:txBody>
              <a:bodyPr/>
              <a:lstStyle/>
              <a:p>
                <a:endParaRPr lang="en-US"/>
              </a:p>
            </p:txBody>
          </p:sp>
          <p:sp>
            <p:nvSpPr>
              <p:cNvPr id="38" name="Line 13"/>
              <p:cNvSpPr>
                <a:spLocks noChangeShapeType="1"/>
              </p:cNvSpPr>
              <p:nvPr/>
            </p:nvSpPr>
            <p:spPr bwMode="auto">
              <a:xfrm>
                <a:off x="2592" y="4210"/>
                <a:ext cx="3168" cy="3312"/>
              </a:xfrm>
              <a:prstGeom prst="line">
                <a:avLst/>
              </a:prstGeom>
              <a:noFill/>
              <a:ln w="9525">
                <a:solidFill>
                  <a:srgbClr val="000000"/>
                </a:solidFill>
                <a:round/>
                <a:headEnd/>
                <a:tailEnd/>
              </a:ln>
            </p:spPr>
            <p:txBody>
              <a:bodyPr/>
              <a:lstStyle/>
              <a:p>
                <a:endParaRPr lang="en-US"/>
              </a:p>
            </p:txBody>
          </p:sp>
          <p:sp>
            <p:nvSpPr>
              <p:cNvPr id="39" name="Line 14"/>
              <p:cNvSpPr>
                <a:spLocks noChangeShapeType="1"/>
              </p:cNvSpPr>
              <p:nvPr/>
            </p:nvSpPr>
            <p:spPr bwMode="auto">
              <a:xfrm>
                <a:off x="2592" y="6370"/>
                <a:ext cx="1296" cy="1440"/>
              </a:xfrm>
              <a:prstGeom prst="line">
                <a:avLst/>
              </a:prstGeom>
              <a:noFill/>
              <a:ln w="9525">
                <a:solidFill>
                  <a:srgbClr val="000000"/>
                </a:solidFill>
                <a:round/>
                <a:headEnd/>
                <a:tailEnd/>
              </a:ln>
            </p:spPr>
            <p:txBody>
              <a:bodyPr/>
              <a:lstStyle/>
              <a:p>
                <a:endParaRPr lang="en-US"/>
              </a:p>
            </p:txBody>
          </p:sp>
          <p:sp>
            <p:nvSpPr>
              <p:cNvPr id="40" name="Freeform 15"/>
              <p:cNvSpPr>
                <a:spLocks/>
              </p:cNvSpPr>
              <p:nvPr/>
            </p:nvSpPr>
            <p:spPr bwMode="auto">
              <a:xfrm>
                <a:off x="2935" y="6585"/>
                <a:ext cx="1008" cy="720"/>
              </a:xfrm>
              <a:custGeom>
                <a:avLst/>
                <a:gdLst/>
                <a:ahLst/>
                <a:cxnLst>
                  <a:cxn ang="0">
                    <a:pos x="0" y="0"/>
                  </a:cxn>
                  <a:cxn ang="0">
                    <a:pos x="288" y="432"/>
                  </a:cxn>
                  <a:cxn ang="0">
                    <a:pos x="1008" y="720"/>
                  </a:cxn>
                </a:cxnLst>
                <a:rect l="0" t="0" r="r" b="b"/>
                <a:pathLst>
                  <a:path w="1008" h="720">
                    <a:moveTo>
                      <a:pt x="0" y="0"/>
                    </a:moveTo>
                    <a:cubicBezTo>
                      <a:pt x="60" y="156"/>
                      <a:pt x="120" y="312"/>
                      <a:pt x="288" y="432"/>
                    </a:cubicBezTo>
                    <a:cubicBezTo>
                      <a:pt x="456" y="552"/>
                      <a:pt x="732" y="636"/>
                      <a:pt x="1008" y="720"/>
                    </a:cubicBezTo>
                  </a:path>
                </a:pathLst>
              </a:custGeom>
              <a:noFill/>
              <a:ln w="9525">
                <a:solidFill>
                  <a:srgbClr val="000000"/>
                </a:solidFill>
                <a:round/>
                <a:headEnd/>
                <a:tailEnd/>
              </a:ln>
            </p:spPr>
            <p:txBody>
              <a:bodyPr/>
              <a:lstStyle/>
              <a:p>
                <a:endParaRPr lang="en-US"/>
              </a:p>
            </p:txBody>
          </p:sp>
          <p:sp>
            <p:nvSpPr>
              <p:cNvPr id="41" name="Freeform 16"/>
              <p:cNvSpPr>
                <a:spLocks/>
              </p:cNvSpPr>
              <p:nvPr/>
            </p:nvSpPr>
            <p:spPr bwMode="auto">
              <a:xfrm>
                <a:off x="3312" y="5966"/>
                <a:ext cx="1008" cy="720"/>
              </a:xfrm>
              <a:custGeom>
                <a:avLst/>
                <a:gdLst/>
                <a:ahLst/>
                <a:cxnLst>
                  <a:cxn ang="0">
                    <a:pos x="0" y="0"/>
                  </a:cxn>
                  <a:cxn ang="0">
                    <a:pos x="288" y="432"/>
                  </a:cxn>
                  <a:cxn ang="0">
                    <a:pos x="1008" y="720"/>
                  </a:cxn>
                </a:cxnLst>
                <a:rect l="0" t="0" r="r" b="b"/>
                <a:pathLst>
                  <a:path w="1008" h="720">
                    <a:moveTo>
                      <a:pt x="0" y="0"/>
                    </a:moveTo>
                    <a:cubicBezTo>
                      <a:pt x="60" y="156"/>
                      <a:pt x="120" y="312"/>
                      <a:pt x="288" y="432"/>
                    </a:cubicBezTo>
                    <a:cubicBezTo>
                      <a:pt x="456" y="552"/>
                      <a:pt x="732" y="636"/>
                      <a:pt x="1008" y="720"/>
                    </a:cubicBezTo>
                  </a:path>
                </a:pathLst>
              </a:custGeom>
              <a:noFill/>
              <a:ln w="9525">
                <a:solidFill>
                  <a:srgbClr val="000000"/>
                </a:solidFill>
                <a:round/>
                <a:headEnd/>
                <a:tailEnd/>
              </a:ln>
            </p:spPr>
            <p:txBody>
              <a:bodyPr/>
              <a:lstStyle/>
              <a:p>
                <a:endParaRPr lang="en-US"/>
              </a:p>
            </p:txBody>
          </p:sp>
          <p:sp>
            <p:nvSpPr>
              <p:cNvPr id="42" name="Line 17"/>
              <p:cNvSpPr>
                <a:spLocks noChangeShapeType="1"/>
              </p:cNvSpPr>
              <p:nvPr/>
            </p:nvSpPr>
            <p:spPr bwMode="auto">
              <a:xfrm flipV="1">
                <a:off x="2592" y="4498"/>
                <a:ext cx="2160" cy="3312"/>
              </a:xfrm>
              <a:prstGeom prst="line">
                <a:avLst/>
              </a:prstGeom>
              <a:noFill/>
              <a:ln w="9525">
                <a:solidFill>
                  <a:srgbClr val="000000"/>
                </a:solidFill>
                <a:round/>
                <a:headEnd/>
                <a:tailEnd type="arrow" w="med" len="med"/>
              </a:ln>
            </p:spPr>
            <p:txBody>
              <a:bodyPr/>
              <a:lstStyle/>
              <a:p>
                <a:endParaRPr lang="en-US"/>
              </a:p>
            </p:txBody>
          </p:sp>
          <p:sp>
            <p:nvSpPr>
              <p:cNvPr id="44" name="Freeform 19"/>
              <p:cNvSpPr>
                <a:spLocks/>
              </p:cNvSpPr>
              <p:nvPr/>
            </p:nvSpPr>
            <p:spPr bwMode="auto">
              <a:xfrm>
                <a:off x="3766" y="5275"/>
                <a:ext cx="1008" cy="720"/>
              </a:xfrm>
              <a:custGeom>
                <a:avLst/>
                <a:gdLst/>
                <a:ahLst/>
                <a:cxnLst>
                  <a:cxn ang="0">
                    <a:pos x="0" y="0"/>
                  </a:cxn>
                  <a:cxn ang="0">
                    <a:pos x="288" y="432"/>
                  </a:cxn>
                  <a:cxn ang="0">
                    <a:pos x="1008" y="720"/>
                  </a:cxn>
                </a:cxnLst>
                <a:rect l="0" t="0" r="r" b="b"/>
                <a:pathLst>
                  <a:path w="1008" h="720">
                    <a:moveTo>
                      <a:pt x="0" y="0"/>
                    </a:moveTo>
                    <a:cubicBezTo>
                      <a:pt x="60" y="156"/>
                      <a:pt x="120" y="312"/>
                      <a:pt x="288" y="432"/>
                    </a:cubicBezTo>
                    <a:cubicBezTo>
                      <a:pt x="456" y="552"/>
                      <a:pt x="732" y="636"/>
                      <a:pt x="1008" y="720"/>
                    </a:cubicBezTo>
                  </a:path>
                </a:pathLst>
              </a:custGeom>
              <a:noFill/>
              <a:ln w="9525">
                <a:solidFill>
                  <a:srgbClr val="000000"/>
                </a:solidFill>
                <a:round/>
                <a:headEnd/>
                <a:tailEnd/>
              </a:ln>
            </p:spPr>
            <p:txBody>
              <a:bodyPr/>
              <a:lstStyle/>
              <a:p>
                <a:endParaRPr lang="en-US"/>
              </a:p>
            </p:txBody>
          </p:sp>
          <p:sp>
            <p:nvSpPr>
              <p:cNvPr id="50" name="Text Box 25"/>
              <p:cNvSpPr txBox="1">
                <a:spLocks noChangeArrowheads="1"/>
              </p:cNvSpPr>
              <p:nvPr/>
            </p:nvSpPr>
            <p:spPr bwMode="auto">
              <a:xfrm>
                <a:off x="2016" y="4354"/>
                <a:ext cx="432" cy="576"/>
              </a:xfrm>
              <a:prstGeom prst="rect">
                <a:avLst/>
              </a:prstGeom>
              <a:solidFill>
                <a:srgbClr val="FFFFFF"/>
              </a:solidFill>
              <a:ln w="9525">
                <a:noFill/>
                <a:miter lim="800000"/>
                <a:headEnd/>
                <a:tailEnd/>
              </a:ln>
            </p:spPr>
            <p:txBody>
              <a:bodyPr/>
              <a:lstStyle/>
              <a:p>
                <a:pPr eaLnBrk="0" hangingPunct="0"/>
                <a:r>
                  <a:rPr lang="en-US" sz="1200"/>
                  <a:t>K</a:t>
                </a:r>
              </a:p>
            </p:txBody>
          </p:sp>
          <p:sp>
            <p:nvSpPr>
              <p:cNvPr id="51" name="Text Box 26"/>
              <p:cNvSpPr txBox="1">
                <a:spLocks noChangeArrowheads="1"/>
              </p:cNvSpPr>
              <p:nvPr/>
            </p:nvSpPr>
            <p:spPr bwMode="auto">
              <a:xfrm>
                <a:off x="2016" y="7810"/>
                <a:ext cx="432" cy="432"/>
              </a:xfrm>
              <a:prstGeom prst="rect">
                <a:avLst/>
              </a:prstGeom>
              <a:solidFill>
                <a:srgbClr val="FFFFFF"/>
              </a:solidFill>
              <a:ln w="9525">
                <a:noFill/>
                <a:miter lim="800000"/>
                <a:headEnd/>
                <a:tailEnd/>
              </a:ln>
            </p:spPr>
            <p:txBody>
              <a:bodyPr/>
              <a:lstStyle/>
              <a:p>
                <a:pPr eaLnBrk="0" hangingPunct="0"/>
                <a:r>
                  <a:rPr lang="en-US" sz="1200"/>
                  <a:t>0</a:t>
                </a:r>
              </a:p>
            </p:txBody>
          </p:sp>
          <p:sp>
            <p:nvSpPr>
              <p:cNvPr id="52" name="Text Box 27"/>
              <p:cNvSpPr txBox="1">
                <a:spLocks noChangeArrowheads="1"/>
              </p:cNvSpPr>
              <p:nvPr/>
            </p:nvSpPr>
            <p:spPr bwMode="auto">
              <a:xfrm>
                <a:off x="4752" y="4498"/>
                <a:ext cx="2160" cy="576"/>
              </a:xfrm>
              <a:prstGeom prst="rect">
                <a:avLst/>
              </a:prstGeom>
              <a:solidFill>
                <a:srgbClr val="FFFFFF"/>
              </a:solidFill>
              <a:ln w="9525">
                <a:noFill/>
                <a:miter lim="800000"/>
                <a:headEnd/>
                <a:tailEnd/>
              </a:ln>
            </p:spPr>
            <p:txBody>
              <a:bodyPr/>
              <a:lstStyle/>
              <a:p>
                <a:pPr eaLnBrk="0" hangingPunct="0"/>
                <a:r>
                  <a:rPr lang="en-US" sz="1200"/>
                  <a:t>expansion path</a:t>
                </a:r>
              </a:p>
            </p:txBody>
          </p:sp>
        </p:grpSp>
      </p:grpSp>
      <p:sp>
        <p:nvSpPr>
          <p:cNvPr id="53" name="Line 7"/>
          <p:cNvSpPr>
            <a:spLocks noChangeShapeType="1"/>
          </p:cNvSpPr>
          <p:nvPr/>
        </p:nvSpPr>
        <p:spPr bwMode="auto">
          <a:xfrm>
            <a:off x="3311835" y="4429132"/>
            <a:ext cx="45719" cy="2214578"/>
          </a:xfrm>
          <a:prstGeom prst="line">
            <a:avLst/>
          </a:prstGeom>
          <a:noFill/>
          <a:ln w="9525" cap="rnd">
            <a:solidFill>
              <a:srgbClr val="000000"/>
            </a:solidFill>
            <a:prstDash val="sysDot"/>
            <a:round/>
            <a:headEnd/>
            <a:tailEnd type="triangle" w="med" len="med"/>
          </a:ln>
        </p:spPr>
        <p:txBody>
          <a:bodyPr/>
          <a:lstStyle/>
          <a:p>
            <a:endParaRPr lang="en-US"/>
          </a:p>
        </p:txBody>
      </p:sp>
      <p:sp>
        <p:nvSpPr>
          <p:cNvPr id="54" name="Line 7"/>
          <p:cNvSpPr>
            <a:spLocks noChangeShapeType="1"/>
          </p:cNvSpPr>
          <p:nvPr/>
        </p:nvSpPr>
        <p:spPr bwMode="auto">
          <a:xfrm>
            <a:off x="3856043" y="3786190"/>
            <a:ext cx="73015" cy="2857520"/>
          </a:xfrm>
          <a:prstGeom prst="line">
            <a:avLst/>
          </a:prstGeom>
          <a:noFill/>
          <a:ln w="9525" cap="rnd">
            <a:solidFill>
              <a:srgbClr val="000000"/>
            </a:solidFill>
            <a:prstDash val="sysDot"/>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endCondLst>
                                    <p:cond evt="onNext" delay="0">
                                      <p:tgtEl>
                                        <p:sldTgt/>
                                      </p:tgtEl>
                                    </p:cond>
                                  </p:endCondLst>
                                  <p:childTnLst>
                                    <p:animClr clrSpc="hsl" dir="cw">
                                      <p:cBhvr override="childStyle">
                                        <p:cTn id="6" dur="5000" fill="hold"/>
                                        <p:tgtEl>
                                          <p:spTgt spid="23577"/>
                                        </p:tgtEl>
                                        <p:attrNameLst>
                                          <p:attrName>style.color</p:attrName>
                                        </p:attrNameLst>
                                      </p:cBhvr>
                                      <p:by>
                                        <p:hsl h="-7200000" s="0" l="0"/>
                                      </p:by>
                                    </p:animClr>
                                    <p:animClr clrSpc="hsl" dir="cw">
                                      <p:cBhvr>
                                        <p:cTn id="7" dur="5000" fill="hold"/>
                                        <p:tgtEl>
                                          <p:spTgt spid="23577"/>
                                        </p:tgtEl>
                                        <p:attrNameLst>
                                          <p:attrName>fillcolor</p:attrName>
                                        </p:attrNameLst>
                                      </p:cBhvr>
                                      <p:by>
                                        <p:hsl h="-7200000" s="0" l="0"/>
                                      </p:by>
                                    </p:animClr>
                                    <p:animClr clrSpc="hsl" dir="cw">
                                      <p:cBhvr>
                                        <p:cTn id="8" dur="5000" fill="hold"/>
                                        <p:tgtEl>
                                          <p:spTgt spid="23577"/>
                                        </p:tgtEl>
                                        <p:attrNameLst>
                                          <p:attrName>stroke.color</p:attrName>
                                        </p:attrNameLst>
                                      </p:cBhvr>
                                      <p:by>
                                        <p:hsl h="-7200000" s="0" l="0"/>
                                      </p:by>
                                    </p:animClr>
                                    <p:set>
                                      <p:cBhvr>
                                        <p:cTn id="9" dur="5000" fill="hold"/>
                                        <p:tgtEl>
                                          <p:spTgt spid="235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586</TotalTime>
  <Words>637</Words>
  <Application>Microsoft Office PowerPoint</Application>
  <PresentationFormat>On-screen Show (4:3)</PresentationFormat>
  <Paragraphs>165</Paragraphs>
  <Slides>14</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5" baseType="lpstr">
      <vt:lpstr>Angsana New</vt:lpstr>
      <vt:lpstr>Arial</vt:lpstr>
      <vt:lpstr>Arial Black</vt:lpstr>
      <vt:lpstr>Arial Narrow</vt:lpstr>
      <vt:lpstr>Footlight MT Light</vt:lpstr>
      <vt:lpstr>Garamond</vt:lpstr>
      <vt:lpstr>Tahoma</vt:lpstr>
      <vt:lpstr>Times New Roman</vt:lpstr>
      <vt:lpstr>Wingdings</vt:lpstr>
      <vt:lpstr>Default Design</vt:lpstr>
      <vt:lpstr>Equation</vt:lpstr>
      <vt:lpstr>TEORI BIAYA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PERILAKU KONSUMEN</dc:title>
  <dc:creator>Yohan</dc:creator>
  <cp:lastModifiedBy>Westri Kekalih</cp:lastModifiedBy>
  <cp:revision>138</cp:revision>
  <dcterms:created xsi:type="dcterms:W3CDTF">2008-03-25T08:45:29Z</dcterms:created>
  <dcterms:modified xsi:type="dcterms:W3CDTF">2014-11-06T02:54:10Z</dcterms:modified>
</cp:coreProperties>
</file>