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fntdata" ContentType="application/x-fontdata"/>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p:sldMasterIdLst>
    <p:sldMasterId id="2147483649" r:id="rId1"/>
  </p:sldMasterIdLst>
  <p:notesMasterIdLst>
    <p:notesMasterId r:id="rId44"/>
  </p:notesMasterIdLst>
  <p:handoutMasterIdLst>
    <p:handoutMasterId r:id="rId45"/>
  </p:handoutMasterIdLst>
  <p:sldIdLst>
    <p:sldId id="257" r:id="rId2"/>
    <p:sldId id="270" r:id="rId3"/>
    <p:sldId id="271" r:id="rId4"/>
    <p:sldId id="273" r:id="rId5"/>
    <p:sldId id="274" r:id="rId6"/>
    <p:sldId id="275" r:id="rId7"/>
    <p:sldId id="277" r:id="rId8"/>
    <p:sldId id="278" r:id="rId9"/>
    <p:sldId id="279" r:id="rId10"/>
    <p:sldId id="280" r:id="rId11"/>
    <p:sldId id="281" r:id="rId12"/>
    <p:sldId id="282" r:id="rId13"/>
    <p:sldId id="283" r:id="rId14"/>
    <p:sldId id="284" r:id="rId15"/>
    <p:sldId id="285" r:id="rId16"/>
    <p:sldId id="286" r:id="rId17"/>
    <p:sldId id="287" r:id="rId18"/>
    <p:sldId id="288" r:id="rId19"/>
    <p:sldId id="289" r:id="rId20"/>
    <p:sldId id="290" r:id="rId21"/>
    <p:sldId id="291" r:id="rId22"/>
    <p:sldId id="292" r:id="rId23"/>
    <p:sldId id="293" r:id="rId24"/>
    <p:sldId id="294" r:id="rId25"/>
    <p:sldId id="295" r:id="rId26"/>
    <p:sldId id="296" r:id="rId27"/>
    <p:sldId id="297" r:id="rId28"/>
    <p:sldId id="298" r:id="rId29"/>
    <p:sldId id="299" r:id="rId30"/>
    <p:sldId id="300" r:id="rId31"/>
    <p:sldId id="301" r:id="rId32"/>
    <p:sldId id="302" r:id="rId33"/>
    <p:sldId id="304" r:id="rId34"/>
    <p:sldId id="303" r:id="rId35"/>
    <p:sldId id="305" r:id="rId36"/>
    <p:sldId id="306" r:id="rId37"/>
    <p:sldId id="307" r:id="rId38"/>
    <p:sldId id="308" r:id="rId39"/>
    <p:sldId id="309" r:id="rId40"/>
    <p:sldId id="310" r:id="rId41"/>
    <p:sldId id="311" r:id="rId42"/>
    <p:sldId id="315" r:id="rId43"/>
  </p:sldIdLst>
  <p:sldSz cx="9144000" cy="6858000" type="letter"/>
  <p:notesSz cx="7100888" cy="8991600"/>
  <p:embeddedFontLst>
    <p:embeddedFont>
      <p:font typeface="Tahoma" pitchFamily="34" charset="0"/>
      <p:regular r:id="rId46"/>
      <p:bold r:id="rId47"/>
    </p:embeddedFont>
  </p:embeddedFontLst>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E185C"/>
    <a:srgbClr val="9DA3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p:scale>
          <a:sx n="75" d="100"/>
          <a:sy n="75" d="100"/>
        </p:scale>
        <p:origin x="252" y="8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font" Target="fonts/font2.fntdata"/><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font" Target="fonts/font1.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0" y="0"/>
            <a:ext cx="3076575" cy="4492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charset="0"/>
              </a:defRPr>
            </a:lvl1pPr>
          </a:lstStyle>
          <a:p>
            <a:pPr>
              <a:defRPr/>
            </a:pPr>
            <a:endParaRPr lang="en-US"/>
          </a:p>
        </p:txBody>
      </p:sp>
      <p:sp>
        <p:nvSpPr>
          <p:cNvPr id="77827" name="Rectangle 3"/>
          <p:cNvSpPr>
            <a:spLocks noGrp="1" noChangeArrowheads="1"/>
          </p:cNvSpPr>
          <p:nvPr>
            <p:ph type="dt" sz="quarter" idx="1"/>
          </p:nvPr>
        </p:nvSpPr>
        <p:spPr bwMode="auto">
          <a:xfrm>
            <a:off x="4024313" y="0"/>
            <a:ext cx="3076575" cy="4492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charset="0"/>
              </a:defRPr>
            </a:lvl1pPr>
          </a:lstStyle>
          <a:p>
            <a:pPr>
              <a:defRPr/>
            </a:pPr>
            <a:endParaRPr lang="en-US"/>
          </a:p>
        </p:txBody>
      </p:sp>
      <p:sp>
        <p:nvSpPr>
          <p:cNvPr id="77828" name="Rectangle 4"/>
          <p:cNvSpPr>
            <a:spLocks noGrp="1" noChangeArrowheads="1"/>
          </p:cNvSpPr>
          <p:nvPr>
            <p:ph type="ftr" sz="quarter" idx="2"/>
          </p:nvPr>
        </p:nvSpPr>
        <p:spPr bwMode="auto">
          <a:xfrm>
            <a:off x="0" y="8542338"/>
            <a:ext cx="3076575" cy="4492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charset="0"/>
              </a:defRPr>
            </a:lvl1pPr>
          </a:lstStyle>
          <a:p>
            <a:pPr>
              <a:defRPr/>
            </a:pPr>
            <a:endParaRPr lang="en-US"/>
          </a:p>
        </p:txBody>
      </p:sp>
      <p:sp>
        <p:nvSpPr>
          <p:cNvPr id="77829" name="Rectangle 5"/>
          <p:cNvSpPr>
            <a:spLocks noGrp="1" noChangeArrowheads="1"/>
          </p:cNvSpPr>
          <p:nvPr>
            <p:ph type="sldNum" sz="quarter" idx="3"/>
          </p:nvPr>
        </p:nvSpPr>
        <p:spPr bwMode="auto">
          <a:xfrm>
            <a:off x="4024313" y="8542338"/>
            <a:ext cx="3076575" cy="4492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charset="0"/>
              </a:defRPr>
            </a:lvl1pPr>
          </a:lstStyle>
          <a:p>
            <a:pPr>
              <a:defRPr/>
            </a:pPr>
            <a:fld id="{78CA79C6-9B77-4BC6-9A84-20AE86A9531A}" type="slidenum">
              <a:rPr lang="en-US"/>
              <a:pPr>
                <a:defRPr/>
              </a:pPr>
              <a:t>‹#›</a:t>
            </a:fld>
            <a:endParaRPr lang="en-US"/>
          </a:p>
        </p:txBody>
      </p:sp>
    </p:spTree>
    <p:extLst>
      <p:ext uri="{BB962C8B-B14F-4D97-AF65-F5344CB8AC3E}">
        <p14:creationId xmlns:p14="http://schemas.microsoft.com/office/powerpoint/2010/main" val="41921857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3076575" cy="4492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charset="0"/>
              </a:defRPr>
            </a:lvl1pPr>
          </a:lstStyle>
          <a:p>
            <a:pPr>
              <a:defRPr/>
            </a:pPr>
            <a:endParaRPr lang="en-US"/>
          </a:p>
        </p:txBody>
      </p:sp>
      <p:sp>
        <p:nvSpPr>
          <p:cNvPr id="74755" name="Rectangle 3"/>
          <p:cNvSpPr>
            <a:spLocks noGrp="1" noChangeArrowheads="1"/>
          </p:cNvSpPr>
          <p:nvPr>
            <p:ph type="dt" idx="1"/>
          </p:nvPr>
        </p:nvSpPr>
        <p:spPr bwMode="auto">
          <a:xfrm>
            <a:off x="4024313" y="0"/>
            <a:ext cx="3076575" cy="4492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charset="0"/>
              </a:defRPr>
            </a:lvl1pPr>
          </a:lstStyle>
          <a:p>
            <a:pPr>
              <a:defRPr/>
            </a:pPr>
            <a:endParaRPr lang="en-US"/>
          </a:p>
        </p:txBody>
      </p:sp>
      <p:sp>
        <p:nvSpPr>
          <p:cNvPr id="62468" name="Rectangle 4"/>
          <p:cNvSpPr>
            <a:spLocks noChangeArrowheads="1" noTextEdit="1"/>
          </p:cNvSpPr>
          <p:nvPr>
            <p:ph type="sldImg" idx="2"/>
          </p:nvPr>
        </p:nvSpPr>
        <p:spPr bwMode="auto">
          <a:xfrm>
            <a:off x="1303338" y="674688"/>
            <a:ext cx="4495800" cy="33718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7" name="Rectangle 5"/>
          <p:cNvSpPr>
            <a:spLocks noGrp="1" noChangeArrowheads="1"/>
          </p:cNvSpPr>
          <p:nvPr>
            <p:ph type="body" sz="quarter" idx="3"/>
          </p:nvPr>
        </p:nvSpPr>
        <p:spPr bwMode="auto">
          <a:xfrm>
            <a:off x="946150" y="4270375"/>
            <a:ext cx="5208588" cy="40465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4758" name="Rectangle 6"/>
          <p:cNvSpPr>
            <a:spLocks noGrp="1" noChangeArrowheads="1"/>
          </p:cNvSpPr>
          <p:nvPr>
            <p:ph type="ftr" sz="quarter" idx="4"/>
          </p:nvPr>
        </p:nvSpPr>
        <p:spPr bwMode="auto">
          <a:xfrm>
            <a:off x="0" y="8542338"/>
            <a:ext cx="3076575" cy="4492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charset="0"/>
              </a:defRPr>
            </a:lvl1pPr>
          </a:lstStyle>
          <a:p>
            <a:pPr>
              <a:defRPr/>
            </a:pPr>
            <a:endParaRPr lang="en-US"/>
          </a:p>
        </p:txBody>
      </p:sp>
      <p:sp>
        <p:nvSpPr>
          <p:cNvPr id="74759" name="Rectangle 7"/>
          <p:cNvSpPr>
            <a:spLocks noGrp="1" noChangeArrowheads="1"/>
          </p:cNvSpPr>
          <p:nvPr>
            <p:ph type="sldNum" sz="quarter" idx="5"/>
          </p:nvPr>
        </p:nvSpPr>
        <p:spPr bwMode="auto">
          <a:xfrm>
            <a:off x="4024313" y="8542338"/>
            <a:ext cx="3076575" cy="4492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charset="0"/>
              </a:defRPr>
            </a:lvl1pPr>
          </a:lstStyle>
          <a:p>
            <a:pPr>
              <a:defRPr/>
            </a:pPr>
            <a:fld id="{9A6CF1B8-77D2-4656-8A0B-F89FF4812B38}" type="slidenum">
              <a:rPr lang="en-US"/>
              <a:pPr>
                <a:defRPr/>
              </a:pPr>
              <a:t>‹#›</a:t>
            </a:fld>
            <a:endParaRPr lang="en-US"/>
          </a:p>
        </p:txBody>
      </p:sp>
    </p:spTree>
    <p:extLst>
      <p:ext uri="{BB962C8B-B14F-4D97-AF65-F5344CB8AC3E}">
        <p14:creationId xmlns:p14="http://schemas.microsoft.com/office/powerpoint/2010/main" val="2953319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DA8D83E1-F306-4D9E-B4E0-B8696FCF3648}" type="slidenum">
              <a:rPr lang="en-US" sz="1200" smtClean="0">
                <a:latin typeface="Arial" charset="0"/>
              </a:rPr>
              <a:pPr/>
              <a:t>1</a:t>
            </a:fld>
            <a:endParaRPr lang="en-US" sz="1200" smtClean="0">
              <a:latin typeface="Arial" charset="0"/>
            </a:endParaRPr>
          </a:p>
        </p:txBody>
      </p:sp>
      <p:sp>
        <p:nvSpPr>
          <p:cNvPr id="63491" name="Rectangle 2"/>
          <p:cNvSpPr>
            <a:spLocks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19050" y="1109663"/>
            <a:ext cx="9156700" cy="757237"/>
            <a:chOff x="0" y="0"/>
            <a:chExt cx="5768" cy="477"/>
          </a:xfrm>
        </p:grpSpPr>
        <p:sp>
          <p:nvSpPr>
            <p:cNvPr id="5" name="Freeform 3"/>
            <p:cNvSpPr>
              <a:spLocks/>
            </p:cNvSpPr>
            <p:nvPr userDrawn="1"/>
          </p:nvSpPr>
          <p:spPr bwMode="auto">
            <a:xfrm>
              <a:off x="5" y="0"/>
              <a:ext cx="5763" cy="477"/>
            </a:xfrm>
            <a:custGeom>
              <a:avLst/>
              <a:gdLst>
                <a:gd name="T0" fmla="*/ 0 w 5763"/>
                <a:gd name="T1" fmla="*/ 450 h 477"/>
                <a:gd name="T2" fmla="*/ 3 w 5763"/>
                <a:gd name="T3" fmla="*/ 0 h 477"/>
                <a:gd name="T4" fmla="*/ 5763 w 5763"/>
                <a:gd name="T5" fmla="*/ 0 h 477"/>
                <a:gd name="T6" fmla="*/ 5763 w 5763"/>
                <a:gd name="T7" fmla="*/ 465 h 477"/>
                <a:gd name="T8" fmla="*/ 4821 w 5763"/>
                <a:gd name="T9" fmla="*/ 477 h 477"/>
                <a:gd name="T10" fmla="*/ 4326 w 5763"/>
                <a:gd name="T11" fmla="*/ 447 h 477"/>
                <a:gd name="T12" fmla="*/ 3783 w 5763"/>
                <a:gd name="T13" fmla="*/ 465 h 477"/>
                <a:gd name="T14" fmla="*/ 3417 w 5763"/>
                <a:gd name="T15" fmla="*/ 456 h 477"/>
                <a:gd name="T16" fmla="*/ 2973 w 5763"/>
                <a:gd name="T17" fmla="*/ 459 h 477"/>
                <a:gd name="T18" fmla="*/ 2451 w 5763"/>
                <a:gd name="T19" fmla="*/ 453 h 477"/>
                <a:gd name="T20" fmla="*/ 2289 w 5763"/>
                <a:gd name="T21" fmla="*/ 441 h 477"/>
                <a:gd name="T22" fmla="*/ 2010 w 5763"/>
                <a:gd name="T23" fmla="*/ 453 h 477"/>
                <a:gd name="T24" fmla="*/ 1827 w 5763"/>
                <a:gd name="T25" fmla="*/ 450 h 477"/>
                <a:gd name="T26" fmla="*/ 1215 w 5763"/>
                <a:gd name="T27" fmla="*/ 465 h 477"/>
                <a:gd name="T28" fmla="*/ 660 w 5763"/>
                <a:gd name="T29" fmla="*/ 456 h 477"/>
                <a:gd name="T30" fmla="*/ 0 w 5763"/>
                <a:gd name="T31" fmla="*/ 450 h 47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763" h="477">
                  <a:moveTo>
                    <a:pt x="0" y="450"/>
                  </a:moveTo>
                  <a:lnTo>
                    <a:pt x="3" y="0"/>
                  </a:lnTo>
                  <a:lnTo>
                    <a:pt x="5763" y="0"/>
                  </a:lnTo>
                  <a:lnTo>
                    <a:pt x="5763" y="465"/>
                  </a:lnTo>
                  <a:lnTo>
                    <a:pt x="4821" y="477"/>
                  </a:lnTo>
                  <a:lnTo>
                    <a:pt x="4326" y="447"/>
                  </a:lnTo>
                  <a:lnTo>
                    <a:pt x="3783" y="465"/>
                  </a:lnTo>
                  <a:lnTo>
                    <a:pt x="3417" y="456"/>
                  </a:lnTo>
                  <a:lnTo>
                    <a:pt x="2973" y="459"/>
                  </a:lnTo>
                  <a:lnTo>
                    <a:pt x="2451" y="453"/>
                  </a:lnTo>
                  <a:lnTo>
                    <a:pt x="2289" y="441"/>
                  </a:lnTo>
                  <a:lnTo>
                    <a:pt x="2010" y="453"/>
                  </a:lnTo>
                  <a:lnTo>
                    <a:pt x="1827" y="450"/>
                  </a:lnTo>
                  <a:lnTo>
                    <a:pt x="1215" y="465"/>
                  </a:lnTo>
                  <a:lnTo>
                    <a:pt x="660" y="456"/>
                  </a:lnTo>
                  <a:lnTo>
                    <a:pt x="0" y="450"/>
                  </a:lnTo>
                  <a:close/>
                </a:path>
              </a:pathLst>
            </a:custGeom>
            <a:solidFill>
              <a:schemeClr val="accent2">
                <a:alpha val="50195"/>
              </a:schemeClr>
            </a:solid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nchor="ctr"/>
            <a:lstStyle/>
            <a:p>
              <a:endParaRPr lang="en-US"/>
            </a:p>
          </p:txBody>
        </p:sp>
        <p:sp>
          <p:nvSpPr>
            <p:cNvPr id="6" name="Freeform 4"/>
            <p:cNvSpPr>
              <a:spLocks/>
            </p:cNvSpPr>
            <p:nvPr userDrawn="1"/>
          </p:nvSpPr>
          <p:spPr bwMode="auto">
            <a:xfrm>
              <a:off x="0" y="98"/>
              <a:ext cx="256" cy="253"/>
            </a:xfrm>
            <a:custGeom>
              <a:avLst/>
              <a:gdLst>
                <a:gd name="T0" fmla="*/ 8 w 256"/>
                <a:gd name="T1" fmla="*/ 190 h 253"/>
                <a:gd name="T2" fmla="*/ 71 w 256"/>
                <a:gd name="T3" fmla="*/ 115 h 253"/>
                <a:gd name="T4" fmla="*/ 203 w 256"/>
                <a:gd name="T5" fmla="*/ 16 h 253"/>
                <a:gd name="T6" fmla="*/ 251 w 256"/>
                <a:gd name="T7" fmla="*/ 19 h 253"/>
                <a:gd name="T8" fmla="*/ 236 w 256"/>
                <a:gd name="T9" fmla="*/ 46 h 253"/>
                <a:gd name="T10" fmla="*/ 176 w 256"/>
                <a:gd name="T11" fmla="*/ 82 h 253"/>
                <a:gd name="T12" fmla="*/ 92 w 256"/>
                <a:gd name="T13" fmla="*/ 154 h 253"/>
                <a:gd name="T14" fmla="*/ 23 w 256"/>
                <a:gd name="T15" fmla="*/ 247 h 253"/>
                <a:gd name="T16" fmla="*/ 8 w 256"/>
                <a:gd name="T17" fmla="*/ 190 h 25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56" h="253">
                  <a:moveTo>
                    <a:pt x="8" y="190"/>
                  </a:moveTo>
                  <a:cubicBezTo>
                    <a:pt x="16" y="168"/>
                    <a:pt x="38" y="144"/>
                    <a:pt x="71" y="115"/>
                  </a:cubicBezTo>
                  <a:cubicBezTo>
                    <a:pt x="104" y="86"/>
                    <a:pt x="173" y="32"/>
                    <a:pt x="203" y="16"/>
                  </a:cubicBezTo>
                  <a:cubicBezTo>
                    <a:pt x="233" y="0"/>
                    <a:pt x="246" y="14"/>
                    <a:pt x="251" y="19"/>
                  </a:cubicBezTo>
                  <a:cubicBezTo>
                    <a:pt x="256" y="24"/>
                    <a:pt x="249" y="35"/>
                    <a:pt x="236" y="46"/>
                  </a:cubicBezTo>
                  <a:cubicBezTo>
                    <a:pt x="223" y="57"/>
                    <a:pt x="200" y="64"/>
                    <a:pt x="176" y="82"/>
                  </a:cubicBezTo>
                  <a:cubicBezTo>
                    <a:pt x="152" y="100"/>
                    <a:pt x="118" y="126"/>
                    <a:pt x="92" y="154"/>
                  </a:cubicBezTo>
                  <a:cubicBezTo>
                    <a:pt x="66" y="182"/>
                    <a:pt x="36" y="241"/>
                    <a:pt x="23" y="247"/>
                  </a:cubicBezTo>
                  <a:cubicBezTo>
                    <a:pt x="10" y="253"/>
                    <a:pt x="0" y="212"/>
                    <a:pt x="8" y="190"/>
                  </a:cubicBezTo>
                  <a:close/>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 name="Freeform 5"/>
            <p:cNvSpPr>
              <a:spLocks/>
            </p:cNvSpPr>
            <p:nvPr userDrawn="1"/>
          </p:nvSpPr>
          <p:spPr bwMode="auto">
            <a:xfrm>
              <a:off x="56" y="0"/>
              <a:ext cx="708" cy="459"/>
            </a:xfrm>
            <a:custGeom>
              <a:avLst/>
              <a:gdLst/>
              <a:ahLst/>
              <a:cxnLst>
                <a:cxn ang="0">
                  <a:pos x="0" y="432"/>
                </a:cxn>
                <a:cxn ang="0">
                  <a:pos x="0" y="453"/>
                </a:cxn>
                <a:cxn ang="0">
                  <a:pos x="72" y="324"/>
                </a:cxn>
                <a:cxn ang="0">
                  <a:pos x="198" y="201"/>
                </a:cxn>
                <a:cxn ang="0">
                  <a:pos x="366" y="102"/>
                </a:cxn>
                <a:cxn ang="0">
                  <a:pos x="531" y="36"/>
                </a:cxn>
                <a:cxn ang="0">
                  <a:pos x="609" y="0"/>
                </a:cxn>
                <a:cxn ang="0">
                  <a:pos x="708" y="3"/>
                </a:cxn>
                <a:cxn ang="0">
                  <a:pos x="591" y="66"/>
                </a:cxn>
                <a:cxn ang="0">
                  <a:pos x="417" y="126"/>
                </a:cxn>
                <a:cxn ang="0">
                  <a:pos x="237" y="231"/>
                </a:cxn>
                <a:cxn ang="0">
                  <a:pos x="117" y="345"/>
                </a:cxn>
                <a:cxn ang="0">
                  <a:pos x="51" y="459"/>
                </a:cxn>
                <a:cxn ang="0">
                  <a:pos x="0" y="453"/>
                </a:cxn>
              </a:cxnLst>
              <a:rect l="0" t="0" r="r" b="b"/>
              <a:pathLst>
                <a:path w="708" h="459">
                  <a:moveTo>
                    <a:pt x="0" y="432"/>
                  </a:moveTo>
                  <a:lnTo>
                    <a:pt x="0" y="453"/>
                  </a:lnTo>
                  <a:cubicBezTo>
                    <a:pt x="12" y="435"/>
                    <a:pt x="39" y="366"/>
                    <a:pt x="72" y="324"/>
                  </a:cubicBezTo>
                  <a:cubicBezTo>
                    <a:pt x="105" y="282"/>
                    <a:pt x="149" y="238"/>
                    <a:pt x="198" y="201"/>
                  </a:cubicBezTo>
                  <a:cubicBezTo>
                    <a:pt x="247" y="164"/>
                    <a:pt x="311" y="129"/>
                    <a:pt x="366" y="102"/>
                  </a:cubicBezTo>
                  <a:cubicBezTo>
                    <a:pt x="421" y="75"/>
                    <a:pt x="490" y="53"/>
                    <a:pt x="531" y="36"/>
                  </a:cubicBezTo>
                  <a:cubicBezTo>
                    <a:pt x="572" y="19"/>
                    <a:pt x="580" y="5"/>
                    <a:pt x="609" y="0"/>
                  </a:cubicBezTo>
                  <a:lnTo>
                    <a:pt x="708" y="3"/>
                  </a:lnTo>
                  <a:cubicBezTo>
                    <a:pt x="705" y="14"/>
                    <a:pt x="640" y="45"/>
                    <a:pt x="591" y="66"/>
                  </a:cubicBezTo>
                  <a:cubicBezTo>
                    <a:pt x="542" y="87"/>
                    <a:pt x="476" y="98"/>
                    <a:pt x="417" y="126"/>
                  </a:cubicBezTo>
                  <a:cubicBezTo>
                    <a:pt x="358" y="154"/>
                    <a:pt x="287" y="195"/>
                    <a:pt x="237" y="231"/>
                  </a:cubicBezTo>
                  <a:cubicBezTo>
                    <a:pt x="187" y="267"/>
                    <a:pt x="148" y="307"/>
                    <a:pt x="117" y="345"/>
                  </a:cubicBezTo>
                  <a:cubicBezTo>
                    <a:pt x="86" y="383"/>
                    <a:pt x="70" y="441"/>
                    <a:pt x="51" y="459"/>
                  </a:cubicBezTo>
                  <a:lnTo>
                    <a:pt x="0" y="453"/>
                  </a:lnTo>
                </a:path>
              </a:pathLst>
            </a:custGeom>
            <a:gradFill rotWithShape="0">
              <a:gsLst>
                <a:gs pos="0">
                  <a:schemeClr val="bg2"/>
                </a:gs>
                <a:gs pos="50000">
                  <a:schemeClr val="accent2"/>
                </a:gs>
                <a:gs pos="100000">
                  <a:schemeClr val="bg2"/>
                </a:gs>
              </a:gsLst>
              <a:lin ang="540000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8" name="Freeform 6"/>
            <p:cNvSpPr>
              <a:spLocks/>
            </p:cNvSpPr>
            <p:nvPr userDrawn="1"/>
          </p:nvSpPr>
          <p:spPr bwMode="auto">
            <a:xfrm>
              <a:off x="131" y="269"/>
              <a:ext cx="251" cy="194"/>
            </a:xfrm>
            <a:custGeom>
              <a:avLst/>
              <a:gdLst>
                <a:gd name="T0" fmla="*/ 21 w 251"/>
                <a:gd name="T1" fmla="*/ 163 h 194"/>
                <a:gd name="T2" fmla="*/ 9 w 251"/>
                <a:gd name="T3" fmla="*/ 184 h 194"/>
                <a:gd name="T4" fmla="*/ 75 w 251"/>
                <a:gd name="T5" fmla="*/ 103 h 194"/>
                <a:gd name="T6" fmla="*/ 165 w 251"/>
                <a:gd name="T7" fmla="*/ 28 h 194"/>
                <a:gd name="T8" fmla="*/ 207 w 251"/>
                <a:gd name="T9" fmla="*/ 7 h 194"/>
                <a:gd name="T10" fmla="*/ 246 w 251"/>
                <a:gd name="T11" fmla="*/ 4 h 194"/>
                <a:gd name="T12" fmla="*/ 237 w 251"/>
                <a:gd name="T13" fmla="*/ 34 h 194"/>
                <a:gd name="T14" fmla="*/ 183 w 251"/>
                <a:gd name="T15" fmla="*/ 61 h 194"/>
                <a:gd name="T16" fmla="*/ 108 w 251"/>
                <a:gd name="T17" fmla="*/ 124 h 194"/>
                <a:gd name="T18" fmla="*/ 54 w 251"/>
                <a:gd name="T19" fmla="*/ 190 h 194"/>
                <a:gd name="T20" fmla="*/ 6 w 251"/>
                <a:gd name="T21" fmla="*/ 184 h 19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51" h="194">
                  <a:moveTo>
                    <a:pt x="21" y="163"/>
                  </a:moveTo>
                  <a:cubicBezTo>
                    <a:pt x="10" y="178"/>
                    <a:pt x="0" y="194"/>
                    <a:pt x="9" y="184"/>
                  </a:cubicBezTo>
                  <a:cubicBezTo>
                    <a:pt x="18" y="174"/>
                    <a:pt x="49" y="129"/>
                    <a:pt x="75" y="103"/>
                  </a:cubicBezTo>
                  <a:cubicBezTo>
                    <a:pt x="101" y="77"/>
                    <a:pt x="143" y="44"/>
                    <a:pt x="165" y="28"/>
                  </a:cubicBezTo>
                  <a:cubicBezTo>
                    <a:pt x="187" y="12"/>
                    <a:pt x="194" y="11"/>
                    <a:pt x="207" y="7"/>
                  </a:cubicBezTo>
                  <a:cubicBezTo>
                    <a:pt x="220" y="3"/>
                    <a:pt x="241" y="0"/>
                    <a:pt x="246" y="4"/>
                  </a:cubicBezTo>
                  <a:cubicBezTo>
                    <a:pt x="251" y="8"/>
                    <a:pt x="247" y="25"/>
                    <a:pt x="237" y="34"/>
                  </a:cubicBezTo>
                  <a:cubicBezTo>
                    <a:pt x="227" y="43"/>
                    <a:pt x="204" y="46"/>
                    <a:pt x="183" y="61"/>
                  </a:cubicBezTo>
                  <a:cubicBezTo>
                    <a:pt x="162" y="76"/>
                    <a:pt x="129" y="103"/>
                    <a:pt x="108" y="124"/>
                  </a:cubicBezTo>
                  <a:cubicBezTo>
                    <a:pt x="87" y="145"/>
                    <a:pt x="71" y="180"/>
                    <a:pt x="54" y="190"/>
                  </a:cubicBezTo>
                  <a:lnTo>
                    <a:pt x="6" y="184"/>
                  </a:lnTo>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9" name="Freeform 7"/>
            <p:cNvSpPr>
              <a:spLocks/>
            </p:cNvSpPr>
            <p:nvPr userDrawn="1"/>
          </p:nvSpPr>
          <p:spPr bwMode="auto">
            <a:xfrm>
              <a:off x="341" y="0"/>
              <a:ext cx="159" cy="72"/>
            </a:xfrm>
            <a:custGeom>
              <a:avLst/>
              <a:gdLst>
                <a:gd name="T0" fmla="*/ 99 w 159"/>
                <a:gd name="T1" fmla="*/ 0 h 72"/>
                <a:gd name="T2" fmla="*/ 15 w 159"/>
                <a:gd name="T3" fmla="*/ 36 h 72"/>
                <a:gd name="T4" fmla="*/ 6 w 159"/>
                <a:gd name="T5" fmla="*/ 60 h 72"/>
                <a:gd name="T6" fmla="*/ 36 w 159"/>
                <a:gd name="T7" fmla="*/ 69 h 72"/>
                <a:gd name="T8" fmla="*/ 87 w 159"/>
                <a:gd name="T9" fmla="*/ 42 h 72"/>
                <a:gd name="T10" fmla="*/ 159 w 159"/>
                <a:gd name="T11" fmla="*/ 0 h 72"/>
                <a:gd name="T12" fmla="*/ 99 w 159"/>
                <a:gd name="T13" fmla="*/ 0 h 7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9" h="72">
                  <a:moveTo>
                    <a:pt x="99" y="0"/>
                  </a:moveTo>
                  <a:cubicBezTo>
                    <a:pt x="75" y="6"/>
                    <a:pt x="30" y="26"/>
                    <a:pt x="15" y="36"/>
                  </a:cubicBezTo>
                  <a:cubicBezTo>
                    <a:pt x="0" y="46"/>
                    <a:pt x="3" y="55"/>
                    <a:pt x="6" y="60"/>
                  </a:cubicBezTo>
                  <a:cubicBezTo>
                    <a:pt x="9" y="65"/>
                    <a:pt x="23" y="72"/>
                    <a:pt x="36" y="69"/>
                  </a:cubicBezTo>
                  <a:cubicBezTo>
                    <a:pt x="49" y="66"/>
                    <a:pt x="67" y="53"/>
                    <a:pt x="87" y="42"/>
                  </a:cubicBezTo>
                  <a:cubicBezTo>
                    <a:pt x="107" y="31"/>
                    <a:pt x="158" y="6"/>
                    <a:pt x="159" y="0"/>
                  </a:cubicBezTo>
                  <a:lnTo>
                    <a:pt x="99" y="0"/>
                  </a:lnTo>
                  <a:close/>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 name="Freeform 8"/>
            <p:cNvSpPr>
              <a:spLocks/>
            </p:cNvSpPr>
            <p:nvPr userDrawn="1"/>
          </p:nvSpPr>
          <p:spPr bwMode="auto">
            <a:xfrm>
              <a:off x="488" y="0"/>
              <a:ext cx="455" cy="216"/>
            </a:xfrm>
            <a:custGeom>
              <a:avLst/>
              <a:gdLst>
                <a:gd name="T0" fmla="*/ 395 w 455"/>
                <a:gd name="T1" fmla="*/ 0 h 216"/>
                <a:gd name="T2" fmla="*/ 338 w 455"/>
                <a:gd name="T3" fmla="*/ 48 h 216"/>
                <a:gd name="T4" fmla="*/ 242 w 455"/>
                <a:gd name="T5" fmla="*/ 102 h 216"/>
                <a:gd name="T6" fmla="*/ 104 w 455"/>
                <a:gd name="T7" fmla="*/ 147 h 216"/>
                <a:gd name="T8" fmla="*/ 35 w 455"/>
                <a:gd name="T9" fmla="*/ 168 h 216"/>
                <a:gd name="T10" fmla="*/ 8 w 455"/>
                <a:gd name="T11" fmla="*/ 192 h 216"/>
                <a:gd name="T12" fmla="*/ 8 w 455"/>
                <a:gd name="T13" fmla="*/ 213 h 216"/>
                <a:gd name="T14" fmla="*/ 59 w 455"/>
                <a:gd name="T15" fmla="*/ 213 h 216"/>
                <a:gd name="T16" fmla="*/ 86 w 455"/>
                <a:gd name="T17" fmla="*/ 192 h 216"/>
                <a:gd name="T18" fmla="*/ 173 w 455"/>
                <a:gd name="T19" fmla="*/ 159 h 216"/>
                <a:gd name="T20" fmla="*/ 299 w 455"/>
                <a:gd name="T21" fmla="*/ 126 h 216"/>
                <a:gd name="T22" fmla="*/ 392 w 455"/>
                <a:gd name="T23" fmla="*/ 72 h 216"/>
                <a:gd name="T24" fmla="*/ 455 w 455"/>
                <a:gd name="T25" fmla="*/ 0 h 216"/>
                <a:gd name="T26" fmla="*/ 395 w 455"/>
                <a:gd name="T27" fmla="*/ 0 h 21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55" h="216">
                  <a:moveTo>
                    <a:pt x="395" y="0"/>
                  </a:moveTo>
                  <a:cubicBezTo>
                    <a:pt x="376" y="8"/>
                    <a:pt x="364" y="31"/>
                    <a:pt x="338" y="48"/>
                  </a:cubicBezTo>
                  <a:cubicBezTo>
                    <a:pt x="312" y="65"/>
                    <a:pt x="281" y="86"/>
                    <a:pt x="242" y="102"/>
                  </a:cubicBezTo>
                  <a:cubicBezTo>
                    <a:pt x="203" y="118"/>
                    <a:pt x="138" y="136"/>
                    <a:pt x="104" y="147"/>
                  </a:cubicBezTo>
                  <a:cubicBezTo>
                    <a:pt x="70" y="158"/>
                    <a:pt x="51" y="161"/>
                    <a:pt x="35" y="168"/>
                  </a:cubicBezTo>
                  <a:cubicBezTo>
                    <a:pt x="19" y="175"/>
                    <a:pt x="12" y="185"/>
                    <a:pt x="8" y="192"/>
                  </a:cubicBezTo>
                  <a:cubicBezTo>
                    <a:pt x="4" y="199"/>
                    <a:pt x="0" y="210"/>
                    <a:pt x="8" y="213"/>
                  </a:cubicBezTo>
                  <a:cubicBezTo>
                    <a:pt x="16" y="216"/>
                    <a:pt x="46" y="216"/>
                    <a:pt x="59" y="213"/>
                  </a:cubicBezTo>
                  <a:cubicBezTo>
                    <a:pt x="72" y="210"/>
                    <a:pt x="67" y="201"/>
                    <a:pt x="86" y="192"/>
                  </a:cubicBezTo>
                  <a:cubicBezTo>
                    <a:pt x="105" y="183"/>
                    <a:pt x="138" y="170"/>
                    <a:pt x="173" y="159"/>
                  </a:cubicBezTo>
                  <a:cubicBezTo>
                    <a:pt x="208" y="148"/>
                    <a:pt x="263" y="140"/>
                    <a:pt x="299" y="126"/>
                  </a:cubicBezTo>
                  <a:cubicBezTo>
                    <a:pt x="335" y="112"/>
                    <a:pt x="366" y="93"/>
                    <a:pt x="392" y="72"/>
                  </a:cubicBezTo>
                  <a:cubicBezTo>
                    <a:pt x="418" y="51"/>
                    <a:pt x="454" y="12"/>
                    <a:pt x="455" y="0"/>
                  </a:cubicBezTo>
                  <a:lnTo>
                    <a:pt x="395" y="0"/>
                  </a:lnTo>
                  <a:close/>
                </a:path>
              </a:pathLst>
            </a:custGeom>
            <a:gradFill rotWithShape="0">
              <a:gsLst>
                <a:gs pos="0">
                  <a:schemeClr val="bg2"/>
                </a:gs>
                <a:gs pos="100000">
                  <a:schemeClr val="accent2"/>
                </a:gs>
              </a:gsLst>
              <a:lin ang="27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 name="Freeform 9"/>
            <p:cNvSpPr>
              <a:spLocks/>
            </p:cNvSpPr>
            <p:nvPr userDrawn="1"/>
          </p:nvSpPr>
          <p:spPr bwMode="auto">
            <a:xfrm>
              <a:off x="1448" y="37"/>
              <a:ext cx="414" cy="108"/>
            </a:xfrm>
            <a:custGeom>
              <a:avLst/>
              <a:gdLst>
                <a:gd name="T0" fmla="*/ 0 w 414"/>
                <a:gd name="T1" fmla="*/ 11 h 108"/>
                <a:gd name="T2" fmla="*/ 24 w 414"/>
                <a:gd name="T3" fmla="*/ 11 h 108"/>
                <a:gd name="T4" fmla="*/ 156 w 414"/>
                <a:gd name="T5" fmla="*/ 2 h 108"/>
                <a:gd name="T6" fmla="*/ 288 w 414"/>
                <a:gd name="T7" fmla="*/ 23 h 108"/>
                <a:gd name="T8" fmla="*/ 384 w 414"/>
                <a:gd name="T9" fmla="*/ 53 h 108"/>
                <a:gd name="T10" fmla="*/ 411 w 414"/>
                <a:gd name="T11" fmla="*/ 74 h 108"/>
                <a:gd name="T12" fmla="*/ 405 w 414"/>
                <a:gd name="T13" fmla="*/ 104 h 108"/>
                <a:gd name="T14" fmla="*/ 363 w 414"/>
                <a:gd name="T15" fmla="*/ 101 h 108"/>
                <a:gd name="T16" fmla="*/ 294 w 414"/>
                <a:gd name="T17" fmla="*/ 77 h 108"/>
                <a:gd name="T18" fmla="*/ 174 w 414"/>
                <a:gd name="T19" fmla="*/ 50 h 108"/>
                <a:gd name="T20" fmla="*/ 72 w 414"/>
                <a:gd name="T21" fmla="*/ 62 h 108"/>
                <a:gd name="T22" fmla="*/ 36 w 414"/>
                <a:gd name="T23" fmla="*/ 59 h 108"/>
                <a:gd name="T24" fmla="*/ 0 w 414"/>
                <a:gd name="T25" fmla="*/ 11 h 10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14" h="108">
                  <a:moveTo>
                    <a:pt x="0" y="11"/>
                  </a:moveTo>
                  <a:lnTo>
                    <a:pt x="24" y="11"/>
                  </a:lnTo>
                  <a:cubicBezTo>
                    <a:pt x="50" y="9"/>
                    <a:pt x="112" y="0"/>
                    <a:pt x="156" y="2"/>
                  </a:cubicBezTo>
                  <a:cubicBezTo>
                    <a:pt x="200" y="4"/>
                    <a:pt x="250" y="15"/>
                    <a:pt x="288" y="23"/>
                  </a:cubicBezTo>
                  <a:cubicBezTo>
                    <a:pt x="326" y="31"/>
                    <a:pt x="363" y="44"/>
                    <a:pt x="384" y="53"/>
                  </a:cubicBezTo>
                  <a:cubicBezTo>
                    <a:pt x="405" y="62"/>
                    <a:pt x="408" y="66"/>
                    <a:pt x="411" y="74"/>
                  </a:cubicBezTo>
                  <a:cubicBezTo>
                    <a:pt x="414" y="82"/>
                    <a:pt x="413" y="100"/>
                    <a:pt x="405" y="104"/>
                  </a:cubicBezTo>
                  <a:cubicBezTo>
                    <a:pt x="397" y="108"/>
                    <a:pt x="381" y="105"/>
                    <a:pt x="363" y="101"/>
                  </a:cubicBezTo>
                  <a:cubicBezTo>
                    <a:pt x="345" y="97"/>
                    <a:pt x="325" y="85"/>
                    <a:pt x="294" y="77"/>
                  </a:cubicBezTo>
                  <a:cubicBezTo>
                    <a:pt x="263" y="69"/>
                    <a:pt x="211" y="53"/>
                    <a:pt x="174" y="50"/>
                  </a:cubicBezTo>
                  <a:cubicBezTo>
                    <a:pt x="137" y="47"/>
                    <a:pt x="95" y="61"/>
                    <a:pt x="72" y="62"/>
                  </a:cubicBezTo>
                  <a:cubicBezTo>
                    <a:pt x="49" y="63"/>
                    <a:pt x="48" y="66"/>
                    <a:pt x="36" y="59"/>
                  </a:cubicBezTo>
                  <a:cubicBezTo>
                    <a:pt x="24" y="52"/>
                    <a:pt x="13" y="36"/>
                    <a:pt x="0" y="11"/>
                  </a:cubicBez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2" name="Freeform 10"/>
            <p:cNvSpPr>
              <a:spLocks/>
            </p:cNvSpPr>
            <p:nvPr userDrawn="1"/>
          </p:nvSpPr>
          <p:spPr bwMode="auto">
            <a:xfrm>
              <a:off x="1790" y="0"/>
              <a:ext cx="520" cy="225"/>
            </a:xfrm>
            <a:custGeom>
              <a:avLst/>
              <a:gdLst>
                <a:gd name="T0" fmla="*/ 42 w 520"/>
                <a:gd name="T1" fmla="*/ 0 h 225"/>
                <a:gd name="T2" fmla="*/ 12 w 520"/>
                <a:gd name="T3" fmla="*/ 24 h 225"/>
                <a:gd name="T4" fmla="*/ 114 w 520"/>
                <a:gd name="T5" fmla="*/ 54 h 225"/>
                <a:gd name="T6" fmla="*/ 240 w 520"/>
                <a:gd name="T7" fmla="*/ 117 h 225"/>
                <a:gd name="T8" fmla="*/ 333 w 520"/>
                <a:gd name="T9" fmla="*/ 153 h 225"/>
                <a:gd name="T10" fmla="*/ 438 w 520"/>
                <a:gd name="T11" fmla="*/ 219 h 225"/>
                <a:gd name="T12" fmla="*/ 426 w 520"/>
                <a:gd name="T13" fmla="*/ 192 h 225"/>
                <a:gd name="T14" fmla="*/ 441 w 520"/>
                <a:gd name="T15" fmla="*/ 180 h 225"/>
                <a:gd name="T16" fmla="*/ 519 w 520"/>
                <a:gd name="T17" fmla="*/ 216 h 225"/>
                <a:gd name="T18" fmla="*/ 450 w 520"/>
                <a:gd name="T19" fmla="*/ 162 h 225"/>
                <a:gd name="T20" fmla="*/ 381 w 520"/>
                <a:gd name="T21" fmla="*/ 135 h 225"/>
                <a:gd name="T22" fmla="*/ 285 w 520"/>
                <a:gd name="T23" fmla="*/ 84 h 225"/>
                <a:gd name="T24" fmla="*/ 186 w 520"/>
                <a:gd name="T25" fmla="*/ 18 h 225"/>
                <a:gd name="T26" fmla="*/ 123 w 520"/>
                <a:gd name="T27" fmla="*/ 0 h 225"/>
                <a:gd name="T28" fmla="*/ 42 w 520"/>
                <a:gd name="T29" fmla="*/ 0 h 22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20" h="225">
                  <a:moveTo>
                    <a:pt x="42" y="0"/>
                  </a:moveTo>
                  <a:cubicBezTo>
                    <a:pt x="24" y="4"/>
                    <a:pt x="0" y="15"/>
                    <a:pt x="12" y="24"/>
                  </a:cubicBezTo>
                  <a:cubicBezTo>
                    <a:pt x="24" y="33"/>
                    <a:pt x="76" y="39"/>
                    <a:pt x="114" y="54"/>
                  </a:cubicBezTo>
                  <a:cubicBezTo>
                    <a:pt x="152" y="69"/>
                    <a:pt x="203" y="100"/>
                    <a:pt x="240" y="117"/>
                  </a:cubicBezTo>
                  <a:cubicBezTo>
                    <a:pt x="277" y="134"/>
                    <a:pt x="300" y="136"/>
                    <a:pt x="333" y="153"/>
                  </a:cubicBezTo>
                  <a:cubicBezTo>
                    <a:pt x="366" y="170"/>
                    <a:pt x="423" y="213"/>
                    <a:pt x="438" y="219"/>
                  </a:cubicBezTo>
                  <a:cubicBezTo>
                    <a:pt x="453" y="225"/>
                    <a:pt x="426" y="198"/>
                    <a:pt x="426" y="192"/>
                  </a:cubicBezTo>
                  <a:cubicBezTo>
                    <a:pt x="426" y="186"/>
                    <a:pt x="426" y="176"/>
                    <a:pt x="441" y="180"/>
                  </a:cubicBezTo>
                  <a:cubicBezTo>
                    <a:pt x="456" y="184"/>
                    <a:pt x="518" y="219"/>
                    <a:pt x="519" y="216"/>
                  </a:cubicBezTo>
                  <a:cubicBezTo>
                    <a:pt x="520" y="213"/>
                    <a:pt x="473" y="176"/>
                    <a:pt x="450" y="162"/>
                  </a:cubicBezTo>
                  <a:cubicBezTo>
                    <a:pt x="427" y="148"/>
                    <a:pt x="408" y="148"/>
                    <a:pt x="381" y="135"/>
                  </a:cubicBezTo>
                  <a:cubicBezTo>
                    <a:pt x="354" y="122"/>
                    <a:pt x="318" y="104"/>
                    <a:pt x="285" y="84"/>
                  </a:cubicBezTo>
                  <a:cubicBezTo>
                    <a:pt x="252" y="64"/>
                    <a:pt x="213" y="32"/>
                    <a:pt x="186" y="18"/>
                  </a:cubicBezTo>
                  <a:cubicBezTo>
                    <a:pt x="159" y="4"/>
                    <a:pt x="147" y="2"/>
                    <a:pt x="123" y="0"/>
                  </a:cubicBezTo>
                  <a:lnTo>
                    <a:pt x="42" y="0"/>
                  </a:lnTo>
                  <a:close/>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3" name="Freeform 11"/>
            <p:cNvSpPr>
              <a:spLocks/>
            </p:cNvSpPr>
            <p:nvPr userDrawn="1"/>
          </p:nvSpPr>
          <p:spPr bwMode="auto">
            <a:xfrm>
              <a:off x="1943" y="154"/>
              <a:ext cx="431" cy="233"/>
            </a:xfrm>
            <a:custGeom>
              <a:avLst/>
              <a:gdLst>
                <a:gd name="T0" fmla="*/ 6 w 431"/>
                <a:gd name="T1" fmla="*/ 38 h 233"/>
                <a:gd name="T2" fmla="*/ 9 w 431"/>
                <a:gd name="T3" fmla="*/ 20 h 233"/>
                <a:gd name="T4" fmla="*/ 42 w 431"/>
                <a:gd name="T5" fmla="*/ 2 h 233"/>
                <a:gd name="T6" fmla="*/ 90 w 431"/>
                <a:gd name="T7" fmla="*/ 35 h 233"/>
                <a:gd name="T8" fmla="*/ 189 w 431"/>
                <a:gd name="T9" fmla="*/ 89 h 233"/>
                <a:gd name="T10" fmla="*/ 288 w 431"/>
                <a:gd name="T11" fmla="*/ 140 h 233"/>
                <a:gd name="T12" fmla="*/ 375 w 431"/>
                <a:gd name="T13" fmla="*/ 176 h 233"/>
                <a:gd name="T14" fmla="*/ 396 w 431"/>
                <a:gd name="T15" fmla="*/ 176 h 233"/>
                <a:gd name="T16" fmla="*/ 429 w 431"/>
                <a:gd name="T17" fmla="*/ 212 h 233"/>
                <a:gd name="T18" fmla="*/ 408 w 431"/>
                <a:gd name="T19" fmla="*/ 233 h 233"/>
                <a:gd name="T20" fmla="*/ 333 w 431"/>
                <a:gd name="T21" fmla="*/ 212 h 233"/>
                <a:gd name="T22" fmla="*/ 186 w 431"/>
                <a:gd name="T23" fmla="*/ 143 h 233"/>
                <a:gd name="T24" fmla="*/ 48 w 431"/>
                <a:gd name="T25" fmla="*/ 68 h 233"/>
                <a:gd name="T26" fmla="*/ 6 w 431"/>
                <a:gd name="T27" fmla="*/ 38 h 23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31" h="233">
                  <a:moveTo>
                    <a:pt x="6" y="38"/>
                  </a:moveTo>
                  <a:cubicBezTo>
                    <a:pt x="0" y="26"/>
                    <a:pt x="3" y="26"/>
                    <a:pt x="9" y="20"/>
                  </a:cubicBezTo>
                  <a:cubicBezTo>
                    <a:pt x="15" y="14"/>
                    <a:pt x="29" y="0"/>
                    <a:pt x="42" y="2"/>
                  </a:cubicBezTo>
                  <a:cubicBezTo>
                    <a:pt x="55" y="4"/>
                    <a:pt x="66" y="21"/>
                    <a:pt x="90" y="35"/>
                  </a:cubicBezTo>
                  <a:cubicBezTo>
                    <a:pt x="114" y="49"/>
                    <a:pt x="156" y="72"/>
                    <a:pt x="189" y="89"/>
                  </a:cubicBezTo>
                  <a:cubicBezTo>
                    <a:pt x="222" y="106"/>
                    <a:pt x="257" y="126"/>
                    <a:pt x="288" y="140"/>
                  </a:cubicBezTo>
                  <a:cubicBezTo>
                    <a:pt x="319" y="154"/>
                    <a:pt x="357" y="170"/>
                    <a:pt x="375" y="176"/>
                  </a:cubicBezTo>
                  <a:cubicBezTo>
                    <a:pt x="393" y="182"/>
                    <a:pt x="387" y="170"/>
                    <a:pt x="396" y="176"/>
                  </a:cubicBezTo>
                  <a:cubicBezTo>
                    <a:pt x="405" y="182"/>
                    <a:pt x="427" y="203"/>
                    <a:pt x="429" y="212"/>
                  </a:cubicBezTo>
                  <a:cubicBezTo>
                    <a:pt x="431" y="221"/>
                    <a:pt x="424" y="233"/>
                    <a:pt x="408" y="233"/>
                  </a:cubicBezTo>
                  <a:cubicBezTo>
                    <a:pt x="392" y="233"/>
                    <a:pt x="370" y="227"/>
                    <a:pt x="333" y="212"/>
                  </a:cubicBezTo>
                  <a:cubicBezTo>
                    <a:pt x="296" y="197"/>
                    <a:pt x="234" y="167"/>
                    <a:pt x="186" y="143"/>
                  </a:cubicBezTo>
                  <a:cubicBezTo>
                    <a:pt x="138" y="119"/>
                    <a:pt x="78" y="86"/>
                    <a:pt x="48" y="68"/>
                  </a:cubicBezTo>
                  <a:cubicBezTo>
                    <a:pt x="18" y="50"/>
                    <a:pt x="12" y="50"/>
                    <a:pt x="6" y="38"/>
                  </a:cubicBezTo>
                  <a:close/>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4" name="Freeform 12"/>
            <p:cNvSpPr>
              <a:spLocks/>
            </p:cNvSpPr>
            <p:nvPr userDrawn="1"/>
          </p:nvSpPr>
          <p:spPr bwMode="auto">
            <a:xfrm>
              <a:off x="2262" y="87"/>
              <a:ext cx="396" cy="227"/>
            </a:xfrm>
            <a:custGeom>
              <a:avLst/>
              <a:gdLst>
                <a:gd name="T0" fmla="*/ 2 w 396"/>
                <a:gd name="T1" fmla="*/ 9 h 227"/>
                <a:gd name="T2" fmla="*/ 53 w 396"/>
                <a:gd name="T3" fmla="*/ 66 h 227"/>
                <a:gd name="T4" fmla="*/ 176 w 396"/>
                <a:gd name="T5" fmla="*/ 132 h 227"/>
                <a:gd name="T6" fmla="*/ 293 w 396"/>
                <a:gd name="T7" fmla="*/ 189 h 227"/>
                <a:gd name="T8" fmla="*/ 341 w 396"/>
                <a:gd name="T9" fmla="*/ 222 h 227"/>
                <a:gd name="T10" fmla="*/ 377 w 396"/>
                <a:gd name="T11" fmla="*/ 219 h 227"/>
                <a:gd name="T12" fmla="*/ 377 w 396"/>
                <a:gd name="T13" fmla="*/ 180 h 227"/>
                <a:gd name="T14" fmla="*/ 260 w 396"/>
                <a:gd name="T15" fmla="*/ 126 h 227"/>
                <a:gd name="T16" fmla="*/ 113 w 396"/>
                <a:gd name="T17" fmla="*/ 51 h 227"/>
                <a:gd name="T18" fmla="*/ 41 w 396"/>
                <a:gd name="T19" fmla="*/ 9 h 227"/>
                <a:gd name="T20" fmla="*/ 2 w 396"/>
                <a:gd name="T21" fmla="*/ 9 h 2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96" h="227">
                  <a:moveTo>
                    <a:pt x="2" y="9"/>
                  </a:moveTo>
                  <a:cubicBezTo>
                    <a:pt x="4" y="18"/>
                    <a:pt x="24" y="45"/>
                    <a:pt x="53" y="66"/>
                  </a:cubicBezTo>
                  <a:cubicBezTo>
                    <a:pt x="82" y="87"/>
                    <a:pt x="136" y="111"/>
                    <a:pt x="176" y="132"/>
                  </a:cubicBezTo>
                  <a:cubicBezTo>
                    <a:pt x="216" y="153"/>
                    <a:pt x="266" y="174"/>
                    <a:pt x="293" y="189"/>
                  </a:cubicBezTo>
                  <a:cubicBezTo>
                    <a:pt x="320" y="204"/>
                    <a:pt x="327" y="217"/>
                    <a:pt x="341" y="222"/>
                  </a:cubicBezTo>
                  <a:cubicBezTo>
                    <a:pt x="355" y="227"/>
                    <a:pt x="371" y="226"/>
                    <a:pt x="377" y="219"/>
                  </a:cubicBezTo>
                  <a:cubicBezTo>
                    <a:pt x="383" y="212"/>
                    <a:pt x="396" y="195"/>
                    <a:pt x="377" y="180"/>
                  </a:cubicBezTo>
                  <a:cubicBezTo>
                    <a:pt x="358" y="165"/>
                    <a:pt x="304" y="147"/>
                    <a:pt x="260" y="126"/>
                  </a:cubicBezTo>
                  <a:cubicBezTo>
                    <a:pt x="216" y="105"/>
                    <a:pt x="149" y="70"/>
                    <a:pt x="113" y="51"/>
                  </a:cubicBezTo>
                  <a:cubicBezTo>
                    <a:pt x="77" y="32"/>
                    <a:pt x="60" y="17"/>
                    <a:pt x="41" y="9"/>
                  </a:cubicBezTo>
                  <a:cubicBezTo>
                    <a:pt x="22" y="1"/>
                    <a:pt x="0" y="0"/>
                    <a:pt x="2" y="9"/>
                  </a:cubicBezTo>
                  <a:close/>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5" name="Freeform 13"/>
            <p:cNvSpPr>
              <a:spLocks/>
            </p:cNvSpPr>
            <p:nvPr userDrawn="1"/>
          </p:nvSpPr>
          <p:spPr bwMode="auto">
            <a:xfrm>
              <a:off x="2264" y="240"/>
              <a:ext cx="516" cy="223"/>
            </a:xfrm>
            <a:custGeom>
              <a:avLst/>
              <a:gdLst>
                <a:gd name="T0" fmla="*/ 3 w 516"/>
                <a:gd name="T1" fmla="*/ 10 h 223"/>
                <a:gd name="T2" fmla="*/ 105 w 516"/>
                <a:gd name="T3" fmla="*/ 97 h 223"/>
                <a:gd name="T4" fmla="*/ 243 w 516"/>
                <a:gd name="T5" fmla="*/ 178 h 223"/>
                <a:gd name="T6" fmla="*/ 357 w 516"/>
                <a:gd name="T7" fmla="*/ 217 h 223"/>
                <a:gd name="T8" fmla="*/ 498 w 516"/>
                <a:gd name="T9" fmla="*/ 214 h 223"/>
                <a:gd name="T10" fmla="*/ 468 w 516"/>
                <a:gd name="T11" fmla="*/ 187 h 223"/>
                <a:gd name="T12" fmla="*/ 309 w 516"/>
                <a:gd name="T13" fmla="*/ 136 h 223"/>
                <a:gd name="T14" fmla="*/ 123 w 516"/>
                <a:gd name="T15" fmla="*/ 34 h 223"/>
                <a:gd name="T16" fmla="*/ 3 w 516"/>
                <a:gd name="T17" fmla="*/ 10 h 22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16" h="223">
                  <a:moveTo>
                    <a:pt x="3" y="10"/>
                  </a:moveTo>
                  <a:cubicBezTo>
                    <a:pt x="0" y="20"/>
                    <a:pt x="65" y="69"/>
                    <a:pt x="105" y="97"/>
                  </a:cubicBezTo>
                  <a:cubicBezTo>
                    <a:pt x="145" y="125"/>
                    <a:pt x="201" y="158"/>
                    <a:pt x="243" y="178"/>
                  </a:cubicBezTo>
                  <a:cubicBezTo>
                    <a:pt x="285" y="198"/>
                    <a:pt x="315" y="211"/>
                    <a:pt x="357" y="217"/>
                  </a:cubicBezTo>
                  <a:cubicBezTo>
                    <a:pt x="399" y="223"/>
                    <a:pt x="480" y="219"/>
                    <a:pt x="498" y="214"/>
                  </a:cubicBezTo>
                  <a:cubicBezTo>
                    <a:pt x="516" y="209"/>
                    <a:pt x="499" y="200"/>
                    <a:pt x="468" y="187"/>
                  </a:cubicBezTo>
                  <a:cubicBezTo>
                    <a:pt x="437" y="174"/>
                    <a:pt x="366" y="161"/>
                    <a:pt x="309" y="136"/>
                  </a:cubicBezTo>
                  <a:cubicBezTo>
                    <a:pt x="252" y="111"/>
                    <a:pt x="172" y="54"/>
                    <a:pt x="123" y="34"/>
                  </a:cubicBezTo>
                  <a:cubicBezTo>
                    <a:pt x="74" y="14"/>
                    <a:pt x="6" y="0"/>
                    <a:pt x="3" y="10"/>
                  </a:cubicBez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6" name="Freeform 14"/>
            <p:cNvSpPr>
              <a:spLocks/>
            </p:cNvSpPr>
            <p:nvPr userDrawn="1"/>
          </p:nvSpPr>
          <p:spPr bwMode="auto">
            <a:xfrm>
              <a:off x="2723" y="324"/>
              <a:ext cx="414" cy="100"/>
            </a:xfrm>
            <a:custGeom>
              <a:avLst/>
              <a:gdLst>
                <a:gd name="T0" fmla="*/ 69 w 414"/>
                <a:gd name="T1" fmla="*/ 60 h 100"/>
                <a:gd name="T2" fmla="*/ 12 w 414"/>
                <a:gd name="T3" fmla="*/ 42 h 100"/>
                <a:gd name="T4" fmla="*/ 3 w 414"/>
                <a:gd name="T5" fmla="*/ 15 h 100"/>
                <a:gd name="T6" fmla="*/ 30 w 414"/>
                <a:gd name="T7" fmla="*/ 0 h 100"/>
                <a:gd name="T8" fmla="*/ 117 w 414"/>
                <a:gd name="T9" fmla="*/ 18 h 100"/>
                <a:gd name="T10" fmla="*/ 243 w 414"/>
                <a:gd name="T11" fmla="*/ 48 h 100"/>
                <a:gd name="T12" fmla="*/ 387 w 414"/>
                <a:gd name="T13" fmla="*/ 48 h 100"/>
                <a:gd name="T14" fmla="*/ 408 w 414"/>
                <a:gd name="T15" fmla="*/ 54 h 100"/>
                <a:gd name="T16" fmla="*/ 381 w 414"/>
                <a:gd name="T17" fmla="*/ 87 h 100"/>
                <a:gd name="T18" fmla="*/ 318 w 414"/>
                <a:gd name="T19" fmla="*/ 99 h 100"/>
                <a:gd name="T20" fmla="*/ 195 w 414"/>
                <a:gd name="T21" fmla="*/ 93 h 100"/>
                <a:gd name="T22" fmla="*/ 69 w 414"/>
                <a:gd name="T23" fmla="*/ 60 h 1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14" h="100">
                  <a:moveTo>
                    <a:pt x="69" y="60"/>
                  </a:moveTo>
                  <a:cubicBezTo>
                    <a:pt x="39" y="52"/>
                    <a:pt x="23" y="49"/>
                    <a:pt x="12" y="42"/>
                  </a:cubicBezTo>
                  <a:cubicBezTo>
                    <a:pt x="1" y="35"/>
                    <a:pt x="0" y="22"/>
                    <a:pt x="3" y="15"/>
                  </a:cubicBezTo>
                  <a:cubicBezTo>
                    <a:pt x="6" y="8"/>
                    <a:pt x="11" y="0"/>
                    <a:pt x="30" y="0"/>
                  </a:cubicBezTo>
                  <a:cubicBezTo>
                    <a:pt x="49" y="0"/>
                    <a:pt x="82" y="10"/>
                    <a:pt x="117" y="18"/>
                  </a:cubicBezTo>
                  <a:cubicBezTo>
                    <a:pt x="152" y="26"/>
                    <a:pt x="198" y="43"/>
                    <a:pt x="243" y="48"/>
                  </a:cubicBezTo>
                  <a:cubicBezTo>
                    <a:pt x="288" y="53"/>
                    <a:pt x="360" y="47"/>
                    <a:pt x="387" y="48"/>
                  </a:cubicBezTo>
                  <a:cubicBezTo>
                    <a:pt x="414" y="49"/>
                    <a:pt x="409" y="48"/>
                    <a:pt x="408" y="54"/>
                  </a:cubicBezTo>
                  <a:cubicBezTo>
                    <a:pt x="407" y="60"/>
                    <a:pt x="396" y="80"/>
                    <a:pt x="381" y="87"/>
                  </a:cubicBezTo>
                  <a:cubicBezTo>
                    <a:pt x="366" y="94"/>
                    <a:pt x="349" y="98"/>
                    <a:pt x="318" y="99"/>
                  </a:cubicBezTo>
                  <a:cubicBezTo>
                    <a:pt x="287" y="100"/>
                    <a:pt x="237" y="99"/>
                    <a:pt x="195" y="93"/>
                  </a:cubicBezTo>
                  <a:cubicBezTo>
                    <a:pt x="153" y="87"/>
                    <a:pt x="99" y="68"/>
                    <a:pt x="69" y="60"/>
                  </a:cubicBez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7" name="Freeform 15"/>
            <p:cNvSpPr>
              <a:spLocks/>
            </p:cNvSpPr>
            <p:nvPr userDrawn="1"/>
          </p:nvSpPr>
          <p:spPr bwMode="auto">
            <a:xfrm>
              <a:off x="3165" y="375"/>
              <a:ext cx="150" cy="72"/>
            </a:xfrm>
            <a:custGeom>
              <a:avLst/>
              <a:gdLst>
                <a:gd name="T0" fmla="*/ 3 w 150"/>
                <a:gd name="T1" fmla="*/ 67 h 72"/>
                <a:gd name="T2" fmla="*/ 84 w 150"/>
                <a:gd name="T3" fmla="*/ 19 h 72"/>
                <a:gd name="T4" fmla="*/ 123 w 150"/>
                <a:gd name="T5" fmla="*/ 1 h 72"/>
                <a:gd name="T6" fmla="*/ 150 w 150"/>
                <a:gd name="T7" fmla="*/ 22 h 72"/>
                <a:gd name="T8" fmla="*/ 123 w 150"/>
                <a:gd name="T9" fmla="*/ 55 h 72"/>
                <a:gd name="T10" fmla="*/ 90 w 150"/>
                <a:gd name="T11" fmla="*/ 70 h 72"/>
                <a:gd name="T12" fmla="*/ 0 w 150"/>
                <a:gd name="T13" fmla="*/ 67 h 7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0" h="72">
                  <a:moveTo>
                    <a:pt x="3" y="67"/>
                  </a:moveTo>
                  <a:cubicBezTo>
                    <a:pt x="16" y="59"/>
                    <a:pt x="64" y="30"/>
                    <a:pt x="84" y="19"/>
                  </a:cubicBezTo>
                  <a:cubicBezTo>
                    <a:pt x="104" y="8"/>
                    <a:pt x="112" y="0"/>
                    <a:pt x="123" y="1"/>
                  </a:cubicBezTo>
                  <a:cubicBezTo>
                    <a:pt x="134" y="2"/>
                    <a:pt x="150" y="13"/>
                    <a:pt x="150" y="22"/>
                  </a:cubicBezTo>
                  <a:cubicBezTo>
                    <a:pt x="150" y="31"/>
                    <a:pt x="133" y="47"/>
                    <a:pt x="123" y="55"/>
                  </a:cubicBezTo>
                  <a:cubicBezTo>
                    <a:pt x="113" y="63"/>
                    <a:pt x="110" y="68"/>
                    <a:pt x="90" y="70"/>
                  </a:cubicBezTo>
                  <a:cubicBezTo>
                    <a:pt x="70" y="72"/>
                    <a:pt x="35" y="69"/>
                    <a:pt x="0" y="67"/>
                  </a:cubicBezTo>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8" name="Freeform 16"/>
            <p:cNvSpPr>
              <a:spLocks/>
            </p:cNvSpPr>
            <p:nvPr userDrawn="1"/>
          </p:nvSpPr>
          <p:spPr bwMode="auto">
            <a:xfrm>
              <a:off x="3463" y="267"/>
              <a:ext cx="148" cy="91"/>
            </a:xfrm>
            <a:custGeom>
              <a:avLst/>
              <a:gdLst>
                <a:gd name="T0" fmla="*/ 1 w 148"/>
                <a:gd name="T1" fmla="*/ 69 h 91"/>
                <a:gd name="T2" fmla="*/ 25 w 148"/>
                <a:gd name="T3" fmla="*/ 51 h 91"/>
                <a:gd name="T4" fmla="*/ 100 w 148"/>
                <a:gd name="T5" fmla="*/ 9 h 91"/>
                <a:gd name="T6" fmla="*/ 133 w 148"/>
                <a:gd name="T7" fmla="*/ 3 h 91"/>
                <a:gd name="T8" fmla="*/ 136 w 148"/>
                <a:gd name="T9" fmla="*/ 27 h 91"/>
                <a:gd name="T10" fmla="*/ 61 w 148"/>
                <a:gd name="T11" fmla="*/ 75 h 91"/>
                <a:gd name="T12" fmla="*/ 19 w 148"/>
                <a:gd name="T13" fmla="*/ 90 h 91"/>
                <a:gd name="T14" fmla="*/ 1 w 148"/>
                <a:gd name="T15" fmla="*/ 69 h 9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48" h="91">
                  <a:moveTo>
                    <a:pt x="1" y="69"/>
                  </a:moveTo>
                  <a:cubicBezTo>
                    <a:pt x="2" y="63"/>
                    <a:pt x="9" y="61"/>
                    <a:pt x="25" y="51"/>
                  </a:cubicBezTo>
                  <a:cubicBezTo>
                    <a:pt x="41" y="41"/>
                    <a:pt x="82" y="17"/>
                    <a:pt x="100" y="9"/>
                  </a:cubicBezTo>
                  <a:cubicBezTo>
                    <a:pt x="118" y="1"/>
                    <a:pt x="127" y="0"/>
                    <a:pt x="133" y="3"/>
                  </a:cubicBezTo>
                  <a:cubicBezTo>
                    <a:pt x="139" y="6"/>
                    <a:pt x="148" y="15"/>
                    <a:pt x="136" y="27"/>
                  </a:cubicBezTo>
                  <a:cubicBezTo>
                    <a:pt x="124" y="39"/>
                    <a:pt x="80" y="65"/>
                    <a:pt x="61" y="75"/>
                  </a:cubicBezTo>
                  <a:cubicBezTo>
                    <a:pt x="42" y="85"/>
                    <a:pt x="29" y="91"/>
                    <a:pt x="19" y="90"/>
                  </a:cubicBezTo>
                  <a:cubicBezTo>
                    <a:pt x="9" y="89"/>
                    <a:pt x="0" y="75"/>
                    <a:pt x="1" y="69"/>
                  </a:cubicBezTo>
                  <a:close/>
                </a:path>
              </a:pathLst>
            </a:custGeom>
            <a:gradFill rotWithShape="0">
              <a:gsLst>
                <a:gs pos="0">
                  <a:schemeClr val="bg2"/>
                </a:gs>
                <a:gs pos="100000">
                  <a:schemeClr val="accent2"/>
                </a:gs>
              </a:gsLst>
              <a:lin ang="27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9" name="Freeform 17"/>
            <p:cNvSpPr>
              <a:spLocks/>
            </p:cNvSpPr>
            <p:nvPr userDrawn="1"/>
          </p:nvSpPr>
          <p:spPr bwMode="auto">
            <a:xfrm>
              <a:off x="3580" y="58"/>
              <a:ext cx="938" cy="158"/>
            </a:xfrm>
            <a:custGeom>
              <a:avLst/>
              <a:gdLst>
                <a:gd name="T0" fmla="*/ 172 w 938"/>
                <a:gd name="T1" fmla="*/ 86 h 158"/>
                <a:gd name="T2" fmla="*/ 61 w 938"/>
                <a:gd name="T3" fmla="*/ 137 h 158"/>
                <a:gd name="T4" fmla="*/ 16 w 938"/>
                <a:gd name="T5" fmla="*/ 155 h 158"/>
                <a:gd name="T6" fmla="*/ 7 w 938"/>
                <a:gd name="T7" fmla="*/ 122 h 158"/>
                <a:gd name="T8" fmla="*/ 58 w 938"/>
                <a:gd name="T9" fmla="*/ 80 h 158"/>
                <a:gd name="T10" fmla="*/ 172 w 938"/>
                <a:gd name="T11" fmla="*/ 38 h 158"/>
                <a:gd name="T12" fmla="*/ 304 w 938"/>
                <a:gd name="T13" fmla="*/ 11 h 158"/>
                <a:gd name="T14" fmla="*/ 463 w 938"/>
                <a:gd name="T15" fmla="*/ 2 h 158"/>
                <a:gd name="T16" fmla="*/ 631 w 938"/>
                <a:gd name="T17" fmla="*/ 23 h 158"/>
                <a:gd name="T18" fmla="*/ 796 w 938"/>
                <a:gd name="T19" fmla="*/ 53 h 158"/>
                <a:gd name="T20" fmla="*/ 841 w 938"/>
                <a:gd name="T21" fmla="*/ 47 h 158"/>
                <a:gd name="T22" fmla="*/ 907 w 938"/>
                <a:gd name="T23" fmla="*/ 71 h 158"/>
                <a:gd name="T24" fmla="*/ 919 w 938"/>
                <a:gd name="T25" fmla="*/ 101 h 158"/>
                <a:gd name="T26" fmla="*/ 793 w 938"/>
                <a:gd name="T27" fmla="*/ 98 h 158"/>
                <a:gd name="T28" fmla="*/ 634 w 938"/>
                <a:gd name="T29" fmla="*/ 62 h 158"/>
                <a:gd name="T30" fmla="*/ 439 w 938"/>
                <a:gd name="T31" fmla="*/ 38 h 158"/>
                <a:gd name="T32" fmla="*/ 238 w 938"/>
                <a:gd name="T33" fmla="*/ 59 h 158"/>
                <a:gd name="T34" fmla="*/ 172 w 938"/>
                <a:gd name="T35" fmla="*/ 86 h 1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938" h="158">
                  <a:moveTo>
                    <a:pt x="172" y="86"/>
                  </a:moveTo>
                  <a:cubicBezTo>
                    <a:pt x="142" y="99"/>
                    <a:pt x="87" y="126"/>
                    <a:pt x="61" y="137"/>
                  </a:cubicBezTo>
                  <a:cubicBezTo>
                    <a:pt x="35" y="148"/>
                    <a:pt x="25" y="158"/>
                    <a:pt x="16" y="155"/>
                  </a:cubicBezTo>
                  <a:cubicBezTo>
                    <a:pt x="7" y="152"/>
                    <a:pt x="0" y="134"/>
                    <a:pt x="7" y="122"/>
                  </a:cubicBezTo>
                  <a:cubicBezTo>
                    <a:pt x="14" y="110"/>
                    <a:pt x="31" y="94"/>
                    <a:pt x="58" y="80"/>
                  </a:cubicBezTo>
                  <a:cubicBezTo>
                    <a:pt x="85" y="66"/>
                    <a:pt x="131" y="49"/>
                    <a:pt x="172" y="38"/>
                  </a:cubicBezTo>
                  <a:cubicBezTo>
                    <a:pt x="213" y="27"/>
                    <a:pt x="256" y="17"/>
                    <a:pt x="304" y="11"/>
                  </a:cubicBezTo>
                  <a:cubicBezTo>
                    <a:pt x="352" y="5"/>
                    <a:pt x="409" y="0"/>
                    <a:pt x="463" y="2"/>
                  </a:cubicBezTo>
                  <a:cubicBezTo>
                    <a:pt x="517" y="4"/>
                    <a:pt x="576" y="15"/>
                    <a:pt x="631" y="23"/>
                  </a:cubicBezTo>
                  <a:cubicBezTo>
                    <a:pt x="686" y="31"/>
                    <a:pt x="761" y="49"/>
                    <a:pt x="796" y="53"/>
                  </a:cubicBezTo>
                  <a:cubicBezTo>
                    <a:pt x="831" y="57"/>
                    <a:pt x="823" y="44"/>
                    <a:pt x="841" y="47"/>
                  </a:cubicBezTo>
                  <a:cubicBezTo>
                    <a:pt x="859" y="50"/>
                    <a:pt x="894" y="62"/>
                    <a:pt x="907" y="71"/>
                  </a:cubicBezTo>
                  <a:cubicBezTo>
                    <a:pt x="920" y="80"/>
                    <a:pt x="938" y="97"/>
                    <a:pt x="919" y="101"/>
                  </a:cubicBezTo>
                  <a:cubicBezTo>
                    <a:pt x="900" y="105"/>
                    <a:pt x="840" y="104"/>
                    <a:pt x="793" y="98"/>
                  </a:cubicBezTo>
                  <a:cubicBezTo>
                    <a:pt x="746" y="92"/>
                    <a:pt x="693" y="72"/>
                    <a:pt x="634" y="62"/>
                  </a:cubicBezTo>
                  <a:cubicBezTo>
                    <a:pt x="575" y="52"/>
                    <a:pt x="505" y="38"/>
                    <a:pt x="439" y="38"/>
                  </a:cubicBezTo>
                  <a:cubicBezTo>
                    <a:pt x="373" y="38"/>
                    <a:pt x="284" y="51"/>
                    <a:pt x="238" y="59"/>
                  </a:cubicBezTo>
                  <a:cubicBezTo>
                    <a:pt x="192" y="67"/>
                    <a:pt x="202" y="73"/>
                    <a:pt x="172" y="86"/>
                  </a:cubicBez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20" name="Freeform 18"/>
            <p:cNvSpPr>
              <a:spLocks/>
            </p:cNvSpPr>
            <p:nvPr userDrawn="1"/>
          </p:nvSpPr>
          <p:spPr bwMode="auto">
            <a:xfrm>
              <a:off x="3686" y="145"/>
              <a:ext cx="372" cy="98"/>
            </a:xfrm>
            <a:custGeom>
              <a:avLst/>
              <a:gdLst>
                <a:gd name="T0" fmla="*/ 18 w 372"/>
                <a:gd name="T1" fmla="*/ 47 h 98"/>
                <a:gd name="T2" fmla="*/ 141 w 372"/>
                <a:gd name="T3" fmla="*/ 17 h 98"/>
                <a:gd name="T4" fmla="*/ 246 w 372"/>
                <a:gd name="T5" fmla="*/ 2 h 98"/>
                <a:gd name="T6" fmla="*/ 351 w 372"/>
                <a:gd name="T7" fmla="*/ 5 h 98"/>
                <a:gd name="T8" fmla="*/ 372 w 372"/>
                <a:gd name="T9" fmla="*/ 23 h 98"/>
                <a:gd name="T10" fmla="*/ 354 w 372"/>
                <a:gd name="T11" fmla="*/ 44 h 98"/>
                <a:gd name="T12" fmla="*/ 264 w 372"/>
                <a:gd name="T13" fmla="*/ 50 h 98"/>
                <a:gd name="T14" fmla="*/ 168 w 372"/>
                <a:gd name="T15" fmla="*/ 53 h 98"/>
                <a:gd name="T16" fmla="*/ 72 w 372"/>
                <a:gd name="T17" fmla="*/ 77 h 98"/>
                <a:gd name="T18" fmla="*/ 15 w 372"/>
                <a:gd name="T19" fmla="*/ 95 h 98"/>
                <a:gd name="T20" fmla="*/ 0 w 372"/>
                <a:gd name="T21" fmla="*/ 56 h 9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2" h="98">
                  <a:moveTo>
                    <a:pt x="18" y="47"/>
                  </a:moveTo>
                  <a:cubicBezTo>
                    <a:pt x="60" y="36"/>
                    <a:pt x="103" y="25"/>
                    <a:pt x="141" y="17"/>
                  </a:cubicBezTo>
                  <a:cubicBezTo>
                    <a:pt x="179" y="9"/>
                    <a:pt x="211" y="4"/>
                    <a:pt x="246" y="2"/>
                  </a:cubicBezTo>
                  <a:cubicBezTo>
                    <a:pt x="281" y="0"/>
                    <a:pt x="330" y="1"/>
                    <a:pt x="351" y="5"/>
                  </a:cubicBezTo>
                  <a:cubicBezTo>
                    <a:pt x="372" y="9"/>
                    <a:pt x="372" y="17"/>
                    <a:pt x="372" y="23"/>
                  </a:cubicBezTo>
                  <a:cubicBezTo>
                    <a:pt x="372" y="29"/>
                    <a:pt x="372" y="40"/>
                    <a:pt x="354" y="44"/>
                  </a:cubicBezTo>
                  <a:cubicBezTo>
                    <a:pt x="336" y="48"/>
                    <a:pt x="295" y="49"/>
                    <a:pt x="264" y="50"/>
                  </a:cubicBezTo>
                  <a:cubicBezTo>
                    <a:pt x="233" y="51"/>
                    <a:pt x="200" y="49"/>
                    <a:pt x="168" y="53"/>
                  </a:cubicBezTo>
                  <a:cubicBezTo>
                    <a:pt x="136" y="57"/>
                    <a:pt x="98" y="70"/>
                    <a:pt x="72" y="77"/>
                  </a:cubicBezTo>
                  <a:cubicBezTo>
                    <a:pt x="46" y="84"/>
                    <a:pt x="27" y="98"/>
                    <a:pt x="15" y="95"/>
                  </a:cubicBezTo>
                  <a:cubicBezTo>
                    <a:pt x="3" y="92"/>
                    <a:pt x="1" y="74"/>
                    <a:pt x="0" y="56"/>
                  </a:cubicBezTo>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21" name="Freeform 19"/>
            <p:cNvSpPr>
              <a:spLocks/>
            </p:cNvSpPr>
            <p:nvPr userDrawn="1"/>
          </p:nvSpPr>
          <p:spPr bwMode="auto">
            <a:xfrm>
              <a:off x="3618" y="308"/>
              <a:ext cx="318" cy="158"/>
            </a:xfrm>
            <a:custGeom>
              <a:avLst/>
              <a:gdLst/>
              <a:ahLst/>
              <a:cxnLst>
                <a:cxn ang="0">
                  <a:pos x="0" y="158"/>
                </a:cxn>
                <a:cxn ang="0">
                  <a:pos x="12" y="137"/>
                </a:cxn>
                <a:cxn ang="0">
                  <a:pos x="162" y="71"/>
                </a:cxn>
                <a:cxn ang="0">
                  <a:pos x="249" y="20"/>
                </a:cxn>
                <a:cxn ang="0">
                  <a:pos x="285" y="2"/>
                </a:cxn>
                <a:cxn ang="0">
                  <a:pos x="309" y="11"/>
                </a:cxn>
                <a:cxn ang="0">
                  <a:pos x="303" y="47"/>
                </a:cxn>
                <a:cxn ang="0">
                  <a:pos x="219" y="89"/>
                </a:cxn>
                <a:cxn ang="0">
                  <a:pos x="108" y="140"/>
                </a:cxn>
                <a:cxn ang="0">
                  <a:pos x="57" y="152"/>
                </a:cxn>
                <a:cxn ang="0">
                  <a:pos x="0" y="158"/>
                </a:cxn>
              </a:cxnLst>
              <a:rect l="0" t="0" r="r" b="b"/>
              <a:pathLst>
                <a:path w="318" h="158">
                  <a:moveTo>
                    <a:pt x="0" y="158"/>
                  </a:moveTo>
                  <a:lnTo>
                    <a:pt x="12" y="137"/>
                  </a:lnTo>
                  <a:cubicBezTo>
                    <a:pt x="39" y="123"/>
                    <a:pt x="122" y="90"/>
                    <a:pt x="162" y="71"/>
                  </a:cubicBezTo>
                  <a:cubicBezTo>
                    <a:pt x="202" y="52"/>
                    <a:pt x="229" y="31"/>
                    <a:pt x="249" y="20"/>
                  </a:cubicBezTo>
                  <a:cubicBezTo>
                    <a:pt x="269" y="9"/>
                    <a:pt x="275" y="4"/>
                    <a:pt x="285" y="2"/>
                  </a:cubicBezTo>
                  <a:cubicBezTo>
                    <a:pt x="295" y="0"/>
                    <a:pt x="306" y="4"/>
                    <a:pt x="309" y="11"/>
                  </a:cubicBezTo>
                  <a:cubicBezTo>
                    <a:pt x="312" y="18"/>
                    <a:pt x="318" y="34"/>
                    <a:pt x="303" y="47"/>
                  </a:cubicBezTo>
                  <a:cubicBezTo>
                    <a:pt x="288" y="60"/>
                    <a:pt x="252" y="74"/>
                    <a:pt x="219" y="89"/>
                  </a:cubicBezTo>
                  <a:cubicBezTo>
                    <a:pt x="186" y="104"/>
                    <a:pt x="135" y="130"/>
                    <a:pt x="108" y="140"/>
                  </a:cubicBezTo>
                  <a:cubicBezTo>
                    <a:pt x="81" y="150"/>
                    <a:pt x="74" y="150"/>
                    <a:pt x="57" y="152"/>
                  </a:cubicBezTo>
                  <a:cubicBezTo>
                    <a:pt x="40" y="154"/>
                    <a:pt x="23" y="154"/>
                    <a:pt x="0" y="158"/>
                  </a:cubicBezTo>
                  <a:close/>
                </a:path>
              </a:pathLst>
            </a:custGeom>
            <a:gradFill rotWithShape="0">
              <a:gsLst>
                <a:gs pos="0">
                  <a:schemeClr val="bg2"/>
                </a:gs>
                <a:gs pos="50000">
                  <a:schemeClr val="accent2"/>
                </a:gs>
                <a:gs pos="100000">
                  <a:schemeClr val="bg2"/>
                </a:gs>
              </a:gsLst>
              <a:lin ang="270000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22" name="Freeform 20"/>
            <p:cNvSpPr>
              <a:spLocks/>
            </p:cNvSpPr>
            <p:nvPr userDrawn="1"/>
          </p:nvSpPr>
          <p:spPr bwMode="auto">
            <a:xfrm>
              <a:off x="3413" y="291"/>
              <a:ext cx="380" cy="174"/>
            </a:xfrm>
            <a:custGeom>
              <a:avLst/>
              <a:gdLst>
                <a:gd name="T0" fmla="*/ 3 w 380"/>
                <a:gd name="T1" fmla="*/ 165 h 174"/>
                <a:gd name="T2" fmla="*/ 129 w 380"/>
                <a:gd name="T3" fmla="*/ 93 h 174"/>
                <a:gd name="T4" fmla="*/ 261 w 380"/>
                <a:gd name="T5" fmla="*/ 30 h 174"/>
                <a:gd name="T6" fmla="*/ 351 w 380"/>
                <a:gd name="T7" fmla="*/ 0 h 174"/>
                <a:gd name="T8" fmla="*/ 378 w 380"/>
                <a:gd name="T9" fmla="*/ 27 h 174"/>
                <a:gd name="T10" fmla="*/ 336 w 380"/>
                <a:gd name="T11" fmla="*/ 51 h 174"/>
                <a:gd name="T12" fmla="*/ 291 w 380"/>
                <a:gd name="T13" fmla="*/ 60 h 174"/>
                <a:gd name="T14" fmla="*/ 240 w 380"/>
                <a:gd name="T15" fmla="*/ 75 h 174"/>
                <a:gd name="T16" fmla="*/ 189 w 380"/>
                <a:gd name="T17" fmla="*/ 120 h 174"/>
                <a:gd name="T18" fmla="*/ 102 w 380"/>
                <a:gd name="T19" fmla="*/ 174 h 174"/>
                <a:gd name="T20" fmla="*/ 0 w 380"/>
                <a:gd name="T21" fmla="*/ 162 h 17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80" h="174">
                  <a:moveTo>
                    <a:pt x="3" y="165"/>
                  </a:moveTo>
                  <a:cubicBezTo>
                    <a:pt x="24" y="153"/>
                    <a:pt x="86" y="115"/>
                    <a:pt x="129" y="93"/>
                  </a:cubicBezTo>
                  <a:cubicBezTo>
                    <a:pt x="172" y="71"/>
                    <a:pt x="224" y="45"/>
                    <a:pt x="261" y="30"/>
                  </a:cubicBezTo>
                  <a:cubicBezTo>
                    <a:pt x="298" y="15"/>
                    <a:pt x="332" y="0"/>
                    <a:pt x="351" y="0"/>
                  </a:cubicBezTo>
                  <a:cubicBezTo>
                    <a:pt x="370" y="0"/>
                    <a:pt x="380" y="19"/>
                    <a:pt x="378" y="27"/>
                  </a:cubicBezTo>
                  <a:cubicBezTo>
                    <a:pt x="376" y="35"/>
                    <a:pt x="350" y="46"/>
                    <a:pt x="336" y="51"/>
                  </a:cubicBezTo>
                  <a:cubicBezTo>
                    <a:pt x="322" y="56"/>
                    <a:pt x="307" y="56"/>
                    <a:pt x="291" y="60"/>
                  </a:cubicBezTo>
                  <a:cubicBezTo>
                    <a:pt x="275" y="64"/>
                    <a:pt x="257" y="65"/>
                    <a:pt x="240" y="75"/>
                  </a:cubicBezTo>
                  <a:cubicBezTo>
                    <a:pt x="223" y="85"/>
                    <a:pt x="212" y="104"/>
                    <a:pt x="189" y="120"/>
                  </a:cubicBezTo>
                  <a:cubicBezTo>
                    <a:pt x="166" y="136"/>
                    <a:pt x="133" y="167"/>
                    <a:pt x="102" y="174"/>
                  </a:cubicBezTo>
                  <a:lnTo>
                    <a:pt x="0" y="162"/>
                  </a:lnTo>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23" name="Freeform 21"/>
            <p:cNvSpPr>
              <a:spLocks/>
            </p:cNvSpPr>
            <p:nvPr userDrawn="1"/>
          </p:nvSpPr>
          <p:spPr bwMode="auto">
            <a:xfrm>
              <a:off x="4178" y="187"/>
              <a:ext cx="523" cy="69"/>
            </a:xfrm>
            <a:custGeom>
              <a:avLst/>
              <a:gdLst>
                <a:gd name="T0" fmla="*/ 84 w 523"/>
                <a:gd name="T1" fmla="*/ 11 h 69"/>
                <a:gd name="T2" fmla="*/ 27 w 523"/>
                <a:gd name="T3" fmla="*/ 5 h 69"/>
                <a:gd name="T4" fmla="*/ 9 w 523"/>
                <a:gd name="T5" fmla="*/ 35 h 69"/>
                <a:gd name="T6" fmla="*/ 81 w 523"/>
                <a:gd name="T7" fmla="*/ 56 h 69"/>
                <a:gd name="T8" fmla="*/ 255 w 523"/>
                <a:gd name="T9" fmla="*/ 68 h 69"/>
                <a:gd name="T10" fmla="*/ 432 w 523"/>
                <a:gd name="T11" fmla="*/ 50 h 69"/>
                <a:gd name="T12" fmla="*/ 513 w 523"/>
                <a:gd name="T13" fmla="*/ 5 h 69"/>
                <a:gd name="T14" fmla="*/ 372 w 523"/>
                <a:gd name="T15" fmla="*/ 20 h 69"/>
                <a:gd name="T16" fmla="*/ 141 w 523"/>
                <a:gd name="T17" fmla="*/ 14 h 69"/>
                <a:gd name="T18" fmla="*/ 84 w 523"/>
                <a:gd name="T19" fmla="*/ 11 h 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23" h="69">
                  <a:moveTo>
                    <a:pt x="84" y="11"/>
                  </a:moveTo>
                  <a:cubicBezTo>
                    <a:pt x="65" y="9"/>
                    <a:pt x="40" y="1"/>
                    <a:pt x="27" y="5"/>
                  </a:cubicBezTo>
                  <a:cubicBezTo>
                    <a:pt x="14" y="9"/>
                    <a:pt x="0" y="27"/>
                    <a:pt x="9" y="35"/>
                  </a:cubicBezTo>
                  <a:cubicBezTo>
                    <a:pt x="18" y="43"/>
                    <a:pt x="40" y="51"/>
                    <a:pt x="81" y="56"/>
                  </a:cubicBezTo>
                  <a:cubicBezTo>
                    <a:pt x="122" y="61"/>
                    <a:pt x="197" y="69"/>
                    <a:pt x="255" y="68"/>
                  </a:cubicBezTo>
                  <a:cubicBezTo>
                    <a:pt x="313" y="67"/>
                    <a:pt x="389" y="60"/>
                    <a:pt x="432" y="50"/>
                  </a:cubicBezTo>
                  <a:cubicBezTo>
                    <a:pt x="475" y="40"/>
                    <a:pt x="523" y="10"/>
                    <a:pt x="513" y="5"/>
                  </a:cubicBezTo>
                  <a:cubicBezTo>
                    <a:pt x="503" y="0"/>
                    <a:pt x="434" y="19"/>
                    <a:pt x="372" y="20"/>
                  </a:cubicBezTo>
                  <a:cubicBezTo>
                    <a:pt x="310" y="21"/>
                    <a:pt x="189" y="15"/>
                    <a:pt x="141" y="14"/>
                  </a:cubicBezTo>
                  <a:cubicBezTo>
                    <a:pt x="93" y="13"/>
                    <a:pt x="103" y="13"/>
                    <a:pt x="84" y="11"/>
                  </a:cubicBezTo>
                  <a:close/>
                </a:path>
              </a:pathLst>
            </a:custGeom>
            <a:gradFill rotWithShape="0">
              <a:gsLst>
                <a:gs pos="0">
                  <a:schemeClr val="bg2"/>
                </a:gs>
                <a:gs pos="100000">
                  <a:schemeClr val="accent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24" name="Freeform 22"/>
            <p:cNvSpPr>
              <a:spLocks/>
            </p:cNvSpPr>
            <p:nvPr userDrawn="1"/>
          </p:nvSpPr>
          <p:spPr bwMode="auto">
            <a:xfrm>
              <a:off x="4689" y="186"/>
              <a:ext cx="537" cy="120"/>
            </a:xfrm>
            <a:custGeom>
              <a:avLst/>
              <a:gdLst/>
              <a:ahLst/>
              <a:cxnLst>
                <a:cxn ang="0">
                  <a:pos x="23" y="6"/>
                </a:cxn>
                <a:cxn ang="0">
                  <a:pos x="188" y="3"/>
                </a:cxn>
                <a:cxn ang="0">
                  <a:pos x="323" y="27"/>
                </a:cxn>
                <a:cxn ang="0">
                  <a:pos x="464" y="69"/>
                </a:cxn>
                <a:cxn ang="0">
                  <a:pos x="521" y="90"/>
                </a:cxn>
                <a:cxn ang="0">
                  <a:pos x="533" y="105"/>
                </a:cxn>
                <a:cxn ang="0">
                  <a:pos x="497" y="120"/>
                </a:cxn>
                <a:cxn ang="0">
                  <a:pos x="452" y="108"/>
                </a:cxn>
                <a:cxn ang="0">
                  <a:pos x="350" y="72"/>
                </a:cxn>
                <a:cxn ang="0">
                  <a:pos x="158" y="39"/>
                </a:cxn>
                <a:cxn ang="0">
                  <a:pos x="50" y="39"/>
                </a:cxn>
                <a:cxn ang="0">
                  <a:pos x="23" y="6"/>
                </a:cxn>
              </a:cxnLst>
              <a:rect l="0" t="0" r="r" b="b"/>
              <a:pathLst>
                <a:path w="537" h="120">
                  <a:moveTo>
                    <a:pt x="23" y="6"/>
                  </a:moveTo>
                  <a:cubicBezTo>
                    <a:pt x="46" y="0"/>
                    <a:pt x="138" y="0"/>
                    <a:pt x="188" y="3"/>
                  </a:cubicBezTo>
                  <a:cubicBezTo>
                    <a:pt x="238" y="6"/>
                    <a:pt x="277" y="16"/>
                    <a:pt x="323" y="27"/>
                  </a:cubicBezTo>
                  <a:cubicBezTo>
                    <a:pt x="369" y="38"/>
                    <a:pt x="431" y="59"/>
                    <a:pt x="464" y="69"/>
                  </a:cubicBezTo>
                  <a:cubicBezTo>
                    <a:pt x="497" y="79"/>
                    <a:pt x="509" y="84"/>
                    <a:pt x="521" y="90"/>
                  </a:cubicBezTo>
                  <a:cubicBezTo>
                    <a:pt x="533" y="96"/>
                    <a:pt x="537" y="100"/>
                    <a:pt x="533" y="105"/>
                  </a:cubicBezTo>
                  <a:cubicBezTo>
                    <a:pt x="529" y="110"/>
                    <a:pt x="510" y="120"/>
                    <a:pt x="497" y="120"/>
                  </a:cubicBezTo>
                  <a:cubicBezTo>
                    <a:pt x="484" y="120"/>
                    <a:pt x="476" y="116"/>
                    <a:pt x="452" y="108"/>
                  </a:cubicBezTo>
                  <a:cubicBezTo>
                    <a:pt x="428" y="100"/>
                    <a:pt x="399" y="84"/>
                    <a:pt x="350" y="72"/>
                  </a:cubicBezTo>
                  <a:cubicBezTo>
                    <a:pt x="301" y="60"/>
                    <a:pt x="208" y="45"/>
                    <a:pt x="158" y="39"/>
                  </a:cubicBezTo>
                  <a:cubicBezTo>
                    <a:pt x="108" y="33"/>
                    <a:pt x="72" y="43"/>
                    <a:pt x="50" y="39"/>
                  </a:cubicBezTo>
                  <a:cubicBezTo>
                    <a:pt x="28" y="35"/>
                    <a:pt x="0" y="12"/>
                    <a:pt x="23" y="6"/>
                  </a:cubicBezTo>
                  <a:close/>
                </a:path>
              </a:pathLst>
            </a:custGeom>
            <a:gradFill rotWithShape="0">
              <a:gsLst>
                <a:gs pos="0">
                  <a:schemeClr val="bg2"/>
                </a:gs>
                <a:gs pos="50000">
                  <a:schemeClr val="accent2"/>
                </a:gs>
                <a:gs pos="100000">
                  <a:schemeClr val="bg2"/>
                </a:gs>
              </a:gsLst>
              <a:lin ang="18900000" scaled="1"/>
            </a:gradFill>
            <a:ln w="9525">
              <a:noFill/>
              <a:round/>
              <a:headEnd/>
              <a:tailEnd/>
            </a:ln>
            <a:effectLst/>
          </p:spPr>
          <p:txBody>
            <a:bodyPr wrap="none" anchor="ctr"/>
            <a:lstStyle/>
            <a:p>
              <a:pPr>
                <a:defRPr/>
              </a:pPr>
              <a:endParaRPr lang="en-US"/>
            </a:p>
          </p:txBody>
        </p:sp>
        <p:sp>
          <p:nvSpPr>
            <p:cNvPr id="25" name="Freeform 23"/>
            <p:cNvSpPr>
              <a:spLocks/>
            </p:cNvSpPr>
            <p:nvPr userDrawn="1"/>
          </p:nvSpPr>
          <p:spPr bwMode="auto">
            <a:xfrm>
              <a:off x="4968" y="312"/>
              <a:ext cx="800" cy="143"/>
            </a:xfrm>
            <a:custGeom>
              <a:avLst/>
              <a:gdLst/>
              <a:ahLst/>
              <a:cxnLst>
                <a:cxn ang="0">
                  <a:pos x="800" y="24"/>
                </a:cxn>
                <a:cxn ang="0">
                  <a:pos x="782" y="15"/>
                </a:cxn>
                <a:cxn ang="0">
                  <a:pos x="659" y="63"/>
                </a:cxn>
                <a:cxn ang="0">
                  <a:pos x="500" y="84"/>
                </a:cxn>
                <a:cxn ang="0">
                  <a:pos x="326" y="69"/>
                </a:cxn>
                <a:cxn ang="0">
                  <a:pos x="98" y="21"/>
                </a:cxn>
                <a:cxn ang="0">
                  <a:pos x="11" y="6"/>
                </a:cxn>
                <a:cxn ang="0">
                  <a:pos x="32" y="60"/>
                </a:cxn>
                <a:cxn ang="0">
                  <a:pos x="155" y="96"/>
                </a:cxn>
                <a:cxn ang="0">
                  <a:pos x="410" y="138"/>
                </a:cxn>
                <a:cxn ang="0">
                  <a:pos x="596" y="129"/>
                </a:cxn>
                <a:cxn ang="0">
                  <a:pos x="737" y="90"/>
                </a:cxn>
                <a:cxn ang="0">
                  <a:pos x="788" y="69"/>
                </a:cxn>
                <a:cxn ang="0">
                  <a:pos x="800" y="24"/>
                </a:cxn>
              </a:cxnLst>
              <a:rect l="0" t="0" r="r" b="b"/>
              <a:pathLst>
                <a:path w="800" h="143">
                  <a:moveTo>
                    <a:pt x="800" y="24"/>
                  </a:moveTo>
                  <a:lnTo>
                    <a:pt x="782" y="15"/>
                  </a:lnTo>
                  <a:cubicBezTo>
                    <a:pt x="759" y="21"/>
                    <a:pt x="706" y="51"/>
                    <a:pt x="659" y="63"/>
                  </a:cubicBezTo>
                  <a:cubicBezTo>
                    <a:pt x="612" y="75"/>
                    <a:pt x="555" y="83"/>
                    <a:pt x="500" y="84"/>
                  </a:cubicBezTo>
                  <a:cubicBezTo>
                    <a:pt x="445" y="85"/>
                    <a:pt x="393" y="79"/>
                    <a:pt x="326" y="69"/>
                  </a:cubicBezTo>
                  <a:cubicBezTo>
                    <a:pt x="259" y="59"/>
                    <a:pt x="150" y="31"/>
                    <a:pt x="98" y="21"/>
                  </a:cubicBezTo>
                  <a:cubicBezTo>
                    <a:pt x="46" y="11"/>
                    <a:pt x="22" y="0"/>
                    <a:pt x="11" y="6"/>
                  </a:cubicBezTo>
                  <a:cubicBezTo>
                    <a:pt x="0" y="12"/>
                    <a:pt x="8" y="45"/>
                    <a:pt x="32" y="60"/>
                  </a:cubicBezTo>
                  <a:cubicBezTo>
                    <a:pt x="56" y="75"/>
                    <a:pt x="92" y="83"/>
                    <a:pt x="155" y="96"/>
                  </a:cubicBezTo>
                  <a:cubicBezTo>
                    <a:pt x="218" y="109"/>
                    <a:pt x="337" y="133"/>
                    <a:pt x="410" y="138"/>
                  </a:cubicBezTo>
                  <a:cubicBezTo>
                    <a:pt x="483" y="143"/>
                    <a:pt x="542" y="137"/>
                    <a:pt x="596" y="129"/>
                  </a:cubicBezTo>
                  <a:cubicBezTo>
                    <a:pt x="650" y="121"/>
                    <a:pt x="705" y="100"/>
                    <a:pt x="737" y="90"/>
                  </a:cubicBezTo>
                  <a:cubicBezTo>
                    <a:pt x="769" y="80"/>
                    <a:pt x="780" y="80"/>
                    <a:pt x="788" y="69"/>
                  </a:cubicBezTo>
                  <a:cubicBezTo>
                    <a:pt x="796" y="58"/>
                    <a:pt x="792" y="39"/>
                    <a:pt x="800" y="24"/>
                  </a:cubicBezTo>
                  <a:close/>
                </a:path>
              </a:pathLst>
            </a:custGeom>
            <a:gradFill rotWithShape="0">
              <a:gsLst>
                <a:gs pos="0">
                  <a:schemeClr val="bg2"/>
                </a:gs>
                <a:gs pos="50000">
                  <a:schemeClr val="accent2"/>
                </a:gs>
                <a:gs pos="100000">
                  <a:schemeClr val="bg2"/>
                </a:gs>
              </a:gsLst>
              <a:lin ang="0" scaled="1"/>
            </a:gradFill>
            <a:ln w="9525">
              <a:noFill/>
              <a:round/>
              <a:headEnd/>
              <a:tailEnd/>
            </a:ln>
            <a:effectLst/>
          </p:spPr>
          <p:txBody>
            <a:bodyPr wrap="none" anchor="ctr"/>
            <a:lstStyle/>
            <a:p>
              <a:pPr>
                <a:defRPr/>
              </a:pPr>
              <a:endParaRPr lang="en-US"/>
            </a:p>
          </p:txBody>
        </p:sp>
        <p:sp>
          <p:nvSpPr>
            <p:cNvPr id="26" name="Freeform 24"/>
            <p:cNvSpPr>
              <a:spLocks/>
            </p:cNvSpPr>
            <p:nvPr userDrawn="1"/>
          </p:nvSpPr>
          <p:spPr bwMode="auto">
            <a:xfrm>
              <a:off x="5318" y="240"/>
              <a:ext cx="402" cy="115"/>
            </a:xfrm>
            <a:custGeom>
              <a:avLst/>
              <a:gdLst>
                <a:gd name="T0" fmla="*/ 402 w 402"/>
                <a:gd name="T1" fmla="*/ 0 h 115"/>
                <a:gd name="T2" fmla="*/ 384 w 402"/>
                <a:gd name="T3" fmla="*/ 12 h 115"/>
                <a:gd name="T4" fmla="*/ 276 w 402"/>
                <a:gd name="T5" fmla="*/ 51 h 115"/>
                <a:gd name="T6" fmla="*/ 165 w 402"/>
                <a:gd name="T7" fmla="*/ 66 h 115"/>
                <a:gd name="T8" fmla="*/ 51 w 402"/>
                <a:gd name="T9" fmla="*/ 57 h 115"/>
                <a:gd name="T10" fmla="*/ 15 w 402"/>
                <a:gd name="T11" fmla="*/ 54 h 115"/>
                <a:gd name="T12" fmla="*/ 3 w 402"/>
                <a:gd name="T13" fmla="*/ 69 h 115"/>
                <a:gd name="T14" fmla="*/ 9 w 402"/>
                <a:gd name="T15" fmla="*/ 93 h 115"/>
                <a:gd name="T16" fmla="*/ 54 w 402"/>
                <a:gd name="T17" fmla="*/ 102 h 115"/>
                <a:gd name="T18" fmla="*/ 198 w 402"/>
                <a:gd name="T19" fmla="*/ 111 h 115"/>
                <a:gd name="T20" fmla="*/ 336 w 402"/>
                <a:gd name="T21" fmla="*/ 75 h 115"/>
                <a:gd name="T22" fmla="*/ 375 w 402"/>
                <a:gd name="T23" fmla="*/ 54 h 115"/>
                <a:gd name="T24" fmla="*/ 402 w 402"/>
                <a:gd name="T25" fmla="*/ 0 h 11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02" h="115">
                  <a:moveTo>
                    <a:pt x="402" y="0"/>
                  </a:moveTo>
                  <a:lnTo>
                    <a:pt x="384" y="12"/>
                  </a:lnTo>
                  <a:cubicBezTo>
                    <a:pt x="363" y="20"/>
                    <a:pt x="312" y="42"/>
                    <a:pt x="276" y="51"/>
                  </a:cubicBezTo>
                  <a:cubicBezTo>
                    <a:pt x="240" y="60"/>
                    <a:pt x="202" y="65"/>
                    <a:pt x="165" y="66"/>
                  </a:cubicBezTo>
                  <a:cubicBezTo>
                    <a:pt x="128" y="67"/>
                    <a:pt x="76" y="59"/>
                    <a:pt x="51" y="57"/>
                  </a:cubicBezTo>
                  <a:cubicBezTo>
                    <a:pt x="26" y="55"/>
                    <a:pt x="23" y="52"/>
                    <a:pt x="15" y="54"/>
                  </a:cubicBezTo>
                  <a:cubicBezTo>
                    <a:pt x="7" y="56"/>
                    <a:pt x="4" y="63"/>
                    <a:pt x="3" y="69"/>
                  </a:cubicBezTo>
                  <a:cubicBezTo>
                    <a:pt x="2" y="75"/>
                    <a:pt x="0" y="88"/>
                    <a:pt x="9" y="93"/>
                  </a:cubicBezTo>
                  <a:cubicBezTo>
                    <a:pt x="18" y="98"/>
                    <a:pt x="22" y="99"/>
                    <a:pt x="54" y="102"/>
                  </a:cubicBezTo>
                  <a:cubicBezTo>
                    <a:pt x="86" y="105"/>
                    <a:pt x="151" y="115"/>
                    <a:pt x="198" y="111"/>
                  </a:cubicBezTo>
                  <a:cubicBezTo>
                    <a:pt x="245" y="107"/>
                    <a:pt x="307" y="84"/>
                    <a:pt x="336" y="75"/>
                  </a:cubicBezTo>
                  <a:cubicBezTo>
                    <a:pt x="365" y="66"/>
                    <a:pt x="365" y="65"/>
                    <a:pt x="375" y="54"/>
                  </a:cubicBezTo>
                  <a:cubicBezTo>
                    <a:pt x="385" y="43"/>
                    <a:pt x="392" y="26"/>
                    <a:pt x="402" y="0"/>
                  </a:cubicBez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27" name="Group 25"/>
          <p:cNvGrpSpPr>
            <a:grpSpLocks/>
          </p:cNvGrpSpPr>
          <p:nvPr/>
        </p:nvGrpSpPr>
        <p:grpSpPr bwMode="auto">
          <a:xfrm>
            <a:off x="20638" y="6161088"/>
            <a:ext cx="9169400" cy="138112"/>
            <a:chOff x="0" y="4032"/>
            <a:chExt cx="5776" cy="87"/>
          </a:xfrm>
        </p:grpSpPr>
        <p:sp>
          <p:nvSpPr>
            <p:cNvPr id="28" name="Freeform 26"/>
            <p:cNvSpPr>
              <a:spLocks/>
            </p:cNvSpPr>
            <p:nvPr userDrawn="1"/>
          </p:nvSpPr>
          <p:spPr bwMode="auto">
            <a:xfrm>
              <a:off x="4041" y="4047"/>
              <a:ext cx="1735" cy="72"/>
            </a:xfrm>
            <a:custGeom>
              <a:avLst/>
              <a:gdLst>
                <a:gd name="T0" fmla="*/ 165 w 1735"/>
                <a:gd name="T1" fmla="*/ 6 h 72"/>
                <a:gd name="T2" fmla="*/ 450 w 1735"/>
                <a:gd name="T3" fmla="*/ 3 h 72"/>
                <a:gd name="T4" fmla="*/ 714 w 1735"/>
                <a:gd name="T5" fmla="*/ 12 h 72"/>
                <a:gd name="T6" fmla="*/ 957 w 1735"/>
                <a:gd name="T7" fmla="*/ 24 h 72"/>
                <a:gd name="T8" fmla="*/ 1173 w 1735"/>
                <a:gd name="T9" fmla="*/ 24 h 72"/>
                <a:gd name="T10" fmla="*/ 1473 w 1735"/>
                <a:gd name="T11" fmla="*/ 15 h 72"/>
                <a:gd name="T12" fmla="*/ 1617 w 1735"/>
                <a:gd name="T13" fmla="*/ 0 h 72"/>
                <a:gd name="T14" fmla="*/ 1719 w 1735"/>
                <a:gd name="T15" fmla="*/ 15 h 72"/>
                <a:gd name="T16" fmla="*/ 1716 w 1735"/>
                <a:gd name="T17" fmla="*/ 66 h 72"/>
                <a:gd name="T18" fmla="*/ 1632 w 1735"/>
                <a:gd name="T19" fmla="*/ 51 h 72"/>
                <a:gd name="T20" fmla="*/ 1407 w 1735"/>
                <a:gd name="T21" fmla="*/ 51 h 72"/>
                <a:gd name="T22" fmla="*/ 1191 w 1735"/>
                <a:gd name="T23" fmla="*/ 48 h 72"/>
                <a:gd name="T24" fmla="*/ 870 w 1735"/>
                <a:gd name="T25" fmla="*/ 60 h 72"/>
                <a:gd name="T26" fmla="*/ 492 w 1735"/>
                <a:gd name="T27" fmla="*/ 48 h 72"/>
                <a:gd name="T28" fmla="*/ 291 w 1735"/>
                <a:gd name="T29" fmla="*/ 27 h 72"/>
                <a:gd name="T30" fmla="*/ 21 w 1735"/>
                <a:gd name="T31" fmla="*/ 36 h 72"/>
                <a:gd name="T32" fmla="*/ 165 w 1735"/>
                <a:gd name="T33" fmla="*/ 6 h 7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735" h="72">
                  <a:moveTo>
                    <a:pt x="165" y="6"/>
                  </a:moveTo>
                  <a:cubicBezTo>
                    <a:pt x="236" y="1"/>
                    <a:pt x="359" y="2"/>
                    <a:pt x="450" y="3"/>
                  </a:cubicBezTo>
                  <a:cubicBezTo>
                    <a:pt x="541" y="4"/>
                    <a:pt x="630" y="9"/>
                    <a:pt x="714" y="12"/>
                  </a:cubicBezTo>
                  <a:cubicBezTo>
                    <a:pt x="798" y="15"/>
                    <a:pt x="881" y="22"/>
                    <a:pt x="957" y="24"/>
                  </a:cubicBezTo>
                  <a:cubicBezTo>
                    <a:pt x="1033" y="26"/>
                    <a:pt x="1087" y="25"/>
                    <a:pt x="1173" y="24"/>
                  </a:cubicBezTo>
                  <a:cubicBezTo>
                    <a:pt x="1259" y="23"/>
                    <a:pt x="1399" y="19"/>
                    <a:pt x="1473" y="15"/>
                  </a:cubicBezTo>
                  <a:cubicBezTo>
                    <a:pt x="1547" y="11"/>
                    <a:pt x="1576" y="0"/>
                    <a:pt x="1617" y="0"/>
                  </a:cubicBezTo>
                  <a:cubicBezTo>
                    <a:pt x="1658" y="0"/>
                    <a:pt x="1703" y="4"/>
                    <a:pt x="1719" y="15"/>
                  </a:cubicBezTo>
                  <a:cubicBezTo>
                    <a:pt x="1735" y="26"/>
                    <a:pt x="1730" y="60"/>
                    <a:pt x="1716" y="66"/>
                  </a:cubicBezTo>
                  <a:cubicBezTo>
                    <a:pt x="1702" y="72"/>
                    <a:pt x="1683" y="53"/>
                    <a:pt x="1632" y="51"/>
                  </a:cubicBezTo>
                  <a:cubicBezTo>
                    <a:pt x="1581" y="49"/>
                    <a:pt x="1480" y="51"/>
                    <a:pt x="1407" y="51"/>
                  </a:cubicBezTo>
                  <a:cubicBezTo>
                    <a:pt x="1334" y="51"/>
                    <a:pt x="1280" y="47"/>
                    <a:pt x="1191" y="48"/>
                  </a:cubicBezTo>
                  <a:cubicBezTo>
                    <a:pt x="1102" y="49"/>
                    <a:pt x="986" y="60"/>
                    <a:pt x="870" y="60"/>
                  </a:cubicBezTo>
                  <a:cubicBezTo>
                    <a:pt x="754" y="60"/>
                    <a:pt x="588" y="53"/>
                    <a:pt x="492" y="48"/>
                  </a:cubicBezTo>
                  <a:cubicBezTo>
                    <a:pt x="396" y="43"/>
                    <a:pt x="369" y="29"/>
                    <a:pt x="291" y="27"/>
                  </a:cubicBezTo>
                  <a:cubicBezTo>
                    <a:pt x="213" y="25"/>
                    <a:pt x="42" y="39"/>
                    <a:pt x="21" y="36"/>
                  </a:cubicBezTo>
                  <a:cubicBezTo>
                    <a:pt x="0" y="33"/>
                    <a:pt x="94" y="11"/>
                    <a:pt x="165" y="6"/>
                  </a:cubicBez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29" name="Freeform 27"/>
            <p:cNvSpPr>
              <a:spLocks/>
            </p:cNvSpPr>
            <p:nvPr userDrawn="1"/>
          </p:nvSpPr>
          <p:spPr bwMode="auto">
            <a:xfrm>
              <a:off x="1727" y="4038"/>
              <a:ext cx="2655" cy="60"/>
            </a:xfrm>
            <a:custGeom>
              <a:avLst/>
              <a:gdLst>
                <a:gd name="T0" fmla="*/ 2641 w 2655"/>
                <a:gd name="T1" fmla="*/ 6 h 60"/>
                <a:gd name="T2" fmla="*/ 2620 w 2655"/>
                <a:gd name="T3" fmla="*/ 30 h 60"/>
                <a:gd name="T4" fmla="*/ 2368 w 2655"/>
                <a:gd name="T5" fmla="*/ 45 h 60"/>
                <a:gd name="T6" fmla="*/ 2023 w 2655"/>
                <a:gd name="T7" fmla="*/ 60 h 60"/>
                <a:gd name="T8" fmla="*/ 1786 w 2655"/>
                <a:gd name="T9" fmla="*/ 48 h 60"/>
                <a:gd name="T10" fmla="*/ 1525 w 2655"/>
                <a:gd name="T11" fmla="*/ 36 h 60"/>
                <a:gd name="T12" fmla="*/ 1195 w 2655"/>
                <a:gd name="T13" fmla="*/ 45 h 60"/>
                <a:gd name="T14" fmla="*/ 817 w 2655"/>
                <a:gd name="T15" fmla="*/ 39 h 60"/>
                <a:gd name="T16" fmla="*/ 499 w 2655"/>
                <a:gd name="T17" fmla="*/ 27 h 60"/>
                <a:gd name="T18" fmla="*/ 136 w 2655"/>
                <a:gd name="T19" fmla="*/ 39 h 60"/>
                <a:gd name="T20" fmla="*/ 10 w 2655"/>
                <a:gd name="T21" fmla="*/ 33 h 60"/>
                <a:gd name="T22" fmla="*/ 76 w 2655"/>
                <a:gd name="T23" fmla="*/ 24 h 60"/>
                <a:gd name="T24" fmla="*/ 310 w 2655"/>
                <a:gd name="T25" fmla="*/ 18 h 60"/>
                <a:gd name="T26" fmla="*/ 544 w 2655"/>
                <a:gd name="T27" fmla="*/ 0 h 60"/>
                <a:gd name="T28" fmla="*/ 853 w 2655"/>
                <a:gd name="T29" fmla="*/ 21 h 60"/>
                <a:gd name="T30" fmla="*/ 1114 w 2655"/>
                <a:gd name="T31" fmla="*/ 21 h 60"/>
                <a:gd name="T32" fmla="*/ 1399 w 2655"/>
                <a:gd name="T33" fmla="*/ 3 h 60"/>
                <a:gd name="T34" fmla="*/ 1588 w 2655"/>
                <a:gd name="T35" fmla="*/ 9 h 60"/>
                <a:gd name="T36" fmla="*/ 1807 w 2655"/>
                <a:gd name="T37" fmla="*/ 21 h 60"/>
                <a:gd name="T38" fmla="*/ 2035 w 2655"/>
                <a:gd name="T39" fmla="*/ 12 h 60"/>
                <a:gd name="T40" fmla="*/ 2290 w 2655"/>
                <a:gd name="T41" fmla="*/ 18 h 60"/>
                <a:gd name="T42" fmla="*/ 2596 w 2655"/>
                <a:gd name="T43" fmla="*/ 3 h 60"/>
                <a:gd name="T44" fmla="*/ 2641 w 2655"/>
                <a:gd name="T45" fmla="*/ 6 h 6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655" h="60">
                  <a:moveTo>
                    <a:pt x="2641" y="6"/>
                  </a:moveTo>
                  <a:lnTo>
                    <a:pt x="2620" y="30"/>
                  </a:lnTo>
                  <a:cubicBezTo>
                    <a:pt x="2575" y="36"/>
                    <a:pt x="2467" y="40"/>
                    <a:pt x="2368" y="45"/>
                  </a:cubicBezTo>
                  <a:cubicBezTo>
                    <a:pt x="2269" y="50"/>
                    <a:pt x="2120" y="60"/>
                    <a:pt x="2023" y="60"/>
                  </a:cubicBezTo>
                  <a:cubicBezTo>
                    <a:pt x="1926" y="60"/>
                    <a:pt x="1869" y="52"/>
                    <a:pt x="1786" y="48"/>
                  </a:cubicBezTo>
                  <a:cubicBezTo>
                    <a:pt x="1703" y="44"/>
                    <a:pt x="1623" y="36"/>
                    <a:pt x="1525" y="36"/>
                  </a:cubicBezTo>
                  <a:cubicBezTo>
                    <a:pt x="1427" y="36"/>
                    <a:pt x="1313" y="44"/>
                    <a:pt x="1195" y="45"/>
                  </a:cubicBezTo>
                  <a:cubicBezTo>
                    <a:pt x="1077" y="46"/>
                    <a:pt x="933" y="42"/>
                    <a:pt x="817" y="39"/>
                  </a:cubicBezTo>
                  <a:cubicBezTo>
                    <a:pt x="701" y="36"/>
                    <a:pt x="612" y="27"/>
                    <a:pt x="499" y="27"/>
                  </a:cubicBezTo>
                  <a:cubicBezTo>
                    <a:pt x="386" y="27"/>
                    <a:pt x="217" y="38"/>
                    <a:pt x="136" y="39"/>
                  </a:cubicBezTo>
                  <a:cubicBezTo>
                    <a:pt x="55" y="40"/>
                    <a:pt x="20" y="36"/>
                    <a:pt x="10" y="33"/>
                  </a:cubicBezTo>
                  <a:cubicBezTo>
                    <a:pt x="0" y="30"/>
                    <a:pt x="26" y="27"/>
                    <a:pt x="76" y="24"/>
                  </a:cubicBezTo>
                  <a:cubicBezTo>
                    <a:pt x="126" y="21"/>
                    <a:pt x="232" y="22"/>
                    <a:pt x="310" y="18"/>
                  </a:cubicBezTo>
                  <a:cubicBezTo>
                    <a:pt x="388" y="14"/>
                    <a:pt x="454" y="0"/>
                    <a:pt x="544" y="0"/>
                  </a:cubicBezTo>
                  <a:cubicBezTo>
                    <a:pt x="634" y="0"/>
                    <a:pt x="758" y="18"/>
                    <a:pt x="853" y="21"/>
                  </a:cubicBezTo>
                  <a:cubicBezTo>
                    <a:pt x="948" y="24"/>
                    <a:pt x="1023" y="24"/>
                    <a:pt x="1114" y="21"/>
                  </a:cubicBezTo>
                  <a:cubicBezTo>
                    <a:pt x="1205" y="18"/>
                    <a:pt x="1320" y="5"/>
                    <a:pt x="1399" y="3"/>
                  </a:cubicBezTo>
                  <a:cubicBezTo>
                    <a:pt x="1478" y="1"/>
                    <a:pt x="1520" y="6"/>
                    <a:pt x="1588" y="9"/>
                  </a:cubicBezTo>
                  <a:cubicBezTo>
                    <a:pt x="1656" y="12"/>
                    <a:pt x="1733" y="21"/>
                    <a:pt x="1807" y="21"/>
                  </a:cubicBezTo>
                  <a:cubicBezTo>
                    <a:pt x="1881" y="21"/>
                    <a:pt x="1955" y="12"/>
                    <a:pt x="2035" y="12"/>
                  </a:cubicBezTo>
                  <a:cubicBezTo>
                    <a:pt x="2115" y="12"/>
                    <a:pt x="2197" y="19"/>
                    <a:pt x="2290" y="18"/>
                  </a:cubicBezTo>
                  <a:cubicBezTo>
                    <a:pt x="2383" y="17"/>
                    <a:pt x="2537" y="5"/>
                    <a:pt x="2596" y="3"/>
                  </a:cubicBezTo>
                  <a:cubicBezTo>
                    <a:pt x="2655" y="1"/>
                    <a:pt x="2651" y="3"/>
                    <a:pt x="2641" y="6"/>
                  </a:cubicBez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30" name="Freeform 28"/>
            <p:cNvSpPr>
              <a:spLocks/>
            </p:cNvSpPr>
            <p:nvPr userDrawn="1"/>
          </p:nvSpPr>
          <p:spPr bwMode="auto">
            <a:xfrm>
              <a:off x="0" y="4032"/>
              <a:ext cx="2041" cy="62"/>
            </a:xfrm>
            <a:custGeom>
              <a:avLst/>
              <a:gdLst>
                <a:gd name="T0" fmla="*/ 1893 w 2041"/>
                <a:gd name="T1" fmla="*/ 39 h 62"/>
                <a:gd name="T2" fmla="*/ 1578 w 2041"/>
                <a:gd name="T3" fmla="*/ 45 h 62"/>
                <a:gd name="T4" fmla="*/ 1011 w 2041"/>
                <a:gd name="T5" fmla="*/ 60 h 62"/>
                <a:gd name="T6" fmla="*/ 438 w 2041"/>
                <a:gd name="T7" fmla="*/ 57 h 62"/>
                <a:gd name="T8" fmla="*/ 0 w 2041"/>
                <a:gd name="T9" fmla="*/ 36 h 62"/>
                <a:gd name="T10" fmla="*/ 0 w 2041"/>
                <a:gd name="T11" fmla="*/ 3 h 62"/>
                <a:gd name="T12" fmla="*/ 210 w 2041"/>
                <a:gd name="T13" fmla="*/ 18 h 62"/>
                <a:gd name="T14" fmla="*/ 474 w 2041"/>
                <a:gd name="T15" fmla="*/ 21 h 62"/>
                <a:gd name="T16" fmla="*/ 678 w 2041"/>
                <a:gd name="T17" fmla="*/ 9 h 62"/>
                <a:gd name="T18" fmla="*/ 897 w 2041"/>
                <a:gd name="T19" fmla="*/ 9 h 62"/>
                <a:gd name="T20" fmla="*/ 1167 w 2041"/>
                <a:gd name="T21" fmla="*/ 30 h 62"/>
                <a:gd name="T22" fmla="*/ 1500 w 2041"/>
                <a:gd name="T23" fmla="*/ 24 h 62"/>
                <a:gd name="T24" fmla="*/ 1758 w 2041"/>
                <a:gd name="T25" fmla="*/ 3 h 62"/>
                <a:gd name="T26" fmla="*/ 1938 w 2041"/>
                <a:gd name="T27" fmla="*/ 18 h 62"/>
                <a:gd name="T28" fmla="*/ 2034 w 2041"/>
                <a:gd name="T29" fmla="*/ 33 h 62"/>
                <a:gd name="T30" fmla="*/ 1893 w 2041"/>
                <a:gd name="T31" fmla="*/ 39 h 6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041" h="62">
                  <a:moveTo>
                    <a:pt x="1893" y="39"/>
                  </a:moveTo>
                  <a:cubicBezTo>
                    <a:pt x="1817" y="41"/>
                    <a:pt x="1725" y="42"/>
                    <a:pt x="1578" y="45"/>
                  </a:cubicBezTo>
                  <a:cubicBezTo>
                    <a:pt x="1431" y="48"/>
                    <a:pt x="1201" y="58"/>
                    <a:pt x="1011" y="60"/>
                  </a:cubicBezTo>
                  <a:cubicBezTo>
                    <a:pt x="821" y="62"/>
                    <a:pt x="606" y="61"/>
                    <a:pt x="438" y="57"/>
                  </a:cubicBezTo>
                  <a:cubicBezTo>
                    <a:pt x="270" y="53"/>
                    <a:pt x="73" y="45"/>
                    <a:pt x="0" y="36"/>
                  </a:cubicBezTo>
                  <a:lnTo>
                    <a:pt x="0" y="3"/>
                  </a:lnTo>
                  <a:cubicBezTo>
                    <a:pt x="35" y="0"/>
                    <a:pt x="131" y="15"/>
                    <a:pt x="210" y="18"/>
                  </a:cubicBezTo>
                  <a:cubicBezTo>
                    <a:pt x="289" y="21"/>
                    <a:pt x="396" y="22"/>
                    <a:pt x="474" y="21"/>
                  </a:cubicBezTo>
                  <a:cubicBezTo>
                    <a:pt x="552" y="20"/>
                    <a:pt x="608" y="11"/>
                    <a:pt x="678" y="9"/>
                  </a:cubicBezTo>
                  <a:cubicBezTo>
                    <a:pt x="748" y="7"/>
                    <a:pt x="816" y="6"/>
                    <a:pt x="897" y="9"/>
                  </a:cubicBezTo>
                  <a:cubicBezTo>
                    <a:pt x="978" y="12"/>
                    <a:pt x="1067" y="28"/>
                    <a:pt x="1167" y="30"/>
                  </a:cubicBezTo>
                  <a:cubicBezTo>
                    <a:pt x="1267" y="32"/>
                    <a:pt x="1402" y="28"/>
                    <a:pt x="1500" y="24"/>
                  </a:cubicBezTo>
                  <a:cubicBezTo>
                    <a:pt x="1598" y="20"/>
                    <a:pt x="1685" y="4"/>
                    <a:pt x="1758" y="3"/>
                  </a:cubicBezTo>
                  <a:cubicBezTo>
                    <a:pt x="1831" y="2"/>
                    <a:pt x="1892" y="13"/>
                    <a:pt x="1938" y="18"/>
                  </a:cubicBezTo>
                  <a:cubicBezTo>
                    <a:pt x="1984" y="23"/>
                    <a:pt x="2041" y="30"/>
                    <a:pt x="2034" y="33"/>
                  </a:cubicBezTo>
                  <a:cubicBezTo>
                    <a:pt x="2027" y="36"/>
                    <a:pt x="1969" y="37"/>
                    <a:pt x="1893" y="39"/>
                  </a:cubicBez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sp>
        <p:nvSpPr>
          <p:cNvPr id="79901" name="Rectangle 29"/>
          <p:cNvSpPr>
            <a:spLocks noGrp="1" noChangeArrowheads="1"/>
          </p:cNvSpPr>
          <p:nvPr>
            <p:ph type="ctrTitle" sz="quarter"/>
          </p:nvPr>
        </p:nvSpPr>
        <p:spPr>
          <a:xfrm>
            <a:off x="685800" y="1868488"/>
            <a:ext cx="7772400" cy="1600200"/>
          </a:xfrm>
        </p:spPr>
        <p:txBody>
          <a:bodyPr anchorCtr="1"/>
          <a:lstStyle>
            <a:lvl1pPr>
              <a:defRPr/>
            </a:lvl1pPr>
          </a:lstStyle>
          <a:p>
            <a:r>
              <a:rPr lang="en-US"/>
              <a:t>Click to edit Master title style</a:t>
            </a:r>
          </a:p>
        </p:txBody>
      </p:sp>
      <p:sp>
        <p:nvSpPr>
          <p:cNvPr id="79902" name="Rectangle 30"/>
          <p:cNvSpPr>
            <a:spLocks noGrp="1" noChangeArrowheads="1"/>
          </p:cNvSpPr>
          <p:nvPr>
            <p:ph type="subTitle" sz="quarter" idx="1"/>
          </p:nvPr>
        </p:nvSpPr>
        <p:spPr>
          <a:xfrm>
            <a:off x="1273175" y="3729038"/>
            <a:ext cx="6400800" cy="1371600"/>
          </a:xfrm>
        </p:spPr>
        <p:txBody>
          <a:bodyPr anchorCtr="1"/>
          <a:lstStyle>
            <a:lvl1pPr marL="0" indent="0" algn="ctr">
              <a:buFontTx/>
              <a:buNone/>
              <a:defRPr/>
            </a:lvl1pPr>
          </a:lstStyle>
          <a:p>
            <a:r>
              <a:rPr lang="en-US"/>
              <a:t>Click to edit Master subtitle style</a:t>
            </a:r>
          </a:p>
        </p:txBody>
      </p:sp>
      <p:sp>
        <p:nvSpPr>
          <p:cNvPr id="31" name="Rectangle 31"/>
          <p:cNvSpPr>
            <a:spLocks noGrp="1" noChangeArrowheads="1"/>
          </p:cNvSpPr>
          <p:nvPr>
            <p:ph type="dt" sz="quarter" idx="10"/>
          </p:nvPr>
        </p:nvSpPr>
        <p:spPr>
          <a:xfrm>
            <a:off x="685800" y="6348413"/>
            <a:ext cx="1905000" cy="457200"/>
          </a:xfrm>
        </p:spPr>
        <p:txBody>
          <a:bodyPr/>
          <a:lstStyle>
            <a:lvl1pPr>
              <a:defRPr/>
            </a:lvl1pPr>
          </a:lstStyle>
          <a:p>
            <a:pPr>
              <a:defRPr/>
            </a:pPr>
            <a:endParaRPr lang="en-US"/>
          </a:p>
        </p:txBody>
      </p:sp>
      <p:sp>
        <p:nvSpPr>
          <p:cNvPr id="32" name="Rectangle 32"/>
          <p:cNvSpPr>
            <a:spLocks noGrp="1" noChangeArrowheads="1"/>
          </p:cNvSpPr>
          <p:nvPr>
            <p:ph type="ftr" sz="quarter" idx="11"/>
          </p:nvPr>
        </p:nvSpPr>
        <p:spPr>
          <a:xfrm>
            <a:off x="3124200" y="6348413"/>
            <a:ext cx="2895600" cy="457200"/>
          </a:xfrm>
        </p:spPr>
        <p:txBody>
          <a:bodyPr/>
          <a:lstStyle>
            <a:lvl1pPr>
              <a:defRPr/>
            </a:lvl1pPr>
          </a:lstStyle>
          <a:p>
            <a:pPr>
              <a:defRPr/>
            </a:pPr>
            <a:r>
              <a:rPr lang="en-US" smtClean="0"/>
              <a:t>PowerPoint Slides Prepared by Robert F. Brooker, Ph.D.  Copyright ©2004 by South-Western, a division of Thomson Learning.  All rights reserved.</a:t>
            </a:r>
            <a:endParaRPr lang="en-US"/>
          </a:p>
        </p:txBody>
      </p:sp>
      <p:sp>
        <p:nvSpPr>
          <p:cNvPr id="33" name="Rectangle 33"/>
          <p:cNvSpPr>
            <a:spLocks noGrp="1" noChangeArrowheads="1"/>
          </p:cNvSpPr>
          <p:nvPr>
            <p:ph type="sldNum" sz="quarter" idx="12"/>
          </p:nvPr>
        </p:nvSpPr>
        <p:spPr>
          <a:xfrm>
            <a:off x="6553200" y="6348413"/>
            <a:ext cx="1905000" cy="457200"/>
          </a:xfrm>
        </p:spPr>
        <p:txBody>
          <a:bodyPr/>
          <a:lstStyle>
            <a:lvl1pPr>
              <a:defRPr/>
            </a:lvl1pPr>
          </a:lstStyle>
          <a:p>
            <a:pPr>
              <a:defRPr/>
            </a:pPr>
            <a:fld id="{95F23D41-112D-4D35-B43D-746047544A9C}" type="slidenum">
              <a:rPr lang="en-US"/>
              <a:pPr>
                <a:defRPr/>
              </a:pPr>
              <a:t>‹#›</a:t>
            </a:fld>
            <a:endParaRPr lang="en-US"/>
          </a:p>
        </p:txBody>
      </p:sp>
    </p:spTree>
    <p:extLst>
      <p:ext uri="{BB962C8B-B14F-4D97-AF65-F5344CB8AC3E}">
        <p14:creationId xmlns:p14="http://schemas.microsoft.com/office/powerpoint/2010/main" val="2378849348"/>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1"/>
          <p:cNvSpPr>
            <a:spLocks noGrp="1" noChangeArrowheads="1"/>
          </p:cNvSpPr>
          <p:nvPr>
            <p:ph type="dt" sz="half" idx="10"/>
          </p:nvPr>
        </p:nvSpPr>
        <p:spPr>
          <a:ln/>
        </p:spPr>
        <p:txBody>
          <a:bodyPr/>
          <a:lstStyle>
            <a:lvl1pPr>
              <a:defRPr/>
            </a:lvl1pPr>
          </a:lstStyle>
          <a:p>
            <a:pPr>
              <a:defRPr/>
            </a:pPr>
            <a:endParaRPr lang="en-US"/>
          </a:p>
        </p:txBody>
      </p:sp>
      <p:sp>
        <p:nvSpPr>
          <p:cNvPr id="5" name="Rectangle 32"/>
          <p:cNvSpPr>
            <a:spLocks noGrp="1" noChangeArrowheads="1"/>
          </p:cNvSpPr>
          <p:nvPr>
            <p:ph type="ftr" sz="quarter" idx="11"/>
          </p:nvPr>
        </p:nvSpPr>
        <p:spPr>
          <a:ln/>
        </p:spPr>
        <p:txBody>
          <a:bodyPr/>
          <a:lstStyle>
            <a:lvl1pPr>
              <a:defRPr/>
            </a:lvl1pPr>
          </a:lstStyle>
          <a:p>
            <a:pPr>
              <a:defRPr/>
            </a:pPr>
            <a:r>
              <a:rPr lang="en-US" smtClean="0"/>
              <a:t>PowerPoint Slides Prepared by Robert F. Brooker, Ph.D.  Copyright ©2004 by South-Western, a division of Thomson Learning.  All rights reserved.</a:t>
            </a:r>
            <a:endParaRPr lang="en-US"/>
          </a:p>
        </p:txBody>
      </p:sp>
      <p:sp>
        <p:nvSpPr>
          <p:cNvPr id="6" name="Rectangle 33"/>
          <p:cNvSpPr>
            <a:spLocks noGrp="1" noChangeArrowheads="1"/>
          </p:cNvSpPr>
          <p:nvPr>
            <p:ph type="sldNum" sz="quarter" idx="12"/>
          </p:nvPr>
        </p:nvSpPr>
        <p:spPr>
          <a:ln/>
        </p:spPr>
        <p:txBody>
          <a:bodyPr/>
          <a:lstStyle>
            <a:lvl1pPr>
              <a:defRPr/>
            </a:lvl1pPr>
          </a:lstStyle>
          <a:p>
            <a:pPr>
              <a:defRPr/>
            </a:pPr>
            <a:fld id="{9F2E8541-7639-44C9-BE45-573E9DC6D737}" type="slidenum">
              <a:rPr lang="en-US"/>
              <a:pPr>
                <a:defRPr/>
              </a:pPr>
              <a:t>‹#›</a:t>
            </a:fld>
            <a:endParaRPr lang="en-US"/>
          </a:p>
        </p:txBody>
      </p:sp>
    </p:spTree>
    <p:extLst>
      <p:ext uri="{BB962C8B-B14F-4D97-AF65-F5344CB8AC3E}">
        <p14:creationId xmlns:p14="http://schemas.microsoft.com/office/powerpoint/2010/main" val="997161505"/>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768350"/>
            <a:ext cx="1943100" cy="53276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768350"/>
            <a:ext cx="5676900" cy="53276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1"/>
          <p:cNvSpPr>
            <a:spLocks noGrp="1" noChangeArrowheads="1"/>
          </p:cNvSpPr>
          <p:nvPr>
            <p:ph type="dt" sz="half" idx="10"/>
          </p:nvPr>
        </p:nvSpPr>
        <p:spPr>
          <a:ln/>
        </p:spPr>
        <p:txBody>
          <a:bodyPr/>
          <a:lstStyle>
            <a:lvl1pPr>
              <a:defRPr/>
            </a:lvl1pPr>
          </a:lstStyle>
          <a:p>
            <a:pPr>
              <a:defRPr/>
            </a:pPr>
            <a:endParaRPr lang="en-US"/>
          </a:p>
        </p:txBody>
      </p:sp>
      <p:sp>
        <p:nvSpPr>
          <p:cNvPr id="5" name="Rectangle 32"/>
          <p:cNvSpPr>
            <a:spLocks noGrp="1" noChangeArrowheads="1"/>
          </p:cNvSpPr>
          <p:nvPr>
            <p:ph type="ftr" sz="quarter" idx="11"/>
          </p:nvPr>
        </p:nvSpPr>
        <p:spPr>
          <a:ln/>
        </p:spPr>
        <p:txBody>
          <a:bodyPr/>
          <a:lstStyle>
            <a:lvl1pPr>
              <a:defRPr/>
            </a:lvl1pPr>
          </a:lstStyle>
          <a:p>
            <a:pPr>
              <a:defRPr/>
            </a:pPr>
            <a:r>
              <a:rPr lang="en-US" smtClean="0"/>
              <a:t>PowerPoint Slides Prepared by Robert F. Brooker, Ph.D.  Copyright ©2004 by South-Western, a division of Thomson Learning.  All rights reserved.</a:t>
            </a:r>
            <a:endParaRPr lang="en-US"/>
          </a:p>
        </p:txBody>
      </p:sp>
      <p:sp>
        <p:nvSpPr>
          <p:cNvPr id="6" name="Rectangle 33"/>
          <p:cNvSpPr>
            <a:spLocks noGrp="1" noChangeArrowheads="1"/>
          </p:cNvSpPr>
          <p:nvPr>
            <p:ph type="sldNum" sz="quarter" idx="12"/>
          </p:nvPr>
        </p:nvSpPr>
        <p:spPr>
          <a:ln/>
        </p:spPr>
        <p:txBody>
          <a:bodyPr/>
          <a:lstStyle>
            <a:lvl1pPr>
              <a:defRPr/>
            </a:lvl1pPr>
          </a:lstStyle>
          <a:p>
            <a:pPr>
              <a:defRPr/>
            </a:pPr>
            <a:fld id="{B6582CCF-E998-4094-B9C8-A32D7B36644E}" type="slidenum">
              <a:rPr lang="en-US"/>
              <a:pPr>
                <a:defRPr/>
              </a:pPr>
              <a:t>‹#›</a:t>
            </a:fld>
            <a:endParaRPr lang="en-US"/>
          </a:p>
        </p:txBody>
      </p:sp>
    </p:spTree>
    <p:extLst>
      <p:ext uri="{BB962C8B-B14F-4D97-AF65-F5344CB8AC3E}">
        <p14:creationId xmlns:p14="http://schemas.microsoft.com/office/powerpoint/2010/main" val="1415401573"/>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1"/>
          <p:cNvSpPr>
            <a:spLocks noGrp="1" noChangeArrowheads="1"/>
          </p:cNvSpPr>
          <p:nvPr>
            <p:ph type="dt" sz="half" idx="10"/>
          </p:nvPr>
        </p:nvSpPr>
        <p:spPr>
          <a:ln/>
        </p:spPr>
        <p:txBody>
          <a:bodyPr/>
          <a:lstStyle>
            <a:lvl1pPr>
              <a:defRPr/>
            </a:lvl1pPr>
          </a:lstStyle>
          <a:p>
            <a:pPr>
              <a:defRPr/>
            </a:pPr>
            <a:endParaRPr lang="en-US"/>
          </a:p>
        </p:txBody>
      </p:sp>
      <p:sp>
        <p:nvSpPr>
          <p:cNvPr id="5" name="Rectangle 32"/>
          <p:cNvSpPr>
            <a:spLocks noGrp="1" noChangeArrowheads="1"/>
          </p:cNvSpPr>
          <p:nvPr>
            <p:ph type="ftr" sz="quarter" idx="11"/>
          </p:nvPr>
        </p:nvSpPr>
        <p:spPr>
          <a:ln/>
        </p:spPr>
        <p:txBody>
          <a:bodyPr/>
          <a:lstStyle>
            <a:lvl1pPr>
              <a:defRPr/>
            </a:lvl1pPr>
          </a:lstStyle>
          <a:p>
            <a:pPr>
              <a:defRPr/>
            </a:pPr>
            <a:r>
              <a:rPr lang="en-US" smtClean="0"/>
              <a:t>PowerPoint Slides Prepared by Robert F. Brooker, Ph.D.  Copyright ©2004 by South-Western, a division of Thomson Learning.  All rights reserved.</a:t>
            </a:r>
            <a:endParaRPr lang="en-US"/>
          </a:p>
        </p:txBody>
      </p:sp>
      <p:sp>
        <p:nvSpPr>
          <p:cNvPr id="6" name="Rectangle 33"/>
          <p:cNvSpPr>
            <a:spLocks noGrp="1" noChangeArrowheads="1"/>
          </p:cNvSpPr>
          <p:nvPr>
            <p:ph type="sldNum" sz="quarter" idx="12"/>
          </p:nvPr>
        </p:nvSpPr>
        <p:spPr>
          <a:ln/>
        </p:spPr>
        <p:txBody>
          <a:bodyPr/>
          <a:lstStyle>
            <a:lvl1pPr>
              <a:defRPr/>
            </a:lvl1pPr>
          </a:lstStyle>
          <a:p>
            <a:pPr>
              <a:defRPr/>
            </a:pPr>
            <a:fld id="{6325D4CB-047B-4D10-A582-2D1F79FC01E9}" type="slidenum">
              <a:rPr lang="en-US"/>
              <a:pPr>
                <a:defRPr/>
              </a:pPr>
              <a:t>‹#›</a:t>
            </a:fld>
            <a:endParaRPr lang="en-US"/>
          </a:p>
        </p:txBody>
      </p:sp>
    </p:spTree>
    <p:extLst>
      <p:ext uri="{BB962C8B-B14F-4D97-AF65-F5344CB8AC3E}">
        <p14:creationId xmlns:p14="http://schemas.microsoft.com/office/powerpoint/2010/main" val="3600447305"/>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1"/>
          <p:cNvSpPr>
            <a:spLocks noGrp="1" noChangeArrowheads="1"/>
          </p:cNvSpPr>
          <p:nvPr>
            <p:ph type="dt" sz="half" idx="10"/>
          </p:nvPr>
        </p:nvSpPr>
        <p:spPr>
          <a:ln/>
        </p:spPr>
        <p:txBody>
          <a:bodyPr/>
          <a:lstStyle>
            <a:lvl1pPr>
              <a:defRPr/>
            </a:lvl1pPr>
          </a:lstStyle>
          <a:p>
            <a:pPr>
              <a:defRPr/>
            </a:pPr>
            <a:endParaRPr lang="en-US"/>
          </a:p>
        </p:txBody>
      </p:sp>
      <p:sp>
        <p:nvSpPr>
          <p:cNvPr id="5" name="Rectangle 32"/>
          <p:cNvSpPr>
            <a:spLocks noGrp="1" noChangeArrowheads="1"/>
          </p:cNvSpPr>
          <p:nvPr>
            <p:ph type="ftr" sz="quarter" idx="11"/>
          </p:nvPr>
        </p:nvSpPr>
        <p:spPr>
          <a:ln/>
        </p:spPr>
        <p:txBody>
          <a:bodyPr/>
          <a:lstStyle>
            <a:lvl1pPr>
              <a:defRPr/>
            </a:lvl1pPr>
          </a:lstStyle>
          <a:p>
            <a:pPr>
              <a:defRPr/>
            </a:pPr>
            <a:r>
              <a:rPr lang="en-US" smtClean="0"/>
              <a:t>PowerPoint Slides Prepared by Robert F. Brooker, Ph.D.  Copyright ©2004 by South-Western, a division of Thomson Learning.  All rights reserved.</a:t>
            </a:r>
            <a:endParaRPr lang="en-US"/>
          </a:p>
        </p:txBody>
      </p:sp>
      <p:sp>
        <p:nvSpPr>
          <p:cNvPr id="6" name="Rectangle 33"/>
          <p:cNvSpPr>
            <a:spLocks noGrp="1" noChangeArrowheads="1"/>
          </p:cNvSpPr>
          <p:nvPr>
            <p:ph type="sldNum" sz="quarter" idx="12"/>
          </p:nvPr>
        </p:nvSpPr>
        <p:spPr>
          <a:ln/>
        </p:spPr>
        <p:txBody>
          <a:bodyPr/>
          <a:lstStyle>
            <a:lvl1pPr>
              <a:defRPr/>
            </a:lvl1pPr>
          </a:lstStyle>
          <a:p>
            <a:pPr>
              <a:defRPr/>
            </a:pPr>
            <a:fld id="{54D6C38F-44BB-41E0-9B8D-83492A7A9326}" type="slidenum">
              <a:rPr lang="en-US"/>
              <a:pPr>
                <a:defRPr/>
              </a:pPr>
              <a:t>‹#›</a:t>
            </a:fld>
            <a:endParaRPr lang="en-US"/>
          </a:p>
        </p:txBody>
      </p:sp>
    </p:spTree>
    <p:extLst>
      <p:ext uri="{BB962C8B-B14F-4D97-AF65-F5344CB8AC3E}">
        <p14:creationId xmlns:p14="http://schemas.microsoft.com/office/powerpoint/2010/main" val="1601142917"/>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1"/>
          <p:cNvSpPr>
            <a:spLocks noGrp="1" noChangeArrowheads="1"/>
          </p:cNvSpPr>
          <p:nvPr>
            <p:ph type="dt" sz="half" idx="10"/>
          </p:nvPr>
        </p:nvSpPr>
        <p:spPr>
          <a:ln/>
        </p:spPr>
        <p:txBody>
          <a:bodyPr/>
          <a:lstStyle>
            <a:lvl1pPr>
              <a:defRPr/>
            </a:lvl1pPr>
          </a:lstStyle>
          <a:p>
            <a:pPr>
              <a:defRPr/>
            </a:pPr>
            <a:endParaRPr lang="en-US"/>
          </a:p>
        </p:txBody>
      </p:sp>
      <p:sp>
        <p:nvSpPr>
          <p:cNvPr id="6" name="Rectangle 32"/>
          <p:cNvSpPr>
            <a:spLocks noGrp="1" noChangeArrowheads="1"/>
          </p:cNvSpPr>
          <p:nvPr>
            <p:ph type="ftr" sz="quarter" idx="11"/>
          </p:nvPr>
        </p:nvSpPr>
        <p:spPr>
          <a:ln/>
        </p:spPr>
        <p:txBody>
          <a:bodyPr/>
          <a:lstStyle>
            <a:lvl1pPr>
              <a:defRPr/>
            </a:lvl1pPr>
          </a:lstStyle>
          <a:p>
            <a:pPr>
              <a:defRPr/>
            </a:pPr>
            <a:r>
              <a:rPr lang="en-US" smtClean="0"/>
              <a:t>PowerPoint Slides Prepared by Robert F. Brooker, Ph.D.  Copyright ©2004 by South-Western, a division of Thomson Learning.  All rights reserved.</a:t>
            </a:r>
            <a:endParaRPr lang="en-US"/>
          </a:p>
        </p:txBody>
      </p:sp>
      <p:sp>
        <p:nvSpPr>
          <p:cNvPr id="7" name="Rectangle 33"/>
          <p:cNvSpPr>
            <a:spLocks noGrp="1" noChangeArrowheads="1"/>
          </p:cNvSpPr>
          <p:nvPr>
            <p:ph type="sldNum" sz="quarter" idx="12"/>
          </p:nvPr>
        </p:nvSpPr>
        <p:spPr>
          <a:ln/>
        </p:spPr>
        <p:txBody>
          <a:bodyPr/>
          <a:lstStyle>
            <a:lvl1pPr>
              <a:defRPr/>
            </a:lvl1pPr>
          </a:lstStyle>
          <a:p>
            <a:pPr>
              <a:defRPr/>
            </a:pPr>
            <a:fld id="{A842D765-756D-4E46-8A0B-AF332D9FAD57}" type="slidenum">
              <a:rPr lang="en-US"/>
              <a:pPr>
                <a:defRPr/>
              </a:pPr>
              <a:t>‹#›</a:t>
            </a:fld>
            <a:endParaRPr lang="en-US"/>
          </a:p>
        </p:txBody>
      </p:sp>
    </p:spTree>
    <p:extLst>
      <p:ext uri="{BB962C8B-B14F-4D97-AF65-F5344CB8AC3E}">
        <p14:creationId xmlns:p14="http://schemas.microsoft.com/office/powerpoint/2010/main" val="3933058875"/>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1"/>
          <p:cNvSpPr>
            <a:spLocks noGrp="1" noChangeArrowheads="1"/>
          </p:cNvSpPr>
          <p:nvPr>
            <p:ph type="dt" sz="half" idx="10"/>
          </p:nvPr>
        </p:nvSpPr>
        <p:spPr>
          <a:ln/>
        </p:spPr>
        <p:txBody>
          <a:bodyPr/>
          <a:lstStyle>
            <a:lvl1pPr>
              <a:defRPr/>
            </a:lvl1pPr>
          </a:lstStyle>
          <a:p>
            <a:pPr>
              <a:defRPr/>
            </a:pPr>
            <a:endParaRPr lang="en-US"/>
          </a:p>
        </p:txBody>
      </p:sp>
      <p:sp>
        <p:nvSpPr>
          <p:cNvPr id="8" name="Rectangle 32"/>
          <p:cNvSpPr>
            <a:spLocks noGrp="1" noChangeArrowheads="1"/>
          </p:cNvSpPr>
          <p:nvPr>
            <p:ph type="ftr" sz="quarter" idx="11"/>
          </p:nvPr>
        </p:nvSpPr>
        <p:spPr>
          <a:ln/>
        </p:spPr>
        <p:txBody>
          <a:bodyPr/>
          <a:lstStyle>
            <a:lvl1pPr>
              <a:defRPr/>
            </a:lvl1pPr>
          </a:lstStyle>
          <a:p>
            <a:pPr>
              <a:defRPr/>
            </a:pPr>
            <a:r>
              <a:rPr lang="en-US" smtClean="0"/>
              <a:t>PowerPoint Slides Prepared by Robert F. Brooker, Ph.D.  Copyright ©2004 by South-Western, a division of Thomson Learning.  All rights reserved.</a:t>
            </a:r>
            <a:endParaRPr lang="en-US"/>
          </a:p>
        </p:txBody>
      </p:sp>
      <p:sp>
        <p:nvSpPr>
          <p:cNvPr id="9" name="Rectangle 33"/>
          <p:cNvSpPr>
            <a:spLocks noGrp="1" noChangeArrowheads="1"/>
          </p:cNvSpPr>
          <p:nvPr>
            <p:ph type="sldNum" sz="quarter" idx="12"/>
          </p:nvPr>
        </p:nvSpPr>
        <p:spPr>
          <a:ln/>
        </p:spPr>
        <p:txBody>
          <a:bodyPr/>
          <a:lstStyle>
            <a:lvl1pPr>
              <a:defRPr/>
            </a:lvl1pPr>
          </a:lstStyle>
          <a:p>
            <a:pPr>
              <a:defRPr/>
            </a:pPr>
            <a:fld id="{C4CBA62B-455B-4217-AF06-339B6AAA0915}" type="slidenum">
              <a:rPr lang="en-US"/>
              <a:pPr>
                <a:defRPr/>
              </a:pPr>
              <a:t>‹#›</a:t>
            </a:fld>
            <a:endParaRPr lang="en-US"/>
          </a:p>
        </p:txBody>
      </p:sp>
    </p:spTree>
    <p:extLst>
      <p:ext uri="{BB962C8B-B14F-4D97-AF65-F5344CB8AC3E}">
        <p14:creationId xmlns:p14="http://schemas.microsoft.com/office/powerpoint/2010/main" val="300545990"/>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1"/>
          <p:cNvSpPr>
            <a:spLocks noGrp="1" noChangeArrowheads="1"/>
          </p:cNvSpPr>
          <p:nvPr>
            <p:ph type="dt" sz="half" idx="10"/>
          </p:nvPr>
        </p:nvSpPr>
        <p:spPr>
          <a:ln/>
        </p:spPr>
        <p:txBody>
          <a:bodyPr/>
          <a:lstStyle>
            <a:lvl1pPr>
              <a:defRPr/>
            </a:lvl1pPr>
          </a:lstStyle>
          <a:p>
            <a:pPr>
              <a:defRPr/>
            </a:pPr>
            <a:endParaRPr lang="en-US"/>
          </a:p>
        </p:txBody>
      </p:sp>
      <p:sp>
        <p:nvSpPr>
          <p:cNvPr id="4" name="Rectangle 32"/>
          <p:cNvSpPr>
            <a:spLocks noGrp="1" noChangeArrowheads="1"/>
          </p:cNvSpPr>
          <p:nvPr>
            <p:ph type="ftr" sz="quarter" idx="11"/>
          </p:nvPr>
        </p:nvSpPr>
        <p:spPr>
          <a:ln/>
        </p:spPr>
        <p:txBody>
          <a:bodyPr/>
          <a:lstStyle>
            <a:lvl1pPr>
              <a:defRPr/>
            </a:lvl1pPr>
          </a:lstStyle>
          <a:p>
            <a:pPr>
              <a:defRPr/>
            </a:pPr>
            <a:r>
              <a:rPr lang="en-US" smtClean="0"/>
              <a:t>PowerPoint Slides Prepared by Robert F. Brooker, Ph.D.  Copyright ©2004 by South-Western, a division of Thomson Learning.  All rights reserved.</a:t>
            </a:r>
            <a:endParaRPr lang="en-US"/>
          </a:p>
        </p:txBody>
      </p:sp>
      <p:sp>
        <p:nvSpPr>
          <p:cNvPr id="5" name="Rectangle 33"/>
          <p:cNvSpPr>
            <a:spLocks noGrp="1" noChangeArrowheads="1"/>
          </p:cNvSpPr>
          <p:nvPr>
            <p:ph type="sldNum" sz="quarter" idx="12"/>
          </p:nvPr>
        </p:nvSpPr>
        <p:spPr>
          <a:ln/>
        </p:spPr>
        <p:txBody>
          <a:bodyPr/>
          <a:lstStyle>
            <a:lvl1pPr>
              <a:defRPr/>
            </a:lvl1pPr>
          </a:lstStyle>
          <a:p>
            <a:pPr>
              <a:defRPr/>
            </a:pPr>
            <a:fld id="{7045FF6D-D085-40DE-AD0A-AE8FBC586915}" type="slidenum">
              <a:rPr lang="en-US"/>
              <a:pPr>
                <a:defRPr/>
              </a:pPr>
              <a:t>‹#›</a:t>
            </a:fld>
            <a:endParaRPr lang="en-US"/>
          </a:p>
        </p:txBody>
      </p:sp>
    </p:spTree>
    <p:extLst>
      <p:ext uri="{BB962C8B-B14F-4D97-AF65-F5344CB8AC3E}">
        <p14:creationId xmlns:p14="http://schemas.microsoft.com/office/powerpoint/2010/main" val="2704576465"/>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1"/>
          <p:cNvSpPr>
            <a:spLocks noGrp="1" noChangeArrowheads="1"/>
          </p:cNvSpPr>
          <p:nvPr>
            <p:ph type="dt" sz="half" idx="10"/>
          </p:nvPr>
        </p:nvSpPr>
        <p:spPr>
          <a:ln/>
        </p:spPr>
        <p:txBody>
          <a:bodyPr/>
          <a:lstStyle>
            <a:lvl1pPr>
              <a:defRPr/>
            </a:lvl1pPr>
          </a:lstStyle>
          <a:p>
            <a:pPr>
              <a:defRPr/>
            </a:pPr>
            <a:endParaRPr lang="en-US"/>
          </a:p>
        </p:txBody>
      </p:sp>
      <p:sp>
        <p:nvSpPr>
          <p:cNvPr id="3" name="Rectangle 32"/>
          <p:cNvSpPr>
            <a:spLocks noGrp="1" noChangeArrowheads="1"/>
          </p:cNvSpPr>
          <p:nvPr>
            <p:ph type="ftr" sz="quarter" idx="11"/>
          </p:nvPr>
        </p:nvSpPr>
        <p:spPr>
          <a:ln/>
        </p:spPr>
        <p:txBody>
          <a:bodyPr/>
          <a:lstStyle>
            <a:lvl1pPr>
              <a:defRPr/>
            </a:lvl1pPr>
          </a:lstStyle>
          <a:p>
            <a:pPr>
              <a:defRPr/>
            </a:pPr>
            <a:r>
              <a:rPr lang="en-US" smtClean="0"/>
              <a:t>PowerPoint Slides Prepared by Robert F. Brooker, Ph.D.  Copyright ©2004 by South-Western, a division of Thomson Learning.  All rights reserved.</a:t>
            </a:r>
            <a:endParaRPr lang="en-US"/>
          </a:p>
        </p:txBody>
      </p:sp>
      <p:sp>
        <p:nvSpPr>
          <p:cNvPr id="4" name="Rectangle 33"/>
          <p:cNvSpPr>
            <a:spLocks noGrp="1" noChangeArrowheads="1"/>
          </p:cNvSpPr>
          <p:nvPr>
            <p:ph type="sldNum" sz="quarter" idx="12"/>
          </p:nvPr>
        </p:nvSpPr>
        <p:spPr>
          <a:ln/>
        </p:spPr>
        <p:txBody>
          <a:bodyPr/>
          <a:lstStyle>
            <a:lvl1pPr>
              <a:defRPr/>
            </a:lvl1pPr>
          </a:lstStyle>
          <a:p>
            <a:pPr>
              <a:defRPr/>
            </a:pPr>
            <a:fld id="{1E4AB6E4-8F14-4535-82B4-87CE5B760B2A}" type="slidenum">
              <a:rPr lang="en-US"/>
              <a:pPr>
                <a:defRPr/>
              </a:pPr>
              <a:t>‹#›</a:t>
            </a:fld>
            <a:endParaRPr lang="en-US"/>
          </a:p>
        </p:txBody>
      </p:sp>
    </p:spTree>
    <p:extLst>
      <p:ext uri="{BB962C8B-B14F-4D97-AF65-F5344CB8AC3E}">
        <p14:creationId xmlns:p14="http://schemas.microsoft.com/office/powerpoint/2010/main" val="2694180551"/>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1"/>
          <p:cNvSpPr>
            <a:spLocks noGrp="1" noChangeArrowheads="1"/>
          </p:cNvSpPr>
          <p:nvPr>
            <p:ph type="dt" sz="half" idx="10"/>
          </p:nvPr>
        </p:nvSpPr>
        <p:spPr>
          <a:ln/>
        </p:spPr>
        <p:txBody>
          <a:bodyPr/>
          <a:lstStyle>
            <a:lvl1pPr>
              <a:defRPr/>
            </a:lvl1pPr>
          </a:lstStyle>
          <a:p>
            <a:pPr>
              <a:defRPr/>
            </a:pPr>
            <a:endParaRPr lang="en-US"/>
          </a:p>
        </p:txBody>
      </p:sp>
      <p:sp>
        <p:nvSpPr>
          <p:cNvPr id="6" name="Rectangle 32"/>
          <p:cNvSpPr>
            <a:spLocks noGrp="1" noChangeArrowheads="1"/>
          </p:cNvSpPr>
          <p:nvPr>
            <p:ph type="ftr" sz="quarter" idx="11"/>
          </p:nvPr>
        </p:nvSpPr>
        <p:spPr>
          <a:ln/>
        </p:spPr>
        <p:txBody>
          <a:bodyPr/>
          <a:lstStyle>
            <a:lvl1pPr>
              <a:defRPr/>
            </a:lvl1pPr>
          </a:lstStyle>
          <a:p>
            <a:pPr>
              <a:defRPr/>
            </a:pPr>
            <a:r>
              <a:rPr lang="en-US" smtClean="0"/>
              <a:t>PowerPoint Slides Prepared by Robert F. Brooker, Ph.D.  Copyright ©2004 by South-Western, a division of Thomson Learning.  All rights reserved.</a:t>
            </a:r>
            <a:endParaRPr lang="en-US"/>
          </a:p>
        </p:txBody>
      </p:sp>
      <p:sp>
        <p:nvSpPr>
          <p:cNvPr id="7" name="Rectangle 33"/>
          <p:cNvSpPr>
            <a:spLocks noGrp="1" noChangeArrowheads="1"/>
          </p:cNvSpPr>
          <p:nvPr>
            <p:ph type="sldNum" sz="quarter" idx="12"/>
          </p:nvPr>
        </p:nvSpPr>
        <p:spPr>
          <a:ln/>
        </p:spPr>
        <p:txBody>
          <a:bodyPr/>
          <a:lstStyle>
            <a:lvl1pPr>
              <a:defRPr/>
            </a:lvl1pPr>
          </a:lstStyle>
          <a:p>
            <a:pPr>
              <a:defRPr/>
            </a:pPr>
            <a:fld id="{6B54B398-E72F-41E7-A890-F77F4A8372EA}" type="slidenum">
              <a:rPr lang="en-US"/>
              <a:pPr>
                <a:defRPr/>
              </a:pPr>
              <a:t>‹#›</a:t>
            </a:fld>
            <a:endParaRPr lang="en-US"/>
          </a:p>
        </p:txBody>
      </p:sp>
    </p:spTree>
    <p:extLst>
      <p:ext uri="{BB962C8B-B14F-4D97-AF65-F5344CB8AC3E}">
        <p14:creationId xmlns:p14="http://schemas.microsoft.com/office/powerpoint/2010/main" val="1654299481"/>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1"/>
          <p:cNvSpPr>
            <a:spLocks noGrp="1" noChangeArrowheads="1"/>
          </p:cNvSpPr>
          <p:nvPr>
            <p:ph type="dt" sz="half" idx="10"/>
          </p:nvPr>
        </p:nvSpPr>
        <p:spPr>
          <a:ln/>
        </p:spPr>
        <p:txBody>
          <a:bodyPr/>
          <a:lstStyle>
            <a:lvl1pPr>
              <a:defRPr/>
            </a:lvl1pPr>
          </a:lstStyle>
          <a:p>
            <a:pPr>
              <a:defRPr/>
            </a:pPr>
            <a:endParaRPr lang="en-US"/>
          </a:p>
        </p:txBody>
      </p:sp>
      <p:sp>
        <p:nvSpPr>
          <p:cNvPr id="6" name="Rectangle 32"/>
          <p:cNvSpPr>
            <a:spLocks noGrp="1" noChangeArrowheads="1"/>
          </p:cNvSpPr>
          <p:nvPr>
            <p:ph type="ftr" sz="quarter" idx="11"/>
          </p:nvPr>
        </p:nvSpPr>
        <p:spPr>
          <a:ln/>
        </p:spPr>
        <p:txBody>
          <a:bodyPr/>
          <a:lstStyle>
            <a:lvl1pPr>
              <a:defRPr/>
            </a:lvl1pPr>
          </a:lstStyle>
          <a:p>
            <a:pPr>
              <a:defRPr/>
            </a:pPr>
            <a:r>
              <a:rPr lang="en-US" smtClean="0"/>
              <a:t>PowerPoint Slides Prepared by Robert F. Brooker, Ph.D.  Copyright ©2004 by South-Western, a division of Thomson Learning.  All rights reserved.</a:t>
            </a:r>
            <a:endParaRPr lang="en-US"/>
          </a:p>
        </p:txBody>
      </p:sp>
      <p:sp>
        <p:nvSpPr>
          <p:cNvPr id="7" name="Rectangle 33"/>
          <p:cNvSpPr>
            <a:spLocks noGrp="1" noChangeArrowheads="1"/>
          </p:cNvSpPr>
          <p:nvPr>
            <p:ph type="sldNum" sz="quarter" idx="12"/>
          </p:nvPr>
        </p:nvSpPr>
        <p:spPr>
          <a:ln/>
        </p:spPr>
        <p:txBody>
          <a:bodyPr/>
          <a:lstStyle>
            <a:lvl1pPr>
              <a:defRPr/>
            </a:lvl1pPr>
          </a:lstStyle>
          <a:p>
            <a:pPr>
              <a:defRPr/>
            </a:pPr>
            <a:fld id="{0F685190-94D7-49A8-ADBA-B0193176F31E}" type="slidenum">
              <a:rPr lang="en-US"/>
              <a:pPr>
                <a:defRPr/>
              </a:pPr>
              <a:t>‹#›</a:t>
            </a:fld>
            <a:endParaRPr lang="en-US"/>
          </a:p>
        </p:txBody>
      </p:sp>
    </p:spTree>
    <p:extLst>
      <p:ext uri="{BB962C8B-B14F-4D97-AF65-F5344CB8AC3E}">
        <p14:creationId xmlns:p14="http://schemas.microsoft.com/office/powerpoint/2010/main" val="1074859449"/>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18" Type="http://schemas.openxmlformats.org/officeDocument/2006/relationships/image" Target="../media/image6.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56700" cy="757238"/>
            <a:chOff x="0" y="0"/>
            <a:chExt cx="5768" cy="477"/>
          </a:xfrm>
        </p:grpSpPr>
        <p:sp>
          <p:nvSpPr>
            <p:cNvPr id="1036" name="Freeform 3"/>
            <p:cNvSpPr>
              <a:spLocks/>
            </p:cNvSpPr>
            <p:nvPr userDrawn="1"/>
          </p:nvSpPr>
          <p:spPr bwMode="auto">
            <a:xfrm>
              <a:off x="5" y="0"/>
              <a:ext cx="5763" cy="477"/>
            </a:xfrm>
            <a:custGeom>
              <a:avLst/>
              <a:gdLst>
                <a:gd name="T0" fmla="*/ 0 w 5763"/>
                <a:gd name="T1" fmla="*/ 450 h 477"/>
                <a:gd name="T2" fmla="*/ 3 w 5763"/>
                <a:gd name="T3" fmla="*/ 0 h 477"/>
                <a:gd name="T4" fmla="*/ 5763 w 5763"/>
                <a:gd name="T5" fmla="*/ 0 h 477"/>
                <a:gd name="T6" fmla="*/ 5763 w 5763"/>
                <a:gd name="T7" fmla="*/ 465 h 477"/>
                <a:gd name="T8" fmla="*/ 4821 w 5763"/>
                <a:gd name="T9" fmla="*/ 477 h 477"/>
                <a:gd name="T10" fmla="*/ 4326 w 5763"/>
                <a:gd name="T11" fmla="*/ 447 h 477"/>
                <a:gd name="T12" fmla="*/ 3783 w 5763"/>
                <a:gd name="T13" fmla="*/ 465 h 477"/>
                <a:gd name="T14" fmla="*/ 3417 w 5763"/>
                <a:gd name="T15" fmla="*/ 456 h 477"/>
                <a:gd name="T16" fmla="*/ 2973 w 5763"/>
                <a:gd name="T17" fmla="*/ 459 h 477"/>
                <a:gd name="T18" fmla="*/ 2451 w 5763"/>
                <a:gd name="T19" fmla="*/ 453 h 477"/>
                <a:gd name="T20" fmla="*/ 2289 w 5763"/>
                <a:gd name="T21" fmla="*/ 441 h 477"/>
                <a:gd name="T22" fmla="*/ 2010 w 5763"/>
                <a:gd name="T23" fmla="*/ 453 h 477"/>
                <a:gd name="T24" fmla="*/ 1827 w 5763"/>
                <a:gd name="T25" fmla="*/ 450 h 477"/>
                <a:gd name="T26" fmla="*/ 1215 w 5763"/>
                <a:gd name="T27" fmla="*/ 465 h 477"/>
                <a:gd name="T28" fmla="*/ 660 w 5763"/>
                <a:gd name="T29" fmla="*/ 456 h 477"/>
                <a:gd name="T30" fmla="*/ 0 w 5763"/>
                <a:gd name="T31" fmla="*/ 450 h 47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763" h="477">
                  <a:moveTo>
                    <a:pt x="0" y="450"/>
                  </a:moveTo>
                  <a:lnTo>
                    <a:pt x="3" y="0"/>
                  </a:lnTo>
                  <a:lnTo>
                    <a:pt x="5763" y="0"/>
                  </a:lnTo>
                  <a:lnTo>
                    <a:pt x="5763" y="465"/>
                  </a:lnTo>
                  <a:lnTo>
                    <a:pt x="4821" y="477"/>
                  </a:lnTo>
                  <a:lnTo>
                    <a:pt x="4326" y="447"/>
                  </a:lnTo>
                  <a:lnTo>
                    <a:pt x="3783" y="465"/>
                  </a:lnTo>
                  <a:lnTo>
                    <a:pt x="3417" y="456"/>
                  </a:lnTo>
                  <a:lnTo>
                    <a:pt x="2973" y="459"/>
                  </a:lnTo>
                  <a:lnTo>
                    <a:pt x="2451" y="453"/>
                  </a:lnTo>
                  <a:lnTo>
                    <a:pt x="2289" y="441"/>
                  </a:lnTo>
                  <a:lnTo>
                    <a:pt x="2010" y="453"/>
                  </a:lnTo>
                  <a:lnTo>
                    <a:pt x="1827" y="450"/>
                  </a:lnTo>
                  <a:lnTo>
                    <a:pt x="1215" y="465"/>
                  </a:lnTo>
                  <a:lnTo>
                    <a:pt x="660" y="456"/>
                  </a:lnTo>
                  <a:lnTo>
                    <a:pt x="0" y="450"/>
                  </a:lnTo>
                  <a:close/>
                </a:path>
              </a:pathLst>
            </a:custGeom>
            <a:solidFill>
              <a:schemeClr val="accent2">
                <a:alpha val="50195"/>
              </a:schemeClr>
            </a:solid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nchor="ctr"/>
            <a:lstStyle/>
            <a:p>
              <a:endParaRPr lang="en-US"/>
            </a:p>
          </p:txBody>
        </p:sp>
        <p:sp>
          <p:nvSpPr>
            <p:cNvPr id="1037" name="Freeform 4"/>
            <p:cNvSpPr>
              <a:spLocks/>
            </p:cNvSpPr>
            <p:nvPr userDrawn="1"/>
          </p:nvSpPr>
          <p:spPr bwMode="auto">
            <a:xfrm>
              <a:off x="0" y="98"/>
              <a:ext cx="256" cy="253"/>
            </a:xfrm>
            <a:custGeom>
              <a:avLst/>
              <a:gdLst>
                <a:gd name="T0" fmla="*/ 8 w 256"/>
                <a:gd name="T1" fmla="*/ 190 h 253"/>
                <a:gd name="T2" fmla="*/ 71 w 256"/>
                <a:gd name="T3" fmla="*/ 115 h 253"/>
                <a:gd name="T4" fmla="*/ 203 w 256"/>
                <a:gd name="T5" fmla="*/ 16 h 253"/>
                <a:gd name="T6" fmla="*/ 251 w 256"/>
                <a:gd name="T7" fmla="*/ 19 h 253"/>
                <a:gd name="T8" fmla="*/ 236 w 256"/>
                <a:gd name="T9" fmla="*/ 46 h 253"/>
                <a:gd name="T10" fmla="*/ 176 w 256"/>
                <a:gd name="T11" fmla="*/ 82 h 253"/>
                <a:gd name="T12" fmla="*/ 92 w 256"/>
                <a:gd name="T13" fmla="*/ 154 h 253"/>
                <a:gd name="T14" fmla="*/ 23 w 256"/>
                <a:gd name="T15" fmla="*/ 247 h 253"/>
                <a:gd name="T16" fmla="*/ 8 w 256"/>
                <a:gd name="T17" fmla="*/ 190 h 25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56" h="253">
                  <a:moveTo>
                    <a:pt x="8" y="190"/>
                  </a:moveTo>
                  <a:cubicBezTo>
                    <a:pt x="16" y="168"/>
                    <a:pt x="38" y="144"/>
                    <a:pt x="71" y="115"/>
                  </a:cubicBezTo>
                  <a:cubicBezTo>
                    <a:pt x="104" y="86"/>
                    <a:pt x="173" y="32"/>
                    <a:pt x="203" y="16"/>
                  </a:cubicBezTo>
                  <a:cubicBezTo>
                    <a:pt x="233" y="0"/>
                    <a:pt x="246" y="14"/>
                    <a:pt x="251" y="19"/>
                  </a:cubicBezTo>
                  <a:cubicBezTo>
                    <a:pt x="256" y="24"/>
                    <a:pt x="249" y="35"/>
                    <a:pt x="236" y="46"/>
                  </a:cubicBezTo>
                  <a:cubicBezTo>
                    <a:pt x="223" y="57"/>
                    <a:pt x="200" y="64"/>
                    <a:pt x="176" y="82"/>
                  </a:cubicBezTo>
                  <a:cubicBezTo>
                    <a:pt x="152" y="100"/>
                    <a:pt x="118" y="126"/>
                    <a:pt x="92" y="154"/>
                  </a:cubicBezTo>
                  <a:cubicBezTo>
                    <a:pt x="66" y="182"/>
                    <a:pt x="36" y="241"/>
                    <a:pt x="23" y="247"/>
                  </a:cubicBezTo>
                  <a:cubicBezTo>
                    <a:pt x="10" y="253"/>
                    <a:pt x="0" y="212"/>
                    <a:pt x="8" y="190"/>
                  </a:cubicBezTo>
                  <a:close/>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8853" name="Freeform 5"/>
            <p:cNvSpPr>
              <a:spLocks/>
            </p:cNvSpPr>
            <p:nvPr userDrawn="1"/>
          </p:nvSpPr>
          <p:spPr bwMode="auto">
            <a:xfrm>
              <a:off x="56" y="0"/>
              <a:ext cx="708" cy="459"/>
            </a:xfrm>
            <a:custGeom>
              <a:avLst/>
              <a:gdLst/>
              <a:ahLst/>
              <a:cxnLst>
                <a:cxn ang="0">
                  <a:pos x="0" y="432"/>
                </a:cxn>
                <a:cxn ang="0">
                  <a:pos x="0" y="453"/>
                </a:cxn>
                <a:cxn ang="0">
                  <a:pos x="72" y="324"/>
                </a:cxn>
                <a:cxn ang="0">
                  <a:pos x="198" y="201"/>
                </a:cxn>
                <a:cxn ang="0">
                  <a:pos x="366" y="102"/>
                </a:cxn>
                <a:cxn ang="0">
                  <a:pos x="531" y="36"/>
                </a:cxn>
                <a:cxn ang="0">
                  <a:pos x="609" y="0"/>
                </a:cxn>
                <a:cxn ang="0">
                  <a:pos x="708" y="3"/>
                </a:cxn>
                <a:cxn ang="0">
                  <a:pos x="591" y="66"/>
                </a:cxn>
                <a:cxn ang="0">
                  <a:pos x="417" y="126"/>
                </a:cxn>
                <a:cxn ang="0">
                  <a:pos x="237" y="231"/>
                </a:cxn>
                <a:cxn ang="0">
                  <a:pos x="117" y="345"/>
                </a:cxn>
                <a:cxn ang="0">
                  <a:pos x="51" y="459"/>
                </a:cxn>
                <a:cxn ang="0">
                  <a:pos x="0" y="453"/>
                </a:cxn>
              </a:cxnLst>
              <a:rect l="0" t="0" r="r" b="b"/>
              <a:pathLst>
                <a:path w="708" h="459">
                  <a:moveTo>
                    <a:pt x="0" y="432"/>
                  </a:moveTo>
                  <a:lnTo>
                    <a:pt x="0" y="453"/>
                  </a:lnTo>
                  <a:cubicBezTo>
                    <a:pt x="12" y="435"/>
                    <a:pt x="39" y="366"/>
                    <a:pt x="72" y="324"/>
                  </a:cubicBezTo>
                  <a:cubicBezTo>
                    <a:pt x="105" y="282"/>
                    <a:pt x="149" y="238"/>
                    <a:pt x="198" y="201"/>
                  </a:cubicBezTo>
                  <a:cubicBezTo>
                    <a:pt x="247" y="164"/>
                    <a:pt x="311" y="129"/>
                    <a:pt x="366" y="102"/>
                  </a:cubicBezTo>
                  <a:cubicBezTo>
                    <a:pt x="421" y="75"/>
                    <a:pt x="490" y="53"/>
                    <a:pt x="531" y="36"/>
                  </a:cubicBezTo>
                  <a:cubicBezTo>
                    <a:pt x="572" y="19"/>
                    <a:pt x="580" y="5"/>
                    <a:pt x="609" y="0"/>
                  </a:cubicBezTo>
                  <a:lnTo>
                    <a:pt x="708" y="3"/>
                  </a:lnTo>
                  <a:cubicBezTo>
                    <a:pt x="705" y="14"/>
                    <a:pt x="640" y="45"/>
                    <a:pt x="591" y="66"/>
                  </a:cubicBezTo>
                  <a:cubicBezTo>
                    <a:pt x="542" y="87"/>
                    <a:pt x="476" y="98"/>
                    <a:pt x="417" y="126"/>
                  </a:cubicBezTo>
                  <a:cubicBezTo>
                    <a:pt x="358" y="154"/>
                    <a:pt x="287" y="195"/>
                    <a:pt x="237" y="231"/>
                  </a:cubicBezTo>
                  <a:cubicBezTo>
                    <a:pt x="187" y="267"/>
                    <a:pt x="148" y="307"/>
                    <a:pt x="117" y="345"/>
                  </a:cubicBezTo>
                  <a:cubicBezTo>
                    <a:pt x="86" y="383"/>
                    <a:pt x="70" y="441"/>
                    <a:pt x="51" y="459"/>
                  </a:cubicBezTo>
                  <a:lnTo>
                    <a:pt x="0" y="453"/>
                  </a:lnTo>
                </a:path>
              </a:pathLst>
            </a:custGeom>
            <a:gradFill rotWithShape="0">
              <a:gsLst>
                <a:gs pos="0">
                  <a:schemeClr val="bg2"/>
                </a:gs>
                <a:gs pos="50000">
                  <a:schemeClr val="accent2"/>
                </a:gs>
                <a:gs pos="100000">
                  <a:schemeClr val="bg2"/>
                </a:gs>
              </a:gsLst>
              <a:lin ang="540000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039" name="Freeform 6"/>
            <p:cNvSpPr>
              <a:spLocks/>
            </p:cNvSpPr>
            <p:nvPr userDrawn="1"/>
          </p:nvSpPr>
          <p:spPr bwMode="auto">
            <a:xfrm>
              <a:off x="131" y="269"/>
              <a:ext cx="251" cy="194"/>
            </a:xfrm>
            <a:custGeom>
              <a:avLst/>
              <a:gdLst>
                <a:gd name="T0" fmla="*/ 21 w 251"/>
                <a:gd name="T1" fmla="*/ 163 h 194"/>
                <a:gd name="T2" fmla="*/ 9 w 251"/>
                <a:gd name="T3" fmla="*/ 184 h 194"/>
                <a:gd name="T4" fmla="*/ 75 w 251"/>
                <a:gd name="T5" fmla="*/ 103 h 194"/>
                <a:gd name="T6" fmla="*/ 165 w 251"/>
                <a:gd name="T7" fmla="*/ 28 h 194"/>
                <a:gd name="T8" fmla="*/ 207 w 251"/>
                <a:gd name="T9" fmla="*/ 7 h 194"/>
                <a:gd name="T10" fmla="*/ 246 w 251"/>
                <a:gd name="T11" fmla="*/ 4 h 194"/>
                <a:gd name="T12" fmla="*/ 237 w 251"/>
                <a:gd name="T13" fmla="*/ 34 h 194"/>
                <a:gd name="T14" fmla="*/ 183 w 251"/>
                <a:gd name="T15" fmla="*/ 61 h 194"/>
                <a:gd name="T16" fmla="*/ 108 w 251"/>
                <a:gd name="T17" fmla="*/ 124 h 194"/>
                <a:gd name="T18" fmla="*/ 54 w 251"/>
                <a:gd name="T19" fmla="*/ 190 h 194"/>
                <a:gd name="T20" fmla="*/ 6 w 251"/>
                <a:gd name="T21" fmla="*/ 184 h 19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51" h="194">
                  <a:moveTo>
                    <a:pt x="21" y="163"/>
                  </a:moveTo>
                  <a:cubicBezTo>
                    <a:pt x="10" y="178"/>
                    <a:pt x="0" y="194"/>
                    <a:pt x="9" y="184"/>
                  </a:cubicBezTo>
                  <a:cubicBezTo>
                    <a:pt x="18" y="174"/>
                    <a:pt x="49" y="129"/>
                    <a:pt x="75" y="103"/>
                  </a:cubicBezTo>
                  <a:cubicBezTo>
                    <a:pt x="101" y="77"/>
                    <a:pt x="143" y="44"/>
                    <a:pt x="165" y="28"/>
                  </a:cubicBezTo>
                  <a:cubicBezTo>
                    <a:pt x="187" y="12"/>
                    <a:pt x="194" y="11"/>
                    <a:pt x="207" y="7"/>
                  </a:cubicBezTo>
                  <a:cubicBezTo>
                    <a:pt x="220" y="3"/>
                    <a:pt x="241" y="0"/>
                    <a:pt x="246" y="4"/>
                  </a:cubicBezTo>
                  <a:cubicBezTo>
                    <a:pt x="251" y="8"/>
                    <a:pt x="247" y="25"/>
                    <a:pt x="237" y="34"/>
                  </a:cubicBezTo>
                  <a:cubicBezTo>
                    <a:pt x="227" y="43"/>
                    <a:pt x="204" y="46"/>
                    <a:pt x="183" y="61"/>
                  </a:cubicBezTo>
                  <a:cubicBezTo>
                    <a:pt x="162" y="76"/>
                    <a:pt x="129" y="103"/>
                    <a:pt x="108" y="124"/>
                  </a:cubicBezTo>
                  <a:cubicBezTo>
                    <a:pt x="87" y="145"/>
                    <a:pt x="71" y="180"/>
                    <a:pt x="54" y="190"/>
                  </a:cubicBezTo>
                  <a:lnTo>
                    <a:pt x="6" y="184"/>
                  </a:lnTo>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40" name="Freeform 7"/>
            <p:cNvSpPr>
              <a:spLocks/>
            </p:cNvSpPr>
            <p:nvPr userDrawn="1"/>
          </p:nvSpPr>
          <p:spPr bwMode="auto">
            <a:xfrm>
              <a:off x="341" y="0"/>
              <a:ext cx="159" cy="72"/>
            </a:xfrm>
            <a:custGeom>
              <a:avLst/>
              <a:gdLst>
                <a:gd name="T0" fmla="*/ 99 w 159"/>
                <a:gd name="T1" fmla="*/ 0 h 72"/>
                <a:gd name="T2" fmla="*/ 15 w 159"/>
                <a:gd name="T3" fmla="*/ 36 h 72"/>
                <a:gd name="T4" fmla="*/ 6 w 159"/>
                <a:gd name="T5" fmla="*/ 60 h 72"/>
                <a:gd name="T6" fmla="*/ 36 w 159"/>
                <a:gd name="T7" fmla="*/ 69 h 72"/>
                <a:gd name="T8" fmla="*/ 87 w 159"/>
                <a:gd name="T9" fmla="*/ 42 h 72"/>
                <a:gd name="T10" fmla="*/ 159 w 159"/>
                <a:gd name="T11" fmla="*/ 0 h 72"/>
                <a:gd name="T12" fmla="*/ 99 w 159"/>
                <a:gd name="T13" fmla="*/ 0 h 7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9" h="72">
                  <a:moveTo>
                    <a:pt x="99" y="0"/>
                  </a:moveTo>
                  <a:cubicBezTo>
                    <a:pt x="75" y="6"/>
                    <a:pt x="30" y="26"/>
                    <a:pt x="15" y="36"/>
                  </a:cubicBezTo>
                  <a:cubicBezTo>
                    <a:pt x="0" y="46"/>
                    <a:pt x="3" y="55"/>
                    <a:pt x="6" y="60"/>
                  </a:cubicBezTo>
                  <a:cubicBezTo>
                    <a:pt x="9" y="65"/>
                    <a:pt x="23" y="72"/>
                    <a:pt x="36" y="69"/>
                  </a:cubicBezTo>
                  <a:cubicBezTo>
                    <a:pt x="49" y="66"/>
                    <a:pt x="67" y="53"/>
                    <a:pt x="87" y="42"/>
                  </a:cubicBezTo>
                  <a:cubicBezTo>
                    <a:pt x="107" y="31"/>
                    <a:pt x="158" y="6"/>
                    <a:pt x="159" y="0"/>
                  </a:cubicBezTo>
                  <a:lnTo>
                    <a:pt x="99" y="0"/>
                  </a:lnTo>
                  <a:close/>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41" name="Freeform 8"/>
            <p:cNvSpPr>
              <a:spLocks/>
            </p:cNvSpPr>
            <p:nvPr userDrawn="1"/>
          </p:nvSpPr>
          <p:spPr bwMode="auto">
            <a:xfrm>
              <a:off x="488" y="0"/>
              <a:ext cx="455" cy="216"/>
            </a:xfrm>
            <a:custGeom>
              <a:avLst/>
              <a:gdLst>
                <a:gd name="T0" fmla="*/ 395 w 455"/>
                <a:gd name="T1" fmla="*/ 0 h 216"/>
                <a:gd name="T2" fmla="*/ 338 w 455"/>
                <a:gd name="T3" fmla="*/ 48 h 216"/>
                <a:gd name="T4" fmla="*/ 242 w 455"/>
                <a:gd name="T5" fmla="*/ 102 h 216"/>
                <a:gd name="T6" fmla="*/ 104 w 455"/>
                <a:gd name="T7" fmla="*/ 147 h 216"/>
                <a:gd name="T8" fmla="*/ 35 w 455"/>
                <a:gd name="T9" fmla="*/ 168 h 216"/>
                <a:gd name="T10" fmla="*/ 8 w 455"/>
                <a:gd name="T11" fmla="*/ 192 h 216"/>
                <a:gd name="T12" fmla="*/ 8 w 455"/>
                <a:gd name="T13" fmla="*/ 213 h 216"/>
                <a:gd name="T14" fmla="*/ 59 w 455"/>
                <a:gd name="T15" fmla="*/ 213 h 216"/>
                <a:gd name="T16" fmla="*/ 86 w 455"/>
                <a:gd name="T17" fmla="*/ 192 h 216"/>
                <a:gd name="T18" fmla="*/ 173 w 455"/>
                <a:gd name="T19" fmla="*/ 159 h 216"/>
                <a:gd name="T20" fmla="*/ 299 w 455"/>
                <a:gd name="T21" fmla="*/ 126 h 216"/>
                <a:gd name="T22" fmla="*/ 392 w 455"/>
                <a:gd name="T23" fmla="*/ 72 h 216"/>
                <a:gd name="T24" fmla="*/ 455 w 455"/>
                <a:gd name="T25" fmla="*/ 0 h 216"/>
                <a:gd name="T26" fmla="*/ 395 w 455"/>
                <a:gd name="T27" fmla="*/ 0 h 21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55" h="216">
                  <a:moveTo>
                    <a:pt x="395" y="0"/>
                  </a:moveTo>
                  <a:cubicBezTo>
                    <a:pt x="376" y="8"/>
                    <a:pt x="364" y="31"/>
                    <a:pt x="338" y="48"/>
                  </a:cubicBezTo>
                  <a:cubicBezTo>
                    <a:pt x="312" y="65"/>
                    <a:pt x="281" y="86"/>
                    <a:pt x="242" y="102"/>
                  </a:cubicBezTo>
                  <a:cubicBezTo>
                    <a:pt x="203" y="118"/>
                    <a:pt x="138" y="136"/>
                    <a:pt x="104" y="147"/>
                  </a:cubicBezTo>
                  <a:cubicBezTo>
                    <a:pt x="70" y="158"/>
                    <a:pt x="51" y="161"/>
                    <a:pt x="35" y="168"/>
                  </a:cubicBezTo>
                  <a:cubicBezTo>
                    <a:pt x="19" y="175"/>
                    <a:pt x="12" y="185"/>
                    <a:pt x="8" y="192"/>
                  </a:cubicBezTo>
                  <a:cubicBezTo>
                    <a:pt x="4" y="199"/>
                    <a:pt x="0" y="210"/>
                    <a:pt x="8" y="213"/>
                  </a:cubicBezTo>
                  <a:cubicBezTo>
                    <a:pt x="16" y="216"/>
                    <a:pt x="46" y="216"/>
                    <a:pt x="59" y="213"/>
                  </a:cubicBezTo>
                  <a:cubicBezTo>
                    <a:pt x="72" y="210"/>
                    <a:pt x="67" y="201"/>
                    <a:pt x="86" y="192"/>
                  </a:cubicBezTo>
                  <a:cubicBezTo>
                    <a:pt x="105" y="183"/>
                    <a:pt x="138" y="170"/>
                    <a:pt x="173" y="159"/>
                  </a:cubicBezTo>
                  <a:cubicBezTo>
                    <a:pt x="208" y="148"/>
                    <a:pt x="263" y="140"/>
                    <a:pt x="299" y="126"/>
                  </a:cubicBezTo>
                  <a:cubicBezTo>
                    <a:pt x="335" y="112"/>
                    <a:pt x="366" y="93"/>
                    <a:pt x="392" y="72"/>
                  </a:cubicBezTo>
                  <a:cubicBezTo>
                    <a:pt x="418" y="51"/>
                    <a:pt x="454" y="12"/>
                    <a:pt x="455" y="0"/>
                  </a:cubicBezTo>
                  <a:lnTo>
                    <a:pt x="395" y="0"/>
                  </a:lnTo>
                  <a:close/>
                </a:path>
              </a:pathLst>
            </a:custGeom>
            <a:gradFill rotWithShape="0">
              <a:gsLst>
                <a:gs pos="0">
                  <a:schemeClr val="bg2"/>
                </a:gs>
                <a:gs pos="100000">
                  <a:schemeClr val="accent2"/>
                </a:gs>
              </a:gsLst>
              <a:lin ang="27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42" name="Freeform 9"/>
            <p:cNvSpPr>
              <a:spLocks/>
            </p:cNvSpPr>
            <p:nvPr userDrawn="1"/>
          </p:nvSpPr>
          <p:spPr bwMode="auto">
            <a:xfrm>
              <a:off x="1448" y="37"/>
              <a:ext cx="414" cy="108"/>
            </a:xfrm>
            <a:custGeom>
              <a:avLst/>
              <a:gdLst>
                <a:gd name="T0" fmla="*/ 0 w 414"/>
                <a:gd name="T1" fmla="*/ 11 h 108"/>
                <a:gd name="T2" fmla="*/ 24 w 414"/>
                <a:gd name="T3" fmla="*/ 11 h 108"/>
                <a:gd name="T4" fmla="*/ 156 w 414"/>
                <a:gd name="T5" fmla="*/ 2 h 108"/>
                <a:gd name="T6" fmla="*/ 288 w 414"/>
                <a:gd name="T7" fmla="*/ 23 h 108"/>
                <a:gd name="T8" fmla="*/ 384 w 414"/>
                <a:gd name="T9" fmla="*/ 53 h 108"/>
                <a:gd name="T10" fmla="*/ 411 w 414"/>
                <a:gd name="T11" fmla="*/ 74 h 108"/>
                <a:gd name="T12" fmla="*/ 405 w 414"/>
                <a:gd name="T13" fmla="*/ 104 h 108"/>
                <a:gd name="T14" fmla="*/ 363 w 414"/>
                <a:gd name="T15" fmla="*/ 101 h 108"/>
                <a:gd name="T16" fmla="*/ 294 w 414"/>
                <a:gd name="T17" fmla="*/ 77 h 108"/>
                <a:gd name="T18" fmla="*/ 174 w 414"/>
                <a:gd name="T19" fmla="*/ 50 h 108"/>
                <a:gd name="T20" fmla="*/ 72 w 414"/>
                <a:gd name="T21" fmla="*/ 62 h 108"/>
                <a:gd name="T22" fmla="*/ 36 w 414"/>
                <a:gd name="T23" fmla="*/ 59 h 108"/>
                <a:gd name="T24" fmla="*/ 0 w 414"/>
                <a:gd name="T25" fmla="*/ 11 h 10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14" h="108">
                  <a:moveTo>
                    <a:pt x="0" y="11"/>
                  </a:moveTo>
                  <a:lnTo>
                    <a:pt x="24" y="11"/>
                  </a:lnTo>
                  <a:cubicBezTo>
                    <a:pt x="50" y="9"/>
                    <a:pt x="112" y="0"/>
                    <a:pt x="156" y="2"/>
                  </a:cubicBezTo>
                  <a:cubicBezTo>
                    <a:pt x="200" y="4"/>
                    <a:pt x="250" y="15"/>
                    <a:pt x="288" y="23"/>
                  </a:cubicBezTo>
                  <a:cubicBezTo>
                    <a:pt x="326" y="31"/>
                    <a:pt x="363" y="44"/>
                    <a:pt x="384" y="53"/>
                  </a:cubicBezTo>
                  <a:cubicBezTo>
                    <a:pt x="405" y="62"/>
                    <a:pt x="408" y="66"/>
                    <a:pt x="411" y="74"/>
                  </a:cubicBezTo>
                  <a:cubicBezTo>
                    <a:pt x="414" y="82"/>
                    <a:pt x="413" y="100"/>
                    <a:pt x="405" y="104"/>
                  </a:cubicBezTo>
                  <a:cubicBezTo>
                    <a:pt x="397" y="108"/>
                    <a:pt x="381" y="105"/>
                    <a:pt x="363" y="101"/>
                  </a:cubicBezTo>
                  <a:cubicBezTo>
                    <a:pt x="345" y="97"/>
                    <a:pt x="325" y="85"/>
                    <a:pt x="294" y="77"/>
                  </a:cubicBezTo>
                  <a:cubicBezTo>
                    <a:pt x="263" y="69"/>
                    <a:pt x="211" y="53"/>
                    <a:pt x="174" y="50"/>
                  </a:cubicBezTo>
                  <a:cubicBezTo>
                    <a:pt x="137" y="47"/>
                    <a:pt x="95" y="61"/>
                    <a:pt x="72" y="62"/>
                  </a:cubicBezTo>
                  <a:cubicBezTo>
                    <a:pt x="49" y="63"/>
                    <a:pt x="48" y="66"/>
                    <a:pt x="36" y="59"/>
                  </a:cubicBezTo>
                  <a:cubicBezTo>
                    <a:pt x="24" y="52"/>
                    <a:pt x="13" y="36"/>
                    <a:pt x="0" y="11"/>
                  </a:cubicBez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43" name="Freeform 10"/>
            <p:cNvSpPr>
              <a:spLocks/>
            </p:cNvSpPr>
            <p:nvPr userDrawn="1"/>
          </p:nvSpPr>
          <p:spPr bwMode="auto">
            <a:xfrm>
              <a:off x="1790" y="0"/>
              <a:ext cx="520" cy="225"/>
            </a:xfrm>
            <a:custGeom>
              <a:avLst/>
              <a:gdLst>
                <a:gd name="T0" fmla="*/ 42 w 520"/>
                <a:gd name="T1" fmla="*/ 0 h 225"/>
                <a:gd name="T2" fmla="*/ 12 w 520"/>
                <a:gd name="T3" fmla="*/ 24 h 225"/>
                <a:gd name="T4" fmla="*/ 114 w 520"/>
                <a:gd name="T5" fmla="*/ 54 h 225"/>
                <a:gd name="T6" fmla="*/ 240 w 520"/>
                <a:gd name="T7" fmla="*/ 117 h 225"/>
                <a:gd name="T8" fmla="*/ 333 w 520"/>
                <a:gd name="T9" fmla="*/ 153 h 225"/>
                <a:gd name="T10" fmla="*/ 438 w 520"/>
                <a:gd name="T11" fmla="*/ 219 h 225"/>
                <a:gd name="T12" fmla="*/ 426 w 520"/>
                <a:gd name="T13" fmla="*/ 192 h 225"/>
                <a:gd name="T14" fmla="*/ 441 w 520"/>
                <a:gd name="T15" fmla="*/ 180 h 225"/>
                <a:gd name="T16" fmla="*/ 519 w 520"/>
                <a:gd name="T17" fmla="*/ 216 h 225"/>
                <a:gd name="T18" fmla="*/ 450 w 520"/>
                <a:gd name="T19" fmla="*/ 162 h 225"/>
                <a:gd name="T20" fmla="*/ 381 w 520"/>
                <a:gd name="T21" fmla="*/ 135 h 225"/>
                <a:gd name="T22" fmla="*/ 285 w 520"/>
                <a:gd name="T23" fmla="*/ 84 h 225"/>
                <a:gd name="T24" fmla="*/ 186 w 520"/>
                <a:gd name="T25" fmla="*/ 18 h 225"/>
                <a:gd name="T26" fmla="*/ 123 w 520"/>
                <a:gd name="T27" fmla="*/ 0 h 225"/>
                <a:gd name="T28" fmla="*/ 42 w 520"/>
                <a:gd name="T29" fmla="*/ 0 h 22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20" h="225">
                  <a:moveTo>
                    <a:pt x="42" y="0"/>
                  </a:moveTo>
                  <a:cubicBezTo>
                    <a:pt x="24" y="4"/>
                    <a:pt x="0" y="15"/>
                    <a:pt x="12" y="24"/>
                  </a:cubicBezTo>
                  <a:cubicBezTo>
                    <a:pt x="24" y="33"/>
                    <a:pt x="76" y="39"/>
                    <a:pt x="114" y="54"/>
                  </a:cubicBezTo>
                  <a:cubicBezTo>
                    <a:pt x="152" y="69"/>
                    <a:pt x="203" y="100"/>
                    <a:pt x="240" y="117"/>
                  </a:cubicBezTo>
                  <a:cubicBezTo>
                    <a:pt x="277" y="134"/>
                    <a:pt x="300" y="136"/>
                    <a:pt x="333" y="153"/>
                  </a:cubicBezTo>
                  <a:cubicBezTo>
                    <a:pt x="366" y="170"/>
                    <a:pt x="423" y="213"/>
                    <a:pt x="438" y="219"/>
                  </a:cubicBezTo>
                  <a:cubicBezTo>
                    <a:pt x="453" y="225"/>
                    <a:pt x="426" y="198"/>
                    <a:pt x="426" y="192"/>
                  </a:cubicBezTo>
                  <a:cubicBezTo>
                    <a:pt x="426" y="186"/>
                    <a:pt x="426" y="176"/>
                    <a:pt x="441" y="180"/>
                  </a:cubicBezTo>
                  <a:cubicBezTo>
                    <a:pt x="456" y="184"/>
                    <a:pt x="518" y="219"/>
                    <a:pt x="519" y="216"/>
                  </a:cubicBezTo>
                  <a:cubicBezTo>
                    <a:pt x="520" y="213"/>
                    <a:pt x="473" y="176"/>
                    <a:pt x="450" y="162"/>
                  </a:cubicBezTo>
                  <a:cubicBezTo>
                    <a:pt x="427" y="148"/>
                    <a:pt x="408" y="148"/>
                    <a:pt x="381" y="135"/>
                  </a:cubicBezTo>
                  <a:cubicBezTo>
                    <a:pt x="354" y="122"/>
                    <a:pt x="318" y="104"/>
                    <a:pt x="285" y="84"/>
                  </a:cubicBezTo>
                  <a:cubicBezTo>
                    <a:pt x="252" y="64"/>
                    <a:pt x="213" y="32"/>
                    <a:pt x="186" y="18"/>
                  </a:cubicBezTo>
                  <a:cubicBezTo>
                    <a:pt x="159" y="4"/>
                    <a:pt x="147" y="2"/>
                    <a:pt x="123" y="0"/>
                  </a:cubicBezTo>
                  <a:lnTo>
                    <a:pt x="42" y="0"/>
                  </a:lnTo>
                  <a:close/>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44" name="Freeform 11"/>
            <p:cNvSpPr>
              <a:spLocks/>
            </p:cNvSpPr>
            <p:nvPr userDrawn="1"/>
          </p:nvSpPr>
          <p:spPr bwMode="auto">
            <a:xfrm>
              <a:off x="1943" y="154"/>
              <a:ext cx="431" cy="233"/>
            </a:xfrm>
            <a:custGeom>
              <a:avLst/>
              <a:gdLst>
                <a:gd name="T0" fmla="*/ 6 w 431"/>
                <a:gd name="T1" fmla="*/ 38 h 233"/>
                <a:gd name="T2" fmla="*/ 9 w 431"/>
                <a:gd name="T3" fmla="*/ 20 h 233"/>
                <a:gd name="T4" fmla="*/ 42 w 431"/>
                <a:gd name="T5" fmla="*/ 2 h 233"/>
                <a:gd name="T6" fmla="*/ 90 w 431"/>
                <a:gd name="T7" fmla="*/ 35 h 233"/>
                <a:gd name="T8" fmla="*/ 189 w 431"/>
                <a:gd name="T9" fmla="*/ 89 h 233"/>
                <a:gd name="T10" fmla="*/ 288 w 431"/>
                <a:gd name="T11" fmla="*/ 140 h 233"/>
                <a:gd name="T12" fmla="*/ 375 w 431"/>
                <a:gd name="T13" fmla="*/ 176 h 233"/>
                <a:gd name="T14" fmla="*/ 396 w 431"/>
                <a:gd name="T15" fmla="*/ 176 h 233"/>
                <a:gd name="T16" fmla="*/ 429 w 431"/>
                <a:gd name="T17" fmla="*/ 212 h 233"/>
                <a:gd name="T18" fmla="*/ 408 w 431"/>
                <a:gd name="T19" fmla="*/ 233 h 233"/>
                <a:gd name="T20" fmla="*/ 333 w 431"/>
                <a:gd name="T21" fmla="*/ 212 h 233"/>
                <a:gd name="T22" fmla="*/ 186 w 431"/>
                <a:gd name="T23" fmla="*/ 143 h 233"/>
                <a:gd name="T24" fmla="*/ 48 w 431"/>
                <a:gd name="T25" fmla="*/ 68 h 233"/>
                <a:gd name="T26" fmla="*/ 6 w 431"/>
                <a:gd name="T27" fmla="*/ 38 h 23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31" h="233">
                  <a:moveTo>
                    <a:pt x="6" y="38"/>
                  </a:moveTo>
                  <a:cubicBezTo>
                    <a:pt x="0" y="26"/>
                    <a:pt x="3" y="26"/>
                    <a:pt x="9" y="20"/>
                  </a:cubicBezTo>
                  <a:cubicBezTo>
                    <a:pt x="15" y="14"/>
                    <a:pt x="29" y="0"/>
                    <a:pt x="42" y="2"/>
                  </a:cubicBezTo>
                  <a:cubicBezTo>
                    <a:pt x="55" y="4"/>
                    <a:pt x="66" y="21"/>
                    <a:pt x="90" y="35"/>
                  </a:cubicBezTo>
                  <a:cubicBezTo>
                    <a:pt x="114" y="49"/>
                    <a:pt x="156" y="72"/>
                    <a:pt x="189" y="89"/>
                  </a:cubicBezTo>
                  <a:cubicBezTo>
                    <a:pt x="222" y="106"/>
                    <a:pt x="257" y="126"/>
                    <a:pt x="288" y="140"/>
                  </a:cubicBezTo>
                  <a:cubicBezTo>
                    <a:pt x="319" y="154"/>
                    <a:pt x="357" y="170"/>
                    <a:pt x="375" y="176"/>
                  </a:cubicBezTo>
                  <a:cubicBezTo>
                    <a:pt x="393" y="182"/>
                    <a:pt x="387" y="170"/>
                    <a:pt x="396" y="176"/>
                  </a:cubicBezTo>
                  <a:cubicBezTo>
                    <a:pt x="405" y="182"/>
                    <a:pt x="427" y="203"/>
                    <a:pt x="429" y="212"/>
                  </a:cubicBezTo>
                  <a:cubicBezTo>
                    <a:pt x="431" y="221"/>
                    <a:pt x="424" y="233"/>
                    <a:pt x="408" y="233"/>
                  </a:cubicBezTo>
                  <a:cubicBezTo>
                    <a:pt x="392" y="233"/>
                    <a:pt x="370" y="227"/>
                    <a:pt x="333" y="212"/>
                  </a:cubicBezTo>
                  <a:cubicBezTo>
                    <a:pt x="296" y="197"/>
                    <a:pt x="234" y="167"/>
                    <a:pt x="186" y="143"/>
                  </a:cubicBezTo>
                  <a:cubicBezTo>
                    <a:pt x="138" y="119"/>
                    <a:pt x="78" y="86"/>
                    <a:pt x="48" y="68"/>
                  </a:cubicBezTo>
                  <a:cubicBezTo>
                    <a:pt x="18" y="50"/>
                    <a:pt x="12" y="50"/>
                    <a:pt x="6" y="38"/>
                  </a:cubicBezTo>
                  <a:close/>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45" name="Freeform 12"/>
            <p:cNvSpPr>
              <a:spLocks/>
            </p:cNvSpPr>
            <p:nvPr userDrawn="1"/>
          </p:nvSpPr>
          <p:spPr bwMode="auto">
            <a:xfrm>
              <a:off x="2262" y="87"/>
              <a:ext cx="396" cy="227"/>
            </a:xfrm>
            <a:custGeom>
              <a:avLst/>
              <a:gdLst>
                <a:gd name="T0" fmla="*/ 2 w 396"/>
                <a:gd name="T1" fmla="*/ 9 h 227"/>
                <a:gd name="T2" fmla="*/ 53 w 396"/>
                <a:gd name="T3" fmla="*/ 66 h 227"/>
                <a:gd name="T4" fmla="*/ 176 w 396"/>
                <a:gd name="T5" fmla="*/ 132 h 227"/>
                <a:gd name="T6" fmla="*/ 293 w 396"/>
                <a:gd name="T7" fmla="*/ 189 h 227"/>
                <a:gd name="T8" fmla="*/ 341 w 396"/>
                <a:gd name="T9" fmla="*/ 222 h 227"/>
                <a:gd name="T10" fmla="*/ 377 w 396"/>
                <a:gd name="T11" fmla="*/ 219 h 227"/>
                <a:gd name="T12" fmla="*/ 377 w 396"/>
                <a:gd name="T13" fmla="*/ 180 h 227"/>
                <a:gd name="T14" fmla="*/ 260 w 396"/>
                <a:gd name="T15" fmla="*/ 126 h 227"/>
                <a:gd name="T16" fmla="*/ 113 w 396"/>
                <a:gd name="T17" fmla="*/ 51 h 227"/>
                <a:gd name="T18" fmla="*/ 41 w 396"/>
                <a:gd name="T19" fmla="*/ 9 h 227"/>
                <a:gd name="T20" fmla="*/ 2 w 396"/>
                <a:gd name="T21" fmla="*/ 9 h 2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96" h="227">
                  <a:moveTo>
                    <a:pt x="2" y="9"/>
                  </a:moveTo>
                  <a:cubicBezTo>
                    <a:pt x="4" y="18"/>
                    <a:pt x="24" y="45"/>
                    <a:pt x="53" y="66"/>
                  </a:cubicBezTo>
                  <a:cubicBezTo>
                    <a:pt x="82" y="87"/>
                    <a:pt x="136" y="111"/>
                    <a:pt x="176" y="132"/>
                  </a:cubicBezTo>
                  <a:cubicBezTo>
                    <a:pt x="216" y="153"/>
                    <a:pt x="266" y="174"/>
                    <a:pt x="293" y="189"/>
                  </a:cubicBezTo>
                  <a:cubicBezTo>
                    <a:pt x="320" y="204"/>
                    <a:pt x="327" y="217"/>
                    <a:pt x="341" y="222"/>
                  </a:cubicBezTo>
                  <a:cubicBezTo>
                    <a:pt x="355" y="227"/>
                    <a:pt x="371" y="226"/>
                    <a:pt x="377" y="219"/>
                  </a:cubicBezTo>
                  <a:cubicBezTo>
                    <a:pt x="383" y="212"/>
                    <a:pt x="396" y="195"/>
                    <a:pt x="377" y="180"/>
                  </a:cubicBezTo>
                  <a:cubicBezTo>
                    <a:pt x="358" y="165"/>
                    <a:pt x="304" y="147"/>
                    <a:pt x="260" y="126"/>
                  </a:cubicBezTo>
                  <a:cubicBezTo>
                    <a:pt x="216" y="105"/>
                    <a:pt x="149" y="70"/>
                    <a:pt x="113" y="51"/>
                  </a:cubicBezTo>
                  <a:cubicBezTo>
                    <a:pt x="77" y="32"/>
                    <a:pt x="60" y="17"/>
                    <a:pt x="41" y="9"/>
                  </a:cubicBezTo>
                  <a:cubicBezTo>
                    <a:pt x="22" y="1"/>
                    <a:pt x="0" y="0"/>
                    <a:pt x="2" y="9"/>
                  </a:cubicBezTo>
                  <a:close/>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46" name="Freeform 13"/>
            <p:cNvSpPr>
              <a:spLocks/>
            </p:cNvSpPr>
            <p:nvPr userDrawn="1"/>
          </p:nvSpPr>
          <p:spPr bwMode="auto">
            <a:xfrm>
              <a:off x="2264" y="240"/>
              <a:ext cx="516" cy="223"/>
            </a:xfrm>
            <a:custGeom>
              <a:avLst/>
              <a:gdLst>
                <a:gd name="T0" fmla="*/ 3 w 516"/>
                <a:gd name="T1" fmla="*/ 10 h 223"/>
                <a:gd name="T2" fmla="*/ 105 w 516"/>
                <a:gd name="T3" fmla="*/ 97 h 223"/>
                <a:gd name="T4" fmla="*/ 243 w 516"/>
                <a:gd name="T5" fmla="*/ 178 h 223"/>
                <a:gd name="T6" fmla="*/ 357 w 516"/>
                <a:gd name="T7" fmla="*/ 217 h 223"/>
                <a:gd name="T8" fmla="*/ 498 w 516"/>
                <a:gd name="T9" fmla="*/ 214 h 223"/>
                <a:gd name="T10" fmla="*/ 468 w 516"/>
                <a:gd name="T11" fmla="*/ 187 h 223"/>
                <a:gd name="T12" fmla="*/ 309 w 516"/>
                <a:gd name="T13" fmla="*/ 136 h 223"/>
                <a:gd name="T14" fmla="*/ 123 w 516"/>
                <a:gd name="T15" fmla="*/ 34 h 223"/>
                <a:gd name="T16" fmla="*/ 3 w 516"/>
                <a:gd name="T17" fmla="*/ 10 h 22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16" h="223">
                  <a:moveTo>
                    <a:pt x="3" y="10"/>
                  </a:moveTo>
                  <a:cubicBezTo>
                    <a:pt x="0" y="20"/>
                    <a:pt x="65" y="69"/>
                    <a:pt x="105" y="97"/>
                  </a:cubicBezTo>
                  <a:cubicBezTo>
                    <a:pt x="145" y="125"/>
                    <a:pt x="201" y="158"/>
                    <a:pt x="243" y="178"/>
                  </a:cubicBezTo>
                  <a:cubicBezTo>
                    <a:pt x="285" y="198"/>
                    <a:pt x="315" y="211"/>
                    <a:pt x="357" y="217"/>
                  </a:cubicBezTo>
                  <a:cubicBezTo>
                    <a:pt x="399" y="223"/>
                    <a:pt x="480" y="219"/>
                    <a:pt x="498" y="214"/>
                  </a:cubicBezTo>
                  <a:cubicBezTo>
                    <a:pt x="516" y="209"/>
                    <a:pt x="499" y="200"/>
                    <a:pt x="468" y="187"/>
                  </a:cubicBezTo>
                  <a:cubicBezTo>
                    <a:pt x="437" y="174"/>
                    <a:pt x="366" y="161"/>
                    <a:pt x="309" y="136"/>
                  </a:cubicBezTo>
                  <a:cubicBezTo>
                    <a:pt x="252" y="111"/>
                    <a:pt x="172" y="54"/>
                    <a:pt x="123" y="34"/>
                  </a:cubicBezTo>
                  <a:cubicBezTo>
                    <a:pt x="74" y="14"/>
                    <a:pt x="6" y="0"/>
                    <a:pt x="3" y="10"/>
                  </a:cubicBez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47" name="Freeform 14"/>
            <p:cNvSpPr>
              <a:spLocks/>
            </p:cNvSpPr>
            <p:nvPr userDrawn="1"/>
          </p:nvSpPr>
          <p:spPr bwMode="auto">
            <a:xfrm>
              <a:off x="2723" y="324"/>
              <a:ext cx="414" cy="100"/>
            </a:xfrm>
            <a:custGeom>
              <a:avLst/>
              <a:gdLst>
                <a:gd name="T0" fmla="*/ 69 w 414"/>
                <a:gd name="T1" fmla="*/ 60 h 100"/>
                <a:gd name="T2" fmla="*/ 12 w 414"/>
                <a:gd name="T3" fmla="*/ 42 h 100"/>
                <a:gd name="T4" fmla="*/ 3 w 414"/>
                <a:gd name="T5" fmla="*/ 15 h 100"/>
                <a:gd name="T6" fmla="*/ 30 w 414"/>
                <a:gd name="T7" fmla="*/ 0 h 100"/>
                <a:gd name="T8" fmla="*/ 117 w 414"/>
                <a:gd name="T9" fmla="*/ 18 h 100"/>
                <a:gd name="T10" fmla="*/ 243 w 414"/>
                <a:gd name="T11" fmla="*/ 48 h 100"/>
                <a:gd name="T12" fmla="*/ 387 w 414"/>
                <a:gd name="T13" fmla="*/ 48 h 100"/>
                <a:gd name="T14" fmla="*/ 408 w 414"/>
                <a:gd name="T15" fmla="*/ 54 h 100"/>
                <a:gd name="T16" fmla="*/ 381 w 414"/>
                <a:gd name="T17" fmla="*/ 87 h 100"/>
                <a:gd name="T18" fmla="*/ 318 w 414"/>
                <a:gd name="T19" fmla="*/ 99 h 100"/>
                <a:gd name="T20" fmla="*/ 195 w 414"/>
                <a:gd name="T21" fmla="*/ 93 h 100"/>
                <a:gd name="T22" fmla="*/ 69 w 414"/>
                <a:gd name="T23" fmla="*/ 60 h 1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14" h="100">
                  <a:moveTo>
                    <a:pt x="69" y="60"/>
                  </a:moveTo>
                  <a:cubicBezTo>
                    <a:pt x="39" y="52"/>
                    <a:pt x="23" y="49"/>
                    <a:pt x="12" y="42"/>
                  </a:cubicBezTo>
                  <a:cubicBezTo>
                    <a:pt x="1" y="35"/>
                    <a:pt x="0" y="22"/>
                    <a:pt x="3" y="15"/>
                  </a:cubicBezTo>
                  <a:cubicBezTo>
                    <a:pt x="6" y="8"/>
                    <a:pt x="11" y="0"/>
                    <a:pt x="30" y="0"/>
                  </a:cubicBezTo>
                  <a:cubicBezTo>
                    <a:pt x="49" y="0"/>
                    <a:pt x="82" y="10"/>
                    <a:pt x="117" y="18"/>
                  </a:cubicBezTo>
                  <a:cubicBezTo>
                    <a:pt x="152" y="26"/>
                    <a:pt x="198" y="43"/>
                    <a:pt x="243" y="48"/>
                  </a:cubicBezTo>
                  <a:cubicBezTo>
                    <a:pt x="288" y="53"/>
                    <a:pt x="360" y="47"/>
                    <a:pt x="387" y="48"/>
                  </a:cubicBezTo>
                  <a:cubicBezTo>
                    <a:pt x="414" y="49"/>
                    <a:pt x="409" y="48"/>
                    <a:pt x="408" y="54"/>
                  </a:cubicBezTo>
                  <a:cubicBezTo>
                    <a:pt x="407" y="60"/>
                    <a:pt x="396" y="80"/>
                    <a:pt x="381" y="87"/>
                  </a:cubicBezTo>
                  <a:cubicBezTo>
                    <a:pt x="366" y="94"/>
                    <a:pt x="349" y="98"/>
                    <a:pt x="318" y="99"/>
                  </a:cubicBezTo>
                  <a:cubicBezTo>
                    <a:pt x="287" y="100"/>
                    <a:pt x="237" y="99"/>
                    <a:pt x="195" y="93"/>
                  </a:cubicBezTo>
                  <a:cubicBezTo>
                    <a:pt x="153" y="87"/>
                    <a:pt x="99" y="68"/>
                    <a:pt x="69" y="60"/>
                  </a:cubicBez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48" name="Freeform 15"/>
            <p:cNvSpPr>
              <a:spLocks/>
            </p:cNvSpPr>
            <p:nvPr userDrawn="1"/>
          </p:nvSpPr>
          <p:spPr bwMode="auto">
            <a:xfrm>
              <a:off x="3165" y="375"/>
              <a:ext cx="150" cy="72"/>
            </a:xfrm>
            <a:custGeom>
              <a:avLst/>
              <a:gdLst>
                <a:gd name="T0" fmla="*/ 3 w 150"/>
                <a:gd name="T1" fmla="*/ 67 h 72"/>
                <a:gd name="T2" fmla="*/ 84 w 150"/>
                <a:gd name="T3" fmla="*/ 19 h 72"/>
                <a:gd name="T4" fmla="*/ 123 w 150"/>
                <a:gd name="T5" fmla="*/ 1 h 72"/>
                <a:gd name="T6" fmla="*/ 150 w 150"/>
                <a:gd name="T7" fmla="*/ 22 h 72"/>
                <a:gd name="T8" fmla="*/ 123 w 150"/>
                <a:gd name="T9" fmla="*/ 55 h 72"/>
                <a:gd name="T10" fmla="*/ 90 w 150"/>
                <a:gd name="T11" fmla="*/ 70 h 72"/>
                <a:gd name="T12" fmla="*/ 0 w 150"/>
                <a:gd name="T13" fmla="*/ 67 h 7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0" h="72">
                  <a:moveTo>
                    <a:pt x="3" y="67"/>
                  </a:moveTo>
                  <a:cubicBezTo>
                    <a:pt x="16" y="59"/>
                    <a:pt x="64" y="30"/>
                    <a:pt x="84" y="19"/>
                  </a:cubicBezTo>
                  <a:cubicBezTo>
                    <a:pt x="104" y="8"/>
                    <a:pt x="112" y="0"/>
                    <a:pt x="123" y="1"/>
                  </a:cubicBezTo>
                  <a:cubicBezTo>
                    <a:pt x="134" y="2"/>
                    <a:pt x="150" y="13"/>
                    <a:pt x="150" y="22"/>
                  </a:cubicBezTo>
                  <a:cubicBezTo>
                    <a:pt x="150" y="31"/>
                    <a:pt x="133" y="47"/>
                    <a:pt x="123" y="55"/>
                  </a:cubicBezTo>
                  <a:cubicBezTo>
                    <a:pt x="113" y="63"/>
                    <a:pt x="110" y="68"/>
                    <a:pt x="90" y="70"/>
                  </a:cubicBezTo>
                  <a:cubicBezTo>
                    <a:pt x="70" y="72"/>
                    <a:pt x="35" y="69"/>
                    <a:pt x="0" y="67"/>
                  </a:cubicBezTo>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49" name="Freeform 16"/>
            <p:cNvSpPr>
              <a:spLocks/>
            </p:cNvSpPr>
            <p:nvPr userDrawn="1"/>
          </p:nvSpPr>
          <p:spPr bwMode="auto">
            <a:xfrm>
              <a:off x="3463" y="267"/>
              <a:ext cx="148" cy="91"/>
            </a:xfrm>
            <a:custGeom>
              <a:avLst/>
              <a:gdLst>
                <a:gd name="T0" fmla="*/ 1 w 148"/>
                <a:gd name="T1" fmla="*/ 69 h 91"/>
                <a:gd name="T2" fmla="*/ 25 w 148"/>
                <a:gd name="T3" fmla="*/ 51 h 91"/>
                <a:gd name="T4" fmla="*/ 100 w 148"/>
                <a:gd name="T5" fmla="*/ 9 h 91"/>
                <a:gd name="T6" fmla="*/ 133 w 148"/>
                <a:gd name="T7" fmla="*/ 3 h 91"/>
                <a:gd name="T8" fmla="*/ 136 w 148"/>
                <a:gd name="T9" fmla="*/ 27 h 91"/>
                <a:gd name="T10" fmla="*/ 61 w 148"/>
                <a:gd name="T11" fmla="*/ 75 h 91"/>
                <a:gd name="T12" fmla="*/ 19 w 148"/>
                <a:gd name="T13" fmla="*/ 90 h 91"/>
                <a:gd name="T14" fmla="*/ 1 w 148"/>
                <a:gd name="T15" fmla="*/ 69 h 9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48" h="91">
                  <a:moveTo>
                    <a:pt x="1" y="69"/>
                  </a:moveTo>
                  <a:cubicBezTo>
                    <a:pt x="2" y="63"/>
                    <a:pt x="9" y="61"/>
                    <a:pt x="25" y="51"/>
                  </a:cubicBezTo>
                  <a:cubicBezTo>
                    <a:pt x="41" y="41"/>
                    <a:pt x="82" y="17"/>
                    <a:pt x="100" y="9"/>
                  </a:cubicBezTo>
                  <a:cubicBezTo>
                    <a:pt x="118" y="1"/>
                    <a:pt x="127" y="0"/>
                    <a:pt x="133" y="3"/>
                  </a:cubicBezTo>
                  <a:cubicBezTo>
                    <a:pt x="139" y="6"/>
                    <a:pt x="148" y="15"/>
                    <a:pt x="136" y="27"/>
                  </a:cubicBezTo>
                  <a:cubicBezTo>
                    <a:pt x="124" y="39"/>
                    <a:pt x="80" y="65"/>
                    <a:pt x="61" y="75"/>
                  </a:cubicBezTo>
                  <a:cubicBezTo>
                    <a:pt x="42" y="85"/>
                    <a:pt x="29" y="91"/>
                    <a:pt x="19" y="90"/>
                  </a:cubicBezTo>
                  <a:cubicBezTo>
                    <a:pt x="9" y="89"/>
                    <a:pt x="0" y="75"/>
                    <a:pt x="1" y="69"/>
                  </a:cubicBezTo>
                  <a:close/>
                </a:path>
              </a:pathLst>
            </a:custGeom>
            <a:gradFill rotWithShape="0">
              <a:gsLst>
                <a:gs pos="0">
                  <a:schemeClr val="bg2"/>
                </a:gs>
                <a:gs pos="100000">
                  <a:schemeClr val="accent2"/>
                </a:gs>
              </a:gsLst>
              <a:lin ang="27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50" name="Freeform 17"/>
            <p:cNvSpPr>
              <a:spLocks/>
            </p:cNvSpPr>
            <p:nvPr userDrawn="1"/>
          </p:nvSpPr>
          <p:spPr bwMode="auto">
            <a:xfrm>
              <a:off x="3580" y="58"/>
              <a:ext cx="938" cy="158"/>
            </a:xfrm>
            <a:custGeom>
              <a:avLst/>
              <a:gdLst>
                <a:gd name="T0" fmla="*/ 172 w 938"/>
                <a:gd name="T1" fmla="*/ 86 h 158"/>
                <a:gd name="T2" fmla="*/ 61 w 938"/>
                <a:gd name="T3" fmla="*/ 137 h 158"/>
                <a:gd name="T4" fmla="*/ 16 w 938"/>
                <a:gd name="T5" fmla="*/ 155 h 158"/>
                <a:gd name="T6" fmla="*/ 7 w 938"/>
                <a:gd name="T7" fmla="*/ 122 h 158"/>
                <a:gd name="T8" fmla="*/ 58 w 938"/>
                <a:gd name="T9" fmla="*/ 80 h 158"/>
                <a:gd name="T10" fmla="*/ 172 w 938"/>
                <a:gd name="T11" fmla="*/ 38 h 158"/>
                <a:gd name="T12" fmla="*/ 304 w 938"/>
                <a:gd name="T13" fmla="*/ 11 h 158"/>
                <a:gd name="T14" fmla="*/ 463 w 938"/>
                <a:gd name="T15" fmla="*/ 2 h 158"/>
                <a:gd name="T16" fmla="*/ 631 w 938"/>
                <a:gd name="T17" fmla="*/ 23 h 158"/>
                <a:gd name="T18" fmla="*/ 796 w 938"/>
                <a:gd name="T19" fmla="*/ 53 h 158"/>
                <a:gd name="T20" fmla="*/ 841 w 938"/>
                <a:gd name="T21" fmla="*/ 47 h 158"/>
                <a:gd name="T22" fmla="*/ 907 w 938"/>
                <a:gd name="T23" fmla="*/ 71 h 158"/>
                <a:gd name="T24" fmla="*/ 919 w 938"/>
                <a:gd name="T25" fmla="*/ 101 h 158"/>
                <a:gd name="T26" fmla="*/ 793 w 938"/>
                <a:gd name="T27" fmla="*/ 98 h 158"/>
                <a:gd name="T28" fmla="*/ 634 w 938"/>
                <a:gd name="T29" fmla="*/ 62 h 158"/>
                <a:gd name="T30" fmla="*/ 439 w 938"/>
                <a:gd name="T31" fmla="*/ 38 h 158"/>
                <a:gd name="T32" fmla="*/ 238 w 938"/>
                <a:gd name="T33" fmla="*/ 59 h 158"/>
                <a:gd name="T34" fmla="*/ 172 w 938"/>
                <a:gd name="T35" fmla="*/ 86 h 1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938" h="158">
                  <a:moveTo>
                    <a:pt x="172" y="86"/>
                  </a:moveTo>
                  <a:cubicBezTo>
                    <a:pt x="142" y="99"/>
                    <a:pt x="87" y="126"/>
                    <a:pt x="61" y="137"/>
                  </a:cubicBezTo>
                  <a:cubicBezTo>
                    <a:pt x="35" y="148"/>
                    <a:pt x="25" y="158"/>
                    <a:pt x="16" y="155"/>
                  </a:cubicBezTo>
                  <a:cubicBezTo>
                    <a:pt x="7" y="152"/>
                    <a:pt x="0" y="134"/>
                    <a:pt x="7" y="122"/>
                  </a:cubicBezTo>
                  <a:cubicBezTo>
                    <a:pt x="14" y="110"/>
                    <a:pt x="31" y="94"/>
                    <a:pt x="58" y="80"/>
                  </a:cubicBezTo>
                  <a:cubicBezTo>
                    <a:pt x="85" y="66"/>
                    <a:pt x="131" y="49"/>
                    <a:pt x="172" y="38"/>
                  </a:cubicBezTo>
                  <a:cubicBezTo>
                    <a:pt x="213" y="27"/>
                    <a:pt x="256" y="17"/>
                    <a:pt x="304" y="11"/>
                  </a:cubicBezTo>
                  <a:cubicBezTo>
                    <a:pt x="352" y="5"/>
                    <a:pt x="409" y="0"/>
                    <a:pt x="463" y="2"/>
                  </a:cubicBezTo>
                  <a:cubicBezTo>
                    <a:pt x="517" y="4"/>
                    <a:pt x="576" y="15"/>
                    <a:pt x="631" y="23"/>
                  </a:cubicBezTo>
                  <a:cubicBezTo>
                    <a:pt x="686" y="31"/>
                    <a:pt x="761" y="49"/>
                    <a:pt x="796" y="53"/>
                  </a:cubicBezTo>
                  <a:cubicBezTo>
                    <a:pt x="831" y="57"/>
                    <a:pt x="823" y="44"/>
                    <a:pt x="841" y="47"/>
                  </a:cubicBezTo>
                  <a:cubicBezTo>
                    <a:pt x="859" y="50"/>
                    <a:pt x="894" y="62"/>
                    <a:pt x="907" y="71"/>
                  </a:cubicBezTo>
                  <a:cubicBezTo>
                    <a:pt x="920" y="80"/>
                    <a:pt x="938" y="97"/>
                    <a:pt x="919" y="101"/>
                  </a:cubicBezTo>
                  <a:cubicBezTo>
                    <a:pt x="900" y="105"/>
                    <a:pt x="840" y="104"/>
                    <a:pt x="793" y="98"/>
                  </a:cubicBezTo>
                  <a:cubicBezTo>
                    <a:pt x="746" y="92"/>
                    <a:pt x="693" y="72"/>
                    <a:pt x="634" y="62"/>
                  </a:cubicBezTo>
                  <a:cubicBezTo>
                    <a:pt x="575" y="52"/>
                    <a:pt x="505" y="38"/>
                    <a:pt x="439" y="38"/>
                  </a:cubicBezTo>
                  <a:cubicBezTo>
                    <a:pt x="373" y="38"/>
                    <a:pt x="284" y="51"/>
                    <a:pt x="238" y="59"/>
                  </a:cubicBezTo>
                  <a:cubicBezTo>
                    <a:pt x="192" y="67"/>
                    <a:pt x="202" y="73"/>
                    <a:pt x="172" y="86"/>
                  </a:cubicBez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51" name="Freeform 18"/>
            <p:cNvSpPr>
              <a:spLocks/>
            </p:cNvSpPr>
            <p:nvPr userDrawn="1"/>
          </p:nvSpPr>
          <p:spPr bwMode="auto">
            <a:xfrm>
              <a:off x="3686" y="145"/>
              <a:ext cx="372" cy="98"/>
            </a:xfrm>
            <a:custGeom>
              <a:avLst/>
              <a:gdLst>
                <a:gd name="T0" fmla="*/ 18 w 372"/>
                <a:gd name="T1" fmla="*/ 47 h 98"/>
                <a:gd name="T2" fmla="*/ 141 w 372"/>
                <a:gd name="T3" fmla="*/ 17 h 98"/>
                <a:gd name="T4" fmla="*/ 246 w 372"/>
                <a:gd name="T5" fmla="*/ 2 h 98"/>
                <a:gd name="T6" fmla="*/ 351 w 372"/>
                <a:gd name="T7" fmla="*/ 5 h 98"/>
                <a:gd name="T8" fmla="*/ 372 w 372"/>
                <a:gd name="T9" fmla="*/ 23 h 98"/>
                <a:gd name="T10" fmla="*/ 354 w 372"/>
                <a:gd name="T11" fmla="*/ 44 h 98"/>
                <a:gd name="T12" fmla="*/ 264 w 372"/>
                <a:gd name="T13" fmla="*/ 50 h 98"/>
                <a:gd name="T14" fmla="*/ 168 w 372"/>
                <a:gd name="T15" fmla="*/ 53 h 98"/>
                <a:gd name="T16" fmla="*/ 72 w 372"/>
                <a:gd name="T17" fmla="*/ 77 h 98"/>
                <a:gd name="T18" fmla="*/ 15 w 372"/>
                <a:gd name="T19" fmla="*/ 95 h 98"/>
                <a:gd name="T20" fmla="*/ 0 w 372"/>
                <a:gd name="T21" fmla="*/ 56 h 9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2" h="98">
                  <a:moveTo>
                    <a:pt x="18" y="47"/>
                  </a:moveTo>
                  <a:cubicBezTo>
                    <a:pt x="60" y="36"/>
                    <a:pt x="103" y="25"/>
                    <a:pt x="141" y="17"/>
                  </a:cubicBezTo>
                  <a:cubicBezTo>
                    <a:pt x="179" y="9"/>
                    <a:pt x="211" y="4"/>
                    <a:pt x="246" y="2"/>
                  </a:cubicBezTo>
                  <a:cubicBezTo>
                    <a:pt x="281" y="0"/>
                    <a:pt x="330" y="1"/>
                    <a:pt x="351" y="5"/>
                  </a:cubicBezTo>
                  <a:cubicBezTo>
                    <a:pt x="372" y="9"/>
                    <a:pt x="372" y="17"/>
                    <a:pt x="372" y="23"/>
                  </a:cubicBezTo>
                  <a:cubicBezTo>
                    <a:pt x="372" y="29"/>
                    <a:pt x="372" y="40"/>
                    <a:pt x="354" y="44"/>
                  </a:cubicBezTo>
                  <a:cubicBezTo>
                    <a:pt x="336" y="48"/>
                    <a:pt x="295" y="49"/>
                    <a:pt x="264" y="50"/>
                  </a:cubicBezTo>
                  <a:cubicBezTo>
                    <a:pt x="233" y="51"/>
                    <a:pt x="200" y="49"/>
                    <a:pt x="168" y="53"/>
                  </a:cubicBezTo>
                  <a:cubicBezTo>
                    <a:pt x="136" y="57"/>
                    <a:pt x="98" y="70"/>
                    <a:pt x="72" y="77"/>
                  </a:cubicBezTo>
                  <a:cubicBezTo>
                    <a:pt x="46" y="84"/>
                    <a:pt x="27" y="98"/>
                    <a:pt x="15" y="95"/>
                  </a:cubicBezTo>
                  <a:cubicBezTo>
                    <a:pt x="3" y="92"/>
                    <a:pt x="1" y="74"/>
                    <a:pt x="0" y="56"/>
                  </a:cubicBezTo>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78867" name="Freeform 19"/>
            <p:cNvSpPr>
              <a:spLocks/>
            </p:cNvSpPr>
            <p:nvPr userDrawn="1"/>
          </p:nvSpPr>
          <p:spPr bwMode="auto">
            <a:xfrm>
              <a:off x="3618" y="308"/>
              <a:ext cx="318" cy="158"/>
            </a:xfrm>
            <a:custGeom>
              <a:avLst/>
              <a:gdLst/>
              <a:ahLst/>
              <a:cxnLst>
                <a:cxn ang="0">
                  <a:pos x="0" y="158"/>
                </a:cxn>
                <a:cxn ang="0">
                  <a:pos x="12" y="137"/>
                </a:cxn>
                <a:cxn ang="0">
                  <a:pos x="162" y="71"/>
                </a:cxn>
                <a:cxn ang="0">
                  <a:pos x="249" y="20"/>
                </a:cxn>
                <a:cxn ang="0">
                  <a:pos x="285" y="2"/>
                </a:cxn>
                <a:cxn ang="0">
                  <a:pos x="309" y="11"/>
                </a:cxn>
                <a:cxn ang="0">
                  <a:pos x="303" y="47"/>
                </a:cxn>
                <a:cxn ang="0">
                  <a:pos x="219" y="89"/>
                </a:cxn>
                <a:cxn ang="0">
                  <a:pos x="108" y="140"/>
                </a:cxn>
                <a:cxn ang="0">
                  <a:pos x="57" y="152"/>
                </a:cxn>
                <a:cxn ang="0">
                  <a:pos x="0" y="158"/>
                </a:cxn>
              </a:cxnLst>
              <a:rect l="0" t="0" r="r" b="b"/>
              <a:pathLst>
                <a:path w="318" h="158">
                  <a:moveTo>
                    <a:pt x="0" y="158"/>
                  </a:moveTo>
                  <a:lnTo>
                    <a:pt x="12" y="137"/>
                  </a:lnTo>
                  <a:cubicBezTo>
                    <a:pt x="39" y="123"/>
                    <a:pt x="122" y="90"/>
                    <a:pt x="162" y="71"/>
                  </a:cubicBezTo>
                  <a:cubicBezTo>
                    <a:pt x="202" y="52"/>
                    <a:pt x="229" y="31"/>
                    <a:pt x="249" y="20"/>
                  </a:cubicBezTo>
                  <a:cubicBezTo>
                    <a:pt x="269" y="9"/>
                    <a:pt x="275" y="4"/>
                    <a:pt x="285" y="2"/>
                  </a:cubicBezTo>
                  <a:cubicBezTo>
                    <a:pt x="295" y="0"/>
                    <a:pt x="306" y="4"/>
                    <a:pt x="309" y="11"/>
                  </a:cubicBezTo>
                  <a:cubicBezTo>
                    <a:pt x="312" y="18"/>
                    <a:pt x="318" y="34"/>
                    <a:pt x="303" y="47"/>
                  </a:cubicBezTo>
                  <a:cubicBezTo>
                    <a:pt x="288" y="60"/>
                    <a:pt x="252" y="74"/>
                    <a:pt x="219" y="89"/>
                  </a:cubicBezTo>
                  <a:cubicBezTo>
                    <a:pt x="186" y="104"/>
                    <a:pt x="135" y="130"/>
                    <a:pt x="108" y="140"/>
                  </a:cubicBezTo>
                  <a:cubicBezTo>
                    <a:pt x="81" y="150"/>
                    <a:pt x="74" y="150"/>
                    <a:pt x="57" y="152"/>
                  </a:cubicBezTo>
                  <a:cubicBezTo>
                    <a:pt x="40" y="154"/>
                    <a:pt x="23" y="154"/>
                    <a:pt x="0" y="158"/>
                  </a:cubicBezTo>
                  <a:close/>
                </a:path>
              </a:pathLst>
            </a:custGeom>
            <a:gradFill rotWithShape="0">
              <a:gsLst>
                <a:gs pos="0">
                  <a:schemeClr val="bg2"/>
                </a:gs>
                <a:gs pos="50000">
                  <a:schemeClr val="accent2"/>
                </a:gs>
                <a:gs pos="100000">
                  <a:schemeClr val="bg2"/>
                </a:gs>
              </a:gsLst>
              <a:lin ang="270000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053" name="Freeform 20"/>
            <p:cNvSpPr>
              <a:spLocks/>
            </p:cNvSpPr>
            <p:nvPr userDrawn="1"/>
          </p:nvSpPr>
          <p:spPr bwMode="auto">
            <a:xfrm>
              <a:off x="3413" y="291"/>
              <a:ext cx="380" cy="174"/>
            </a:xfrm>
            <a:custGeom>
              <a:avLst/>
              <a:gdLst>
                <a:gd name="T0" fmla="*/ 3 w 380"/>
                <a:gd name="T1" fmla="*/ 165 h 174"/>
                <a:gd name="T2" fmla="*/ 129 w 380"/>
                <a:gd name="T3" fmla="*/ 93 h 174"/>
                <a:gd name="T4" fmla="*/ 261 w 380"/>
                <a:gd name="T5" fmla="*/ 30 h 174"/>
                <a:gd name="T6" fmla="*/ 351 w 380"/>
                <a:gd name="T7" fmla="*/ 0 h 174"/>
                <a:gd name="T8" fmla="*/ 378 w 380"/>
                <a:gd name="T9" fmla="*/ 27 h 174"/>
                <a:gd name="T10" fmla="*/ 336 w 380"/>
                <a:gd name="T11" fmla="*/ 51 h 174"/>
                <a:gd name="T12" fmla="*/ 291 w 380"/>
                <a:gd name="T13" fmla="*/ 60 h 174"/>
                <a:gd name="T14" fmla="*/ 240 w 380"/>
                <a:gd name="T15" fmla="*/ 75 h 174"/>
                <a:gd name="T16" fmla="*/ 189 w 380"/>
                <a:gd name="T17" fmla="*/ 120 h 174"/>
                <a:gd name="T18" fmla="*/ 102 w 380"/>
                <a:gd name="T19" fmla="*/ 174 h 174"/>
                <a:gd name="T20" fmla="*/ 0 w 380"/>
                <a:gd name="T21" fmla="*/ 162 h 17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80" h="174">
                  <a:moveTo>
                    <a:pt x="3" y="165"/>
                  </a:moveTo>
                  <a:cubicBezTo>
                    <a:pt x="24" y="153"/>
                    <a:pt x="86" y="115"/>
                    <a:pt x="129" y="93"/>
                  </a:cubicBezTo>
                  <a:cubicBezTo>
                    <a:pt x="172" y="71"/>
                    <a:pt x="224" y="45"/>
                    <a:pt x="261" y="30"/>
                  </a:cubicBezTo>
                  <a:cubicBezTo>
                    <a:pt x="298" y="15"/>
                    <a:pt x="332" y="0"/>
                    <a:pt x="351" y="0"/>
                  </a:cubicBezTo>
                  <a:cubicBezTo>
                    <a:pt x="370" y="0"/>
                    <a:pt x="380" y="19"/>
                    <a:pt x="378" y="27"/>
                  </a:cubicBezTo>
                  <a:cubicBezTo>
                    <a:pt x="376" y="35"/>
                    <a:pt x="350" y="46"/>
                    <a:pt x="336" y="51"/>
                  </a:cubicBezTo>
                  <a:cubicBezTo>
                    <a:pt x="322" y="56"/>
                    <a:pt x="307" y="56"/>
                    <a:pt x="291" y="60"/>
                  </a:cubicBezTo>
                  <a:cubicBezTo>
                    <a:pt x="275" y="64"/>
                    <a:pt x="257" y="65"/>
                    <a:pt x="240" y="75"/>
                  </a:cubicBezTo>
                  <a:cubicBezTo>
                    <a:pt x="223" y="85"/>
                    <a:pt x="212" y="104"/>
                    <a:pt x="189" y="120"/>
                  </a:cubicBezTo>
                  <a:cubicBezTo>
                    <a:pt x="166" y="136"/>
                    <a:pt x="133" y="167"/>
                    <a:pt x="102" y="174"/>
                  </a:cubicBezTo>
                  <a:lnTo>
                    <a:pt x="0" y="162"/>
                  </a:lnTo>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54" name="Freeform 21"/>
            <p:cNvSpPr>
              <a:spLocks/>
            </p:cNvSpPr>
            <p:nvPr userDrawn="1"/>
          </p:nvSpPr>
          <p:spPr bwMode="auto">
            <a:xfrm>
              <a:off x="4178" y="187"/>
              <a:ext cx="523" cy="69"/>
            </a:xfrm>
            <a:custGeom>
              <a:avLst/>
              <a:gdLst>
                <a:gd name="T0" fmla="*/ 84 w 523"/>
                <a:gd name="T1" fmla="*/ 11 h 69"/>
                <a:gd name="T2" fmla="*/ 27 w 523"/>
                <a:gd name="T3" fmla="*/ 5 h 69"/>
                <a:gd name="T4" fmla="*/ 9 w 523"/>
                <a:gd name="T5" fmla="*/ 35 h 69"/>
                <a:gd name="T6" fmla="*/ 81 w 523"/>
                <a:gd name="T7" fmla="*/ 56 h 69"/>
                <a:gd name="T8" fmla="*/ 255 w 523"/>
                <a:gd name="T9" fmla="*/ 68 h 69"/>
                <a:gd name="T10" fmla="*/ 432 w 523"/>
                <a:gd name="T11" fmla="*/ 50 h 69"/>
                <a:gd name="T12" fmla="*/ 513 w 523"/>
                <a:gd name="T13" fmla="*/ 5 h 69"/>
                <a:gd name="T14" fmla="*/ 372 w 523"/>
                <a:gd name="T15" fmla="*/ 20 h 69"/>
                <a:gd name="T16" fmla="*/ 141 w 523"/>
                <a:gd name="T17" fmla="*/ 14 h 69"/>
                <a:gd name="T18" fmla="*/ 84 w 523"/>
                <a:gd name="T19" fmla="*/ 11 h 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23" h="69">
                  <a:moveTo>
                    <a:pt x="84" y="11"/>
                  </a:moveTo>
                  <a:cubicBezTo>
                    <a:pt x="65" y="9"/>
                    <a:pt x="40" y="1"/>
                    <a:pt x="27" y="5"/>
                  </a:cubicBezTo>
                  <a:cubicBezTo>
                    <a:pt x="14" y="9"/>
                    <a:pt x="0" y="27"/>
                    <a:pt x="9" y="35"/>
                  </a:cubicBezTo>
                  <a:cubicBezTo>
                    <a:pt x="18" y="43"/>
                    <a:pt x="40" y="51"/>
                    <a:pt x="81" y="56"/>
                  </a:cubicBezTo>
                  <a:cubicBezTo>
                    <a:pt x="122" y="61"/>
                    <a:pt x="197" y="69"/>
                    <a:pt x="255" y="68"/>
                  </a:cubicBezTo>
                  <a:cubicBezTo>
                    <a:pt x="313" y="67"/>
                    <a:pt x="389" y="60"/>
                    <a:pt x="432" y="50"/>
                  </a:cubicBezTo>
                  <a:cubicBezTo>
                    <a:pt x="475" y="40"/>
                    <a:pt x="523" y="10"/>
                    <a:pt x="513" y="5"/>
                  </a:cubicBezTo>
                  <a:cubicBezTo>
                    <a:pt x="503" y="0"/>
                    <a:pt x="434" y="19"/>
                    <a:pt x="372" y="20"/>
                  </a:cubicBezTo>
                  <a:cubicBezTo>
                    <a:pt x="310" y="21"/>
                    <a:pt x="189" y="15"/>
                    <a:pt x="141" y="14"/>
                  </a:cubicBezTo>
                  <a:cubicBezTo>
                    <a:pt x="93" y="13"/>
                    <a:pt x="103" y="13"/>
                    <a:pt x="84" y="11"/>
                  </a:cubicBezTo>
                  <a:close/>
                </a:path>
              </a:pathLst>
            </a:custGeom>
            <a:gradFill rotWithShape="0">
              <a:gsLst>
                <a:gs pos="0">
                  <a:schemeClr val="bg2"/>
                </a:gs>
                <a:gs pos="100000">
                  <a:schemeClr val="accent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78870" name="Freeform 22"/>
            <p:cNvSpPr>
              <a:spLocks/>
            </p:cNvSpPr>
            <p:nvPr userDrawn="1"/>
          </p:nvSpPr>
          <p:spPr bwMode="auto">
            <a:xfrm>
              <a:off x="4689" y="186"/>
              <a:ext cx="537" cy="120"/>
            </a:xfrm>
            <a:custGeom>
              <a:avLst/>
              <a:gdLst/>
              <a:ahLst/>
              <a:cxnLst>
                <a:cxn ang="0">
                  <a:pos x="23" y="6"/>
                </a:cxn>
                <a:cxn ang="0">
                  <a:pos x="188" y="3"/>
                </a:cxn>
                <a:cxn ang="0">
                  <a:pos x="323" y="27"/>
                </a:cxn>
                <a:cxn ang="0">
                  <a:pos x="464" y="69"/>
                </a:cxn>
                <a:cxn ang="0">
                  <a:pos x="521" y="90"/>
                </a:cxn>
                <a:cxn ang="0">
                  <a:pos x="533" y="105"/>
                </a:cxn>
                <a:cxn ang="0">
                  <a:pos x="497" y="120"/>
                </a:cxn>
                <a:cxn ang="0">
                  <a:pos x="452" y="108"/>
                </a:cxn>
                <a:cxn ang="0">
                  <a:pos x="350" y="72"/>
                </a:cxn>
                <a:cxn ang="0">
                  <a:pos x="158" y="39"/>
                </a:cxn>
                <a:cxn ang="0">
                  <a:pos x="50" y="39"/>
                </a:cxn>
                <a:cxn ang="0">
                  <a:pos x="23" y="6"/>
                </a:cxn>
              </a:cxnLst>
              <a:rect l="0" t="0" r="r" b="b"/>
              <a:pathLst>
                <a:path w="537" h="120">
                  <a:moveTo>
                    <a:pt x="23" y="6"/>
                  </a:moveTo>
                  <a:cubicBezTo>
                    <a:pt x="46" y="0"/>
                    <a:pt x="138" y="0"/>
                    <a:pt x="188" y="3"/>
                  </a:cubicBezTo>
                  <a:cubicBezTo>
                    <a:pt x="238" y="6"/>
                    <a:pt x="277" y="16"/>
                    <a:pt x="323" y="27"/>
                  </a:cubicBezTo>
                  <a:cubicBezTo>
                    <a:pt x="369" y="38"/>
                    <a:pt x="431" y="59"/>
                    <a:pt x="464" y="69"/>
                  </a:cubicBezTo>
                  <a:cubicBezTo>
                    <a:pt x="497" y="79"/>
                    <a:pt x="509" y="84"/>
                    <a:pt x="521" y="90"/>
                  </a:cubicBezTo>
                  <a:cubicBezTo>
                    <a:pt x="533" y="96"/>
                    <a:pt x="537" y="100"/>
                    <a:pt x="533" y="105"/>
                  </a:cubicBezTo>
                  <a:cubicBezTo>
                    <a:pt x="529" y="110"/>
                    <a:pt x="510" y="120"/>
                    <a:pt x="497" y="120"/>
                  </a:cubicBezTo>
                  <a:cubicBezTo>
                    <a:pt x="484" y="120"/>
                    <a:pt x="476" y="116"/>
                    <a:pt x="452" y="108"/>
                  </a:cubicBezTo>
                  <a:cubicBezTo>
                    <a:pt x="428" y="100"/>
                    <a:pt x="399" y="84"/>
                    <a:pt x="350" y="72"/>
                  </a:cubicBezTo>
                  <a:cubicBezTo>
                    <a:pt x="301" y="60"/>
                    <a:pt x="208" y="45"/>
                    <a:pt x="158" y="39"/>
                  </a:cubicBezTo>
                  <a:cubicBezTo>
                    <a:pt x="108" y="33"/>
                    <a:pt x="72" y="43"/>
                    <a:pt x="50" y="39"/>
                  </a:cubicBezTo>
                  <a:cubicBezTo>
                    <a:pt x="28" y="35"/>
                    <a:pt x="0" y="12"/>
                    <a:pt x="23" y="6"/>
                  </a:cubicBezTo>
                  <a:close/>
                </a:path>
              </a:pathLst>
            </a:custGeom>
            <a:gradFill rotWithShape="0">
              <a:gsLst>
                <a:gs pos="0">
                  <a:schemeClr val="bg2"/>
                </a:gs>
                <a:gs pos="50000">
                  <a:schemeClr val="accent2"/>
                </a:gs>
                <a:gs pos="100000">
                  <a:schemeClr val="bg2"/>
                </a:gs>
              </a:gsLst>
              <a:lin ang="18900000" scaled="1"/>
            </a:gradFill>
            <a:ln w="9525">
              <a:noFill/>
              <a:round/>
              <a:headEnd/>
              <a:tailEnd/>
            </a:ln>
            <a:effectLst/>
          </p:spPr>
          <p:txBody>
            <a:bodyPr wrap="none" anchor="ctr"/>
            <a:lstStyle/>
            <a:p>
              <a:pPr>
                <a:defRPr/>
              </a:pPr>
              <a:endParaRPr lang="en-US"/>
            </a:p>
          </p:txBody>
        </p:sp>
        <p:sp>
          <p:nvSpPr>
            <p:cNvPr id="78871" name="Freeform 23"/>
            <p:cNvSpPr>
              <a:spLocks/>
            </p:cNvSpPr>
            <p:nvPr userDrawn="1"/>
          </p:nvSpPr>
          <p:spPr bwMode="auto">
            <a:xfrm>
              <a:off x="4968" y="312"/>
              <a:ext cx="800" cy="143"/>
            </a:xfrm>
            <a:custGeom>
              <a:avLst/>
              <a:gdLst/>
              <a:ahLst/>
              <a:cxnLst>
                <a:cxn ang="0">
                  <a:pos x="800" y="24"/>
                </a:cxn>
                <a:cxn ang="0">
                  <a:pos x="782" y="15"/>
                </a:cxn>
                <a:cxn ang="0">
                  <a:pos x="659" y="63"/>
                </a:cxn>
                <a:cxn ang="0">
                  <a:pos x="500" y="84"/>
                </a:cxn>
                <a:cxn ang="0">
                  <a:pos x="326" y="69"/>
                </a:cxn>
                <a:cxn ang="0">
                  <a:pos x="98" y="21"/>
                </a:cxn>
                <a:cxn ang="0">
                  <a:pos x="11" y="6"/>
                </a:cxn>
                <a:cxn ang="0">
                  <a:pos x="32" y="60"/>
                </a:cxn>
                <a:cxn ang="0">
                  <a:pos x="155" y="96"/>
                </a:cxn>
                <a:cxn ang="0">
                  <a:pos x="410" y="138"/>
                </a:cxn>
                <a:cxn ang="0">
                  <a:pos x="596" y="129"/>
                </a:cxn>
                <a:cxn ang="0">
                  <a:pos x="737" y="90"/>
                </a:cxn>
                <a:cxn ang="0">
                  <a:pos x="788" y="69"/>
                </a:cxn>
                <a:cxn ang="0">
                  <a:pos x="800" y="24"/>
                </a:cxn>
              </a:cxnLst>
              <a:rect l="0" t="0" r="r" b="b"/>
              <a:pathLst>
                <a:path w="800" h="143">
                  <a:moveTo>
                    <a:pt x="800" y="24"/>
                  </a:moveTo>
                  <a:lnTo>
                    <a:pt x="782" y="15"/>
                  </a:lnTo>
                  <a:cubicBezTo>
                    <a:pt x="759" y="21"/>
                    <a:pt x="706" y="51"/>
                    <a:pt x="659" y="63"/>
                  </a:cubicBezTo>
                  <a:cubicBezTo>
                    <a:pt x="612" y="75"/>
                    <a:pt x="555" y="83"/>
                    <a:pt x="500" y="84"/>
                  </a:cubicBezTo>
                  <a:cubicBezTo>
                    <a:pt x="445" y="85"/>
                    <a:pt x="393" y="79"/>
                    <a:pt x="326" y="69"/>
                  </a:cubicBezTo>
                  <a:cubicBezTo>
                    <a:pt x="259" y="59"/>
                    <a:pt x="150" y="31"/>
                    <a:pt x="98" y="21"/>
                  </a:cubicBezTo>
                  <a:cubicBezTo>
                    <a:pt x="46" y="11"/>
                    <a:pt x="22" y="0"/>
                    <a:pt x="11" y="6"/>
                  </a:cubicBezTo>
                  <a:cubicBezTo>
                    <a:pt x="0" y="12"/>
                    <a:pt x="8" y="45"/>
                    <a:pt x="32" y="60"/>
                  </a:cubicBezTo>
                  <a:cubicBezTo>
                    <a:pt x="56" y="75"/>
                    <a:pt x="92" y="83"/>
                    <a:pt x="155" y="96"/>
                  </a:cubicBezTo>
                  <a:cubicBezTo>
                    <a:pt x="218" y="109"/>
                    <a:pt x="337" y="133"/>
                    <a:pt x="410" y="138"/>
                  </a:cubicBezTo>
                  <a:cubicBezTo>
                    <a:pt x="483" y="143"/>
                    <a:pt x="542" y="137"/>
                    <a:pt x="596" y="129"/>
                  </a:cubicBezTo>
                  <a:cubicBezTo>
                    <a:pt x="650" y="121"/>
                    <a:pt x="705" y="100"/>
                    <a:pt x="737" y="90"/>
                  </a:cubicBezTo>
                  <a:cubicBezTo>
                    <a:pt x="769" y="80"/>
                    <a:pt x="780" y="80"/>
                    <a:pt x="788" y="69"/>
                  </a:cubicBezTo>
                  <a:cubicBezTo>
                    <a:pt x="796" y="58"/>
                    <a:pt x="792" y="39"/>
                    <a:pt x="800" y="24"/>
                  </a:cubicBezTo>
                  <a:close/>
                </a:path>
              </a:pathLst>
            </a:custGeom>
            <a:gradFill rotWithShape="0">
              <a:gsLst>
                <a:gs pos="0">
                  <a:schemeClr val="bg2"/>
                </a:gs>
                <a:gs pos="50000">
                  <a:schemeClr val="accent2"/>
                </a:gs>
                <a:gs pos="100000">
                  <a:schemeClr val="bg2"/>
                </a:gs>
              </a:gsLst>
              <a:lin ang="0" scaled="1"/>
            </a:gradFill>
            <a:ln w="9525">
              <a:noFill/>
              <a:round/>
              <a:headEnd/>
              <a:tailEnd/>
            </a:ln>
            <a:effectLst/>
          </p:spPr>
          <p:txBody>
            <a:bodyPr wrap="none" anchor="ctr"/>
            <a:lstStyle/>
            <a:p>
              <a:pPr>
                <a:defRPr/>
              </a:pPr>
              <a:endParaRPr lang="en-US"/>
            </a:p>
          </p:txBody>
        </p:sp>
        <p:sp>
          <p:nvSpPr>
            <p:cNvPr id="1057" name="Freeform 24"/>
            <p:cNvSpPr>
              <a:spLocks/>
            </p:cNvSpPr>
            <p:nvPr userDrawn="1"/>
          </p:nvSpPr>
          <p:spPr bwMode="auto">
            <a:xfrm>
              <a:off x="5318" y="240"/>
              <a:ext cx="402" cy="115"/>
            </a:xfrm>
            <a:custGeom>
              <a:avLst/>
              <a:gdLst>
                <a:gd name="T0" fmla="*/ 402 w 402"/>
                <a:gd name="T1" fmla="*/ 0 h 115"/>
                <a:gd name="T2" fmla="*/ 384 w 402"/>
                <a:gd name="T3" fmla="*/ 12 h 115"/>
                <a:gd name="T4" fmla="*/ 276 w 402"/>
                <a:gd name="T5" fmla="*/ 51 h 115"/>
                <a:gd name="T6" fmla="*/ 165 w 402"/>
                <a:gd name="T7" fmla="*/ 66 h 115"/>
                <a:gd name="T8" fmla="*/ 51 w 402"/>
                <a:gd name="T9" fmla="*/ 57 h 115"/>
                <a:gd name="T10" fmla="*/ 15 w 402"/>
                <a:gd name="T11" fmla="*/ 54 h 115"/>
                <a:gd name="T12" fmla="*/ 3 w 402"/>
                <a:gd name="T13" fmla="*/ 69 h 115"/>
                <a:gd name="T14" fmla="*/ 9 w 402"/>
                <a:gd name="T15" fmla="*/ 93 h 115"/>
                <a:gd name="T16" fmla="*/ 54 w 402"/>
                <a:gd name="T17" fmla="*/ 102 h 115"/>
                <a:gd name="T18" fmla="*/ 198 w 402"/>
                <a:gd name="T19" fmla="*/ 111 h 115"/>
                <a:gd name="T20" fmla="*/ 336 w 402"/>
                <a:gd name="T21" fmla="*/ 75 h 115"/>
                <a:gd name="T22" fmla="*/ 375 w 402"/>
                <a:gd name="T23" fmla="*/ 54 h 115"/>
                <a:gd name="T24" fmla="*/ 402 w 402"/>
                <a:gd name="T25" fmla="*/ 0 h 11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02" h="115">
                  <a:moveTo>
                    <a:pt x="402" y="0"/>
                  </a:moveTo>
                  <a:lnTo>
                    <a:pt x="384" y="12"/>
                  </a:lnTo>
                  <a:cubicBezTo>
                    <a:pt x="363" y="20"/>
                    <a:pt x="312" y="42"/>
                    <a:pt x="276" y="51"/>
                  </a:cubicBezTo>
                  <a:cubicBezTo>
                    <a:pt x="240" y="60"/>
                    <a:pt x="202" y="65"/>
                    <a:pt x="165" y="66"/>
                  </a:cubicBezTo>
                  <a:cubicBezTo>
                    <a:pt x="128" y="67"/>
                    <a:pt x="76" y="59"/>
                    <a:pt x="51" y="57"/>
                  </a:cubicBezTo>
                  <a:cubicBezTo>
                    <a:pt x="26" y="55"/>
                    <a:pt x="23" y="52"/>
                    <a:pt x="15" y="54"/>
                  </a:cubicBezTo>
                  <a:cubicBezTo>
                    <a:pt x="7" y="56"/>
                    <a:pt x="4" y="63"/>
                    <a:pt x="3" y="69"/>
                  </a:cubicBezTo>
                  <a:cubicBezTo>
                    <a:pt x="2" y="75"/>
                    <a:pt x="0" y="88"/>
                    <a:pt x="9" y="93"/>
                  </a:cubicBezTo>
                  <a:cubicBezTo>
                    <a:pt x="18" y="98"/>
                    <a:pt x="22" y="99"/>
                    <a:pt x="54" y="102"/>
                  </a:cubicBezTo>
                  <a:cubicBezTo>
                    <a:pt x="86" y="105"/>
                    <a:pt x="151" y="115"/>
                    <a:pt x="198" y="111"/>
                  </a:cubicBezTo>
                  <a:cubicBezTo>
                    <a:pt x="245" y="107"/>
                    <a:pt x="307" y="84"/>
                    <a:pt x="336" y="75"/>
                  </a:cubicBezTo>
                  <a:cubicBezTo>
                    <a:pt x="365" y="66"/>
                    <a:pt x="365" y="65"/>
                    <a:pt x="375" y="54"/>
                  </a:cubicBezTo>
                  <a:cubicBezTo>
                    <a:pt x="385" y="43"/>
                    <a:pt x="392" y="26"/>
                    <a:pt x="402" y="0"/>
                  </a:cubicBez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1027" name="Group 25"/>
          <p:cNvGrpSpPr>
            <a:grpSpLocks/>
          </p:cNvGrpSpPr>
          <p:nvPr/>
        </p:nvGrpSpPr>
        <p:grpSpPr bwMode="auto">
          <a:xfrm>
            <a:off x="0" y="6180138"/>
            <a:ext cx="9169400" cy="138112"/>
            <a:chOff x="0" y="4032"/>
            <a:chExt cx="5776" cy="87"/>
          </a:xfrm>
        </p:grpSpPr>
        <p:sp>
          <p:nvSpPr>
            <p:cNvPr id="1033" name="Freeform 26"/>
            <p:cNvSpPr>
              <a:spLocks/>
            </p:cNvSpPr>
            <p:nvPr userDrawn="1"/>
          </p:nvSpPr>
          <p:spPr bwMode="auto">
            <a:xfrm>
              <a:off x="4041" y="4047"/>
              <a:ext cx="1735" cy="72"/>
            </a:xfrm>
            <a:custGeom>
              <a:avLst/>
              <a:gdLst>
                <a:gd name="T0" fmla="*/ 165 w 1735"/>
                <a:gd name="T1" fmla="*/ 6 h 72"/>
                <a:gd name="T2" fmla="*/ 450 w 1735"/>
                <a:gd name="T3" fmla="*/ 3 h 72"/>
                <a:gd name="T4" fmla="*/ 714 w 1735"/>
                <a:gd name="T5" fmla="*/ 12 h 72"/>
                <a:gd name="T6" fmla="*/ 957 w 1735"/>
                <a:gd name="T7" fmla="*/ 24 h 72"/>
                <a:gd name="T8" fmla="*/ 1173 w 1735"/>
                <a:gd name="T9" fmla="*/ 24 h 72"/>
                <a:gd name="T10" fmla="*/ 1473 w 1735"/>
                <a:gd name="T11" fmla="*/ 15 h 72"/>
                <a:gd name="T12" fmla="*/ 1617 w 1735"/>
                <a:gd name="T13" fmla="*/ 0 h 72"/>
                <a:gd name="T14" fmla="*/ 1719 w 1735"/>
                <a:gd name="T15" fmla="*/ 15 h 72"/>
                <a:gd name="T16" fmla="*/ 1716 w 1735"/>
                <a:gd name="T17" fmla="*/ 66 h 72"/>
                <a:gd name="T18" fmla="*/ 1632 w 1735"/>
                <a:gd name="T19" fmla="*/ 51 h 72"/>
                <a:gd name="T20" fmla="*/ 1407 w 1735"/>
                <a:gd name="T21" fmla="*/ 51 h 72"/>
                <a:gd name="T22" fmla="*/ 1191 w 1735"/>
                <a:gd name="T23" fmla="*/ 48 h 72"/>
                <a:gd name="T24" fmla="*/ 870 w 1735"/>
                <a:gd name="T25" fmla="*/ 60 h 72"/>
                <a:gd name="T26" fmla="*/ 492 w 1735"/>
                <a:gd name="T27" fmla="*/ 48 h 72"/>
                <a:gd name="T28" fmla="*/ 291 w 1735"/>
                <a:gd name="T29" fmla="*/ 27 h 72"/>
                <a:gd name="T30" fmla="*/ 21 w 1735"/>
                <a:gd name="T31" fmla="*/ 36 h 72"/>
                <a:gd name="T32" fmla="*/ 165 w 1735"/>
                <a:gd name="T33" fmla="*/ 6 h 7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735" h="72">
                  <a:moveTo>
                    <a:pt x="165" y="6"/>
                  </a:moveTo>
                  <a:cubicBezTo>
                    <a:pt x="236" y="1"/>
                    <a:pt x="359" y="2"/>
                    <a:pt x="450" y="3"/>
                  </a:cubicBezTo>
                  <a:cubicBezTo>
                    <a:pt x="541" y="4"/>
                    <a:pt x="630" y="9"/>
                    <a:pt x="714" y="12"/>
                  </a:cubicBezTo>
                  <a:cubicBezTo>
                    <a:pt x="798" y="15"/>
                    <a:pt x="881" y="22"/>
                    <a:pt x="957" y="24"/>
                  </a:cubicBezTo>
                  <a:cubicBezTo>
                    <a:pt x="1033" y="26"/>
                    <a:pt x="1087" y="25"/>
                    <a:pt x="1173" y="24"/>
                  </a:cubicBezTo>
                  <a:cubicBezTo>
                    <a:pt x="1259" y="23"/>
                    <a:pt x="1399" y="19"/>
                    <a:pt x="1473" y="15"/>
                  </a:cubicBezTo>
                  <a:cubicBezTo>
                    <a:pt x="1547" y="11"/>
                    <a:pt x="1576" y="0"/>
                    <a:pt x="1617" y="0"/>
                  </a:cubicBezTo>
                  <a:cubicBezTo>
                    <a:pt x="1658" y="0"/>
                    <a:pt x="1703" y="4"/>
                    <a:pt x="1719" y="15"/>
                  </a:cubicBezTo>
                  <a:cubicBezTo>
                    <a:pt x="1735" y="26"/>
                    <a:pt x="1730" y="60"/>
                    <a:pt x="1716" y="66"/>
                  </a:cubicBezTo>
                  <a:cubicBezTo>
                    <a:pt x="1702" y="72"/>
                    <a:pt x="1683" y="53"/>
                    <a:pt x="1632" y="51"/>
                  </a:cubicBezTo>
                  <a:cubicBezTo>
                    <a:pt x="1581" y="49"/>
                    <a:pt x="1480" y="51"/>
                    <a:pt x="1407" y="51"/>
                  </a:cubicBezTo>
                  <a:cubicBezTo>
                    <a:pt x="1334" y="51"/>
                    <a:pt x="1280" y="47"/>
                    <a:pt x="1191" y="48"/>
                  </a:cubicBezTo>
                  <a:cubicBezTo>
                    <a:pt x="1102" y="49"/>
                    <a:pt x="986" y="60"/>
                    <a:pt x="870" y="60"/>
                  </a:cubicBezTo>
                  <a:cubicBezTo>
                    <a:pt x="754" y="60"/>
                    <a:pt x="588" y="53"/>
                    <a:pt x="492" y="48"/>
                  </a:cubicBezTo>
                  <a:cubicBezTo>
                    <a:pt x="396" y="43"/>
                    <a:pt x="369" y="29"/>
                    <a:pt x="291" y="27"/>
                  </a:cubicBezTo>
                  <a:cubicBezTo>
                    <a:pt x="213" y="25"/>
                    <a:pt x="42" y="39"/>
                    <a:pt x="21" y="36"/>
                  </a:cubicBezTo>
                  <a:cubicBezTo>
                    <a:pt x="0" y="33"/>
                    <a:pt x="94" y="11"/>
                    <a:pt x="165" y="6"/>
                  </a:cubicBez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34" name="Freeform 27"/>
            <p:cNvSpPr>
              <a:spLocks/>
            </p:cNvSpPr>
            <p:nvPr userDrawn="1"/>
          </p:nvSpPr>
          <p:spPr bwMode="auto">
            <a:xfrm>
              <a:off x="1727" y="4038"/>
              <a:ext cx="2655" cy="60"/>
            </a:xfrm>
            <a:custGeom>
              <a:avLst/>
              <a:gdLst>
                <a:gd name="T0" fmla="*/ 2641 w 2655"/>
                <a:gd name="T1" fmla="*/ 6 h 60"/>
                <a:gd name="T2" fmla="*/ 2620 w 2655"/>
                <a:gd name="T3" fmla="*/ 30 h 60"/>
                <a:gd name="T4" fmla="*/ 2368 w 2655"/>
                <a:gd name="T5" fmla="*/ 45 h 60"/>
                <a:gd name="T6" fmla="*/ 2023 w 2655"/>
                <a:gd name="T7" fmla="*/ 60 h 60"/>
                <a:gd name="T8" fmla="*/ 1786 w 2655"/>
                <a:gd name="T9" fmla="*/ 48 h 60"/>
                <a:gd name="T10" fmla="*/ 1525 w 2655"/>
                <a:gd name="T11" fmla="*/ 36 h 60"/>
                <a:gd name="T12" fmla="*/ 1195 w 2655"/>
                <a:gd name="T13" fmla="*/ 45 h 60"/>
                <a:gd name="T14" fmla="*/ 817 w 2655"/>
                <a:gd name="T15" fmla="*/ 39 h 60"/>
                <a:gd name="T16" fmla="*/ 499 w 2655"/>
                <a:gd name="T17" fmla="*/ 27 h 60"/>
                <a:gd name="T18" fmla="*/ 136 w 2655"/>
                <a:gd name="T19" fmla="*/ 39 h 60"/>
                <a:gd name="T20" fmla="*/ 10 w 2655"/>
                <a:gd name="T21" fmla="*/ 33 h 60"/>
                <a:gd name="T22" fmla="*/ 76 w 2655"/>
                <a:gd name="T23" fmla="*/ 24 h 60"/>
                <a:gd name="T24" fmla="*/ 310 w 2655"/>
                <a:gd name="T25" fmla="*/ 18 h 60"/>
                <a:gd name="T26" fmla="*/ 544 w 2655"/>
                <a:gd name="T27" fmla="*/ 0 h 60"/>
                <a:gd name="T28" fmla="*/ 853 w 2655"/>
                <a:gd name="T29" fmla="*/ 21 h 60"/>
                <a:gd name="T30" fmla="*/ 1114 w 2655"/>
                <a:gd name="T31" fmla="*/ 21 h 60"/>
                <a:gd name="T32" fmla="*/ 1399 w 2655"/>
                <a:gd name="T33" fmla="*/ 3 h 60"/>
                <a:gd name="T34" fmla="*/ 1588 w 2655"/>
                <a:gd name="T35" fmla="*/ 9 h 60"/>
                <a:gd name="T36" fmla="*/ 1807 w 2655"/>
                <a:gd name="T37" fmla="*/ 21 h 60"/>
                <a:gd name="T38" fmla="*/ 2035 w 2655"/>
                <a:gd name="T39" fmla="*/ 12 h 60"/>
                <a:gd name="T40" fmla="*/ 2290 w 2655"/>
                <a:gd name="T41" fmla="*/ 18 h 60"/>
                <a:gd name="T42" fmla="*/ 2596 w 2655"/>
                <a:gd name="T43" fmla="*/ 3 h 60"/>
                <a:gd name="T44" fmla="*/ 2641 w 2655"/>
                <a:gd name="T45" fmla="*/ 6 h 6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655" h="60">
                  <a:moveTo>
                    <a:pt x="2641" y="6"/>
                  </a:moveTo>
                  <a:lnTo>
                    <a:pt x="2620" y="30"/>
                  </a:lnTo>
                  <a:cubicBezTo>
                    <a:pt x="2575" y="36"/>
                    <a:pt x="2467" y="40"/>
                    <a:pt x="2368" y="45"/>
                  </a:cubicBezTo>
                  <a:cubicBezTo>
                    <a:pt x="2269" y="50"/>
                    <a:pt x="2120" y="60"/>
                    <a:pt x="2023" y="60"/>
                  </a:cubicBezTo>
                  <a:cubicBezTo>
                    <a:pt x="1926" y="60"/>
                    <a:pt x="1869" y="52"/>
                    <a:pt x="1786" y="48"/>
                  </a:cubicBezTo>
                  <a:cubicBezTo>
                    <a:pt x="1703" y="44"/>
                    <a:pt x="1623" y="36"/>
                    <a:pt x="1525" y="36"/>
                  </a:cubicBezTo>
                  <a:cubicBezTo>
                    <a:pt x="1427" y="36"/>
                    <a:pt x="1313" y="44"/>
                    <a:pt x="1195" y="45"/>
                  </a:cubicBezTo>
                  <a:cubicBezTo>
                    <a:pt x="1077" y="46"/>
                    <a:pt x="933" y="42"/>
                    <a:pt x="817" y="39"/>
                  </a:cubicBezTo>
                  <a:cubicBezTo>
                    <a:pt x="701" y="36"/>
                    <a:pt x="612" y="27"/>
                    <a:pt x="499" y="27"/>
                  </a:cubicBezTo>
                  <a:cubicBezTo>
                    <a:pt x="386" y="27"/>
                    <a:pt x="217" y="38"/>
                    <a:pt x="136" y="39"/>
                  </a:cubicBezTo>
                  <a:cubicBezTo>
                    <a:pt x="55" y="40"/>
                    <a:pt x="20" y="36"/>
                    <a:pt x="10" y="33"/>
                  </a:cubicBezTo>
                  <a:cubicBezTo>
                    <a:pt x="0" y="30"/>
                    <a:pt x="26" y="27"/>
                    <a:pt x="76" y="24"/>
                  </a:cubicBezTo>
                  <a:cubicBezTo>
                    <a:pt x="126" y="21"/>
                    <a:pt x="232" y="22"/>
                    <a:pt x="310" y="18"/>
                  </a:cubicBezTo>
                  <a:cubicBezTo>
                    <a:pt x="388" y="14"/>
                    <a:pt x="454" y="0"/>
                    <a:pt x="544" y="0"/>
                  </a:cubicBezTo>
                  <a:cubicBezTo>
                    <a:pt x="634" y="0"/>
                    <a:pt x="758" y="18"/>
                    <a:pt x="853" y="21"/>
                  </a:cubicBezTo>
                  <a:cubicBezTo>
                    <a:pt x="948" y="24"/>
                    <a:pt x="1023" y="24"/>
                    <a:pt x="1114" y="21"/>
                  </a:cubicBezTo>
                  <a:cubicBezTo>
                    <a:pt x="1205" y="18"/>
                    <a:pt x="1320" y="5"/>
                    <a:pt x="1399" y="3"/>
                  </a:cubicBezTo>
                  <a:cubicBezTo>
                    <a:pt x="1478" y="1"/>
                    <a:pt x="1520" y="6"/>
                    <a:pt x="1588" y="9"/>
                  </a:cubicBezTo>
                  <a:cubicBezTo>
                    <a:pt x="1656" y="12"/>
                    <a:pt x="1733" y="21"/>
                    <a:pt x="1807" y="21"/>
                  </a:cubicBezTo>
                  <a:cubicBezTo>
                    <a:pt x="1881" y="21"/>
                    <a:pt x="1955" y="12"/>
                    <a:pt x="2035" y="12"/>
                  </a:cubicBezTo>
                  <a:cubicBezTo>
                    <a:pt x="2115" y="12"/>
                    <a:pt x="2197" y="19"/>
                    <a:pt x="2290" y="18"/>
                  </a:cubicBezTo>
                  <a:cubicBezTo>
                    <a:pt x="2383" y="17"/>
                    <a:pt x="2537" y="5"/>
                    <a:pt x="2596" y="3"/>
                  </a:cubicBezTo>
                  <a:cubicBezTo>
                    <a:pt x="2655" y="1"/>
                    <a:pt x="2651" y="3"/>
                    <a:pt x="2641" y="6"/>
                  </a:cubicBez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35" name="Freeform 28"/>
            <p:cNvSpPr>
              <a:spLocks/>
            </p:cNvSpPr>
            <p:nvPr userDrawn="1"/>
          </p:nvSpPr>
          <p:spPr bwMode="auto">
            <a:xfrm>
              <a:off x="0" y="4032"/>
              <a:ext cx="2041" cy="62"/>
            </a:xfrm>
            <a:custGeom>
              <a:avLst/>
              <a:gdLst>
                <a:gd name="T0" fmla="*/ 1893 w 2041"/>
                <a:gd name="T1" fmla="*/ 39 h 62"/>
                <a:gd name="T2" fmla="*/ 1578 w 2041"/>
                <a:gd name="T3" fmla="*/ 45 h 62"/>
                <a:gd name="T4" fmla="*/ 1011 w 2041"/>
                <a:gd name="T5" fmla="*/ 60 h 62"/>
                <a:gd name="T6" fmla="*/ 438 w 2041"/>
                <a:gd name="T7" fmla="*/ 57 h 62"/>
                <a:gd name="T8" fmla="*/ 0 w 2041"/>
                <a:gd name="T9" fmla="*/ 36 h 62"/>
                <a:gd name="T10" fmla="*/ 0 w 2041"/>
                <a:gd name="T11" fmla="*/ 3 h 62"/>
                <a:gd name="T12" fmla="*/ 210 w 2041"/>
                <a:gd name="T13" fmla="*/ 18 h 62"/>
                <a:gd name="T14" fmla="*/ 474 w 2041"/>
                <a:gd name="T15" fmla="*/ 21 h 62"/>
                <a:gd name="T16" fmla="*/ 678 w 2041"/>
                <a:gd name="T17" fmla="*/ 9 h 62"/>
                <a:gd name="T18" fmla="*/ 897 w 2041"/>
                <a:gd name="T19" fmla="*/ 9 h 62"/>
                <a:gd name="T20" fmla="*/ 1167 w 2041"/>
                <a:gd name="T21" fmla="*/ 30 h 62"/>
                <a:gd name="T22" fmla="*/ 1500 w 2041"/>
                <a:gd name="T23" fmla="*/ 24 h 62"/>
                <a:gd name="T24" fmla="*/ 1758 w 2041"/>
                <a:gd name="T25" fmla="*/ 3 h 62"/>
                <a:gd name="T26" fmla="*/ 1938 w 2041"/>
                <a:gd name="T27" fmla="*/ 18 h 62"/>
                <a:gd name="T28" fmla="*/ 2034 w 2041"/>
                <a:gd name="T29" fmla="*/ 33 h 62"/>
                <a:gd name="T30" fmla="*/ 1893 w 2041"/>
                <a:gd name="T31" fmla="*/ 39 h 6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041" h="62">
                  <a:moveTo>
                    <a:pt x="1893" y="39"/>
                  </a:moveTo>
                  <a:cubicBezTo>
                    <a:pt x="1817" y="41"/>
                    <a:pt x="1725" y="42"/>
                    <a:pt x="1578" y="45"/>
                  </a:cubicBezTo>
                  <a:cubicBezTo>
                    <a:pt x="1431" y="48"/>
                    <a:pt x="1201" y="58"/>
                    <a:pt x="1011" y="60"/>
                  </a:cubicBezTo>
                  <a:cubicBezTo>
                    <a:pt x="821" y="62"/>
                    <a:pt x="606" y="61"/>
                    <a:pt x="438" y="57"/>
                  </a:cubicBezTo>
                  <a:cubicBezTo>
                    <a:pt x="270" y="53"/>
                    <a:pt x="73" y="45"/>
                    <a:pt x="0" y="36"/>
                  </a:cubicBezTo>
                  <a:lnTo>
                    <a:pt x="0" y="3"/>
                  </a:lnTo>
                  <a:cubicBezTo>
                    <a:pt x="35" y="0"/>
                    <a:pt x="131" y="15"/>
                    <a:pt x="210" y="18"/>
                  </a:cubicBezTo>
                  <a:cubicBezTo>
                    <a:pt x="289" y="21"/>
                    <a:pt x="396" y="22"/>
                    <a:pt x="474" y="21"/>
                  </a:cubicBezTo>
                  <a:cubicBezTo>
                    <a:pt x="552" y="20"/>
                    <a:pt x="608" y="11"/>
                    <a:pt x="678" y="9"/>
                  </a:cubicBezTo>
                  <a:cubicBezTo>
                    <a:pt x="748" y="7"/>
                    <a:pt x="816" y="6"/>
                    <a:pt x="897" y="9"/>
                  </a:cubicBezTo>
                  <a:cubicBezTo>
                    <a:pt x="978" y="12"/>
                    <a:pt x="1067" y="28"/>
                    <a:pt x="1167" y="30"/>
                  </a:cubicBezTo>
                  <a:cubicBezTo>
                    <a:pt x="1267" y="32"/>
                    <a:pt x="1402" y="28"/>
                    <a:pt x="1500" y="24"/>
                  </a:cubicBezTo>
                  <a:cubicBezTo>
                    <a:pt x="1598" y="20"/>
                    <a:pt x="1685" y="4"/>
                    <a:pt x="1758" y="3"/>
                  </a:cubicBezTo>
                  <a:cubicBezTo>
                    <a:pt x="1831" y="2"/>
                    <a:pt x="1892" y="13"/>
                    <a:pt x="1938" y="18"/>
                  </a:cubicBezTo>
                  <a:cubicBezTo>
                    <a:pt x="1984" y="23"/>
                    <a:pt x="2041" y="30"/>
                    <a:pt x="2034" y="33"/>
                  </a:cubicBezTo>
                  <a:cubicBezTo>
                    <a:pt x="2027" y="36"/>
                    <a:pt x="1969" y="37"/>
                    <a:pt x="1893" y="39"/>
                  </a:cubicBez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sp>
        <p:nvSpPr>
          <p:cNvPr id="1028" name="Rectangle 29"/>
          <p:cNvSpPr>
            <a:spLocks noGrp="1" noChangeArrowheads="1"/>
          </p:cNvSpPr>
          <p:nvPr>
            <p:ph type="title"/>
          </p:nvPr>
        </p:nvSpPr>
        <p:spPr bwMode="auto">
          <a:xfrm>
            <a:off x="685800" y="76835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9" name="Rectangle 30"/>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8879" name="Rectangle 31"/>
          <p:cNvSpPr>
            <a:spLocks noGrp="1" noChangeArrowheads="1"/>
          </p:cNvSpPr>
          <p:nvPr>
            <p:ph type="dt" sz="half" idx="2"/>
          </p:nvPr>
        </p:nvSpPr>
        <p:spPr bwMode="auto">
          <a:xfrm>
            <a:off x="665163" y="6367463"/>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pPr>
              <a:defRPr/>
            </a:pPr>
            <a:endParaRPr lang="en-US"/>
          </a:p>
        </p:txBody>
      </p:sp>
      <p:sp>
        <p:nvSpPr>
          <p:cNvPr id="78880" name="Rectangle 32"/>
          <p:cNvSpPr>
            <a:spLocks noGrp="1" noChangeArrowheads="1"/>
          </p:cNvSpPr>
          <p:nvPr>
            <p:ph type="ftr" sz="quarter" idx="3"/>
          </p:nvPr>
        </p:nvSpPr>
        <p:spPr bwMode="auto">
          <a:xfrm>
            <a:off x="3103563" y="6367463"/>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a:defRPr/>
            </a:pPr>
            <a:r>
              <a:rPr lang="en-US" smtClean="0"/>
              <a:t>PowerPoint Slides Prepared by Robert F. Brooker, Ph.D.  Copyright ©2004 by South-Western, a division of Thomson Learning.  All rights reserved.</a:t>
            </a:r>
            <a:endParaRPr lang="en-US"/>
          </a:p>
        </p:txBody>
      </p:sp>
      <p:sp>
        <p:nvSpPr>
          <p:cNvPr id="78881" name="Rectangle 33"/>
          <p:cNvSpPr>
            <a:spLocks noGrp="1" noChangeArrowheads="1"/>
          </p:cNvSpPr>
          <p:nvPr>
            <p:ph type="sldNum" sz="quarter" idx="4"/>
          </p:nvPr>
        </p:nvSpPr>
        <p:spPr bwMode="auto">
          <a:xfrm>
            <a:off x="6532563" y="6367463"/>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pPr>
              <a:defRPr/>
            </a:pPr>
            <a:fld id="{89820814-B565-4720-B430-D81AD28C835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44"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spd="slow"/>
  <p:hf sldNum="0"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ahoma" pitchFamily="34" charset="0"/>
        </a:defRPr>
      </a:lvl2pPr>
      <a:lvl3pPr algn="ctr" rtl="0" eaLnBrk="0" fontAlgn="base" hangingPunct="0">
        <a:spcBef>
          <a:spcPct val="0"/>
        </a:spcBef>
        <a:spcAft>
          <a:spcPct val="0"/>
        </a:spcAft>
        <a:defRPr sz="4400">
          <a:solidFill>
            <a:schemeClr val="tx2"/>
          </a:solidFill>
          <a:latin typeface="Tahoma" pitchFamily="34" charset="0"/>
        </a:defRPr>
      </a:lvl3pPr>
      <a:lvl4pPr algn="ctr" rtl="0" eaLnBrk="0" fontAlgn="base" hangingPunct="0">
        <a:spcBef>
          <a:spcPct val="0"/>
        </a:spcBef>
        <a:spcAft>
          <a:spcPct val="0"/>
        </a:spcAft>
        <a:defRPr sz="4400">
          <a:solidFill>
            <a:schemeClr val="tx2"/>
          </a:solidFill>
          <a:latin typeface="Tahoma" pitchFamily="34" charset="0"/>
        </a:defRPr>
      </a:lvl4pPr>
      <a:lvl5pPr algn="ctr" rtl="0" eaLnBrk="0" fontAlgn="base" hangingPunct="0">
        <a:spcBef>
          <a:spcPct val="0"/>
        </a:spcBef>
        <a:spcAft>
          <a:spcPct val="0"/>
        </a:spcAft>
        <a:defRPr sz="4400">
          <a:solidFill>
            <a:schemeClr val="tx2"/>
          </a:solidFill>
          <a:latin typeface="Tahoma" pitchFamily="34" charset="0"/>
        </a:defRPr>
      </a:lvl5pPr>
      <a:lvl6pPr marL="457200" algn="ctr" rtl="0" fontAlgn="base">
        <a:spcBef>
          <a:spcPct val="0"/>
        </a:spcBef>
        <a:spcAft>
          <a:spcPct val="0"/>
        </a:spcAft>
        <a:defRPr sz="4400">
          <a:solidFill>
            <a:schemeClr val="tx2"/>
          </a:solidFill>
          <a:latin typeface="Tahoma" pitchFamily="34" charset="0"/>
        </a:defRPr>
      </a:lvl6pPr>
      <a:lvl7pPr marL="914400" algn="ctr" rtl="0" fontAlgn="base">
        <a:spcBef>
          <a:spcPct val="0"/>
        </a:spcBef>
        <a:spcAft>
          <a:spcPct val="0"/>
        </a:spcAft>
        <a:defRPr sz="4400">
          <a:solidFill>
            <a:schemeClr val="tx2"/>
          </a:solidFill>
          <a:latin typeface="Tahoma" pitchFamily="34" charset="0"/>
        </a:defRPr>
      </a:lvl7pPr>
      <a:lvl8pPr marL="1371600" algn="ctr" rtl="0" fontAlgn="base">
        <a:spcBef>
          <a:spcPct val="0"/>
        </a:spcBef>
        <a:spcAft>
          <a:spcPct val="0"/>
        </a:spcAft>
        <a:defRPr sz="4400">
          <a:solidFill>
            <a:schemeClr val="tx2"/>
          </a:solidFill>
          <a:latin typeface="Tahoma" pitchFamily="34" charset="0"/>
        </a:defRPr>
      </a:lvl8pPr>
      <a:lvl9pPr marL="1828800" algn="ctr"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SzPct val="90000"/>
        <a:buBlip>
          <a:blip r:embed="rId14"/>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80000"/>
        <a:buBlip>
          <a:blip r:embed="rId15"/>
        </a:buBlip>
        <a:defRPr sz="2800">
          <a:solidFill>
            <a:schemeClr val="tx1"/>
          </a:solidFill>
          <a:latin typeface="+mn-lt"/>
        </a:defRPr>
      </a:lvl2pPr>
      <a:lvl3pPr marL="1143000" indent="-228600" algn="l" rtl="0" eaLnBrk="0" fontAlgn="base" hangingPunct="0">
        <a:spcBef>
          <a:spcPct val="20000"/>
        </a:spcBef>
        <a:spcAft>
          <a:spcPct val="0"/>
        </a:spcAft>
        <a:buSzPct val="70000"/>
        <a:buBlip>
          <a:blip r:embed="rId16"/>
        </a:buBlip>
        <a:defRPr sz="2400">
          <a:solidFill>
            <a:schemeClr val="tx1"/>
          </a:solidFill>
          <a:latin typeface="+mn-lt"/>
        </a:defRPr>
      </a:lvl3pPr>
      <a:lvl4pPr marL="1600200" indent="-228600" algn="l" rtl="0" eaLnBrk="0" fontAlgn="base" hangingPunct="0">
        <a:spcBef>
          <a:spcPct val="20000"/>
        </a:spcBef>
        <a:spcAft>
          <a:spcPct val="0"/>
        </a:spcAft>
        <a:buSzPct val="70000"/>
        <a:buBlip>
          <a:blip r:embed="rId17"/>
        </a:buBlip>
        <a:defRPr sz="2000">
          <a:solidFill>
            <a:schemeClr val="tx1"/>
          </a:solidFill>
          <a:latin typeface="+mn-lt"/>
        </a:defRPr>
      </a:lvl4pPr>
      <a:lvl5pPr marL="2057400" indent="-228600" algn="l" rtl="0" eaLnBrk="0" fontAlgn="base" hangingPunct="0">
        <a:spcBef>
          <a:spcPct val="20000"/>
        </a:spcBef>
        <a:spcAft>
          <a:spcPct val="0"/>
        </a:spcAft>
        <a:buSzPct val="70000"/>
        <a:buBlip>
          <a:blip r:embed="rId18"/>
        </a:buBlip>
        <a:defRPr sz="2000">
          <a:solidFill>
            <a:schemeClr val="tx1"/>
          </a:solidFill>
          <a:latin typeface="+mn-lt"/>
        </a:defRPr>
      </a:lvl5pPr>
      <a:lvl6pPr marL="2514600" indent="-228600" algn="l" rtl="0" fontAlgn="base">
        <a:spcBef>
          <a:spcPct val="20000"/>
        </a:spcBef>
        <a:spcAft>
          <a:spcPct val="0"/>
        </a:spcAft>
        <a:buSzPct val="70000"/>
        <a:buBlip>
          <a:blip r:embed="rId18"/>
        </a:buBlip>
        <a:defRPr sz="2000">
          <a:solidFill>
            <a:schemeClr val="tx1"/>
          </a:solidFill>
          <a:latin typeface="+mn-lt"/>
        </a:defRPr>
      </a:lvl6pPr>
      <a:lvl7pPr marL="2971800" indent="-228600" algn="l" rtl="0" fontAlgn="base">
        <a:spcBef>
          <a:spcPct val="20000"/>
        </a:spcBef>
        <a:spcAft>
          <a:spcPct val="0"/>
        </a:spcAft>
        <a:buSzPct val="70000"/>
        <a:buBlip>
          <a:blip r:embed="rId18"/>
        </a:buBlip>
        <a:defRPr sz="2000">
          <a:solidFill>
            <a:schemeClr val="tx1"/>
          </a:solidFill>
          <a:latin typeface="+mn-lt"/>
        </a:defRPr>
      </a:lvl7pPr>
      <a:lvl8pPr marL="3429000" indent="-228600" algn="l" rtl="0" fontAlgn="base">
        <a:spcBef>
          <a:spcPct val="20000"/>
        </a:spcBef>
        <a:spcAft>
          <a:spcPct val="0"/>
        </a:spcAft>
        <a:buSzPct val="70000"/>
        <a:buBlip>
          <a:blip r:embed="rId18"/>
        </a:buBlip>
        <a:defRPr sz="2000">
          <a:solidFill>
            <a:schemeClr val="tx1"/>
          </a:solidFill>
          <a:latin typeface="+mn-lt"/>
        </a:defRPr>
      </a:lvl8pPr>
      <a:lvl9pPr marL="3886200" indent="-228600" algn="l" rtl="0" fontAlgn="base">
        <a:spcBef>
          <a:spcPct val="20000"/>
        </a:spcBef>
        <a:spcAft>
          <a:spcPct val="0"/>
        </a:spcAft>
        <a:buSzPct val="70000"/>
        <a:buBlip>
          <a:blip r:embed="rId18"/>
        </a:buBlip>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ctrTitle"/>
          </p:nvPr>
        </p:nvSpPr>
        <p:spPr>
          <a:xfrm>
            <a:off x="685800" y="762000"/>
            <a:ext cx="7772400" cy="2667000"/>
          </a:xfrm>
        </p:spPr>
        <p:txBody>
          <a:bodyPr/>
          <a:lstStyle/>
          <a:p>
            <a:pPr eaLnBrk="1" hangingPunct="1"/>
            <a:r>
              <a:rPr lang="en-US" smtClean="0"/>
              <a:t>Managerial Economics in a Global Economy</a:t>
            </a:r>
          </a:p>
        </p:txBody>
      </p:sp>
      <p:sp>
        <p:nvSpPr>
          <p:cNvPr id="3076" name="Rectangle 3"/>
          <p:cNvSpPr>
            <a:spLocks noGrp="1" noChangeArrowheads="1"/>
          </p:cNvSpPr>
          <p:nvPr>
            <p:ph type="subTitle" idx="1"/>
          </p:nvPr>
        </p:nvSpPr>
        <p:spPr/>
        <p:txBody>
          <a:bodyPr/>
          <a:lstStyle/>
          <a:p>
            <a:pPr eaLnBrk="1" hangingPunct="1"/>
            <a:r>
              <a:rPr lang="en-US" dirty="0" smtClean="0"/>
              <a:t>Strategic </a:t>
            </a:r>
            <a:r>
              <a:rPr lang="en-US" dirty="0" smtClean="0"/>
              <a:t>Behavior</a:t>
            </a:r>
          </a:p>
        </p:txBody>
      </p:sp>
      <p:sp>
        <p:nvSpPr>
          <p:cNvPr id="2" name="Footer Placeholder 1"/>
          <p:cNvSpPr>
            <a:spLocks noGrp="1"/>
          </p:cNvSpPr>
          <p:nvPr>
            <p:ph type="ftr" sz="quarter" idx="11"/>
          </p:nvPr>
        </p:nvSpPr>
        <p:spPr/>
        <p:txBody>
          <a:bodyPr/>
          <a:lstStyle/>
          <a:p>
            <a:pPr>
              <a:defRPr/>
            </a:pPr>
            <a:r>
              <a:rPr lang="en-US" smtClean="0"/>
              <a:t>PowerPoint Slides Prepared by Robert F. Brooker, Ph.D.  Copyright ©2004 by South-Western, a division of Thomson Learning.  All rights reserved.</a:t>
            </a:r>
            <a:endParaRPr lang="en-US"/>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Grp="1" noChangeArrowheads="1"/>
          </p:cNvSpPr>
          <p:nvPr>
            <p:ph type="title"/>
          </p:nvPr>
        </p:nvSpPr>
        <p:spPr>
          <a:xfrm>
            <a:off x="685800" y="768350"/>
            <a:ext cx="7772400" cy="762000"/>
          </a:xfrm>
        </p:spPr>
        <p:txBody>
          <a:bodyPr/>
          <a:lstStyle/>
          <a:p>
            <a:pPr eaLnBrk="1" hangingPunct="1"/>
            <a:r>
              <a:rPr lang="en-US" smtClean="0"/>
              <a:t>Game Theory</a:t>
            </a:r>
          </a:p>
        </p:txBody>
      </p:sp>
      <p:pic>
        <p:nvPicPr>
          <p:cNvPr id="28676"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3884613"/>
            <a:ext cx="8262938" cy="1525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7" name="Text Box 4"/>
          <p:cNvSpPr txBox="1">
            <a:spLocks noChangeArrowheads="1"/>
          </p:cNvSpPr>
          <p:nvPr/>
        </p:nvSpPr>
        <p:spPr bwMode="auto">
          <a:xfrm>
            <a:off x="685800" y="1600200"/>
            <a:ext cx="8153400" cy="2147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atin typeface="Arial" charset="0"/>
              </a:rPr>
              <a:t>What is the optimal strategy for Firm B if Firm A chooses to advertise?</a:t>
            </a:r>
          </a:p>
          <a:p>
            <a:pPr>
              <a:spcBef>
                <a:spcPct val="50000"/>
              </a:spcBef>
            </a:pPr>
            <a:r>
              <a:rPr lang="en-US">
                <a:latin typeface="Arial" charset="0"/>
              </a:rPr>
              <a:t>If Firm B chooses to advertise, the payoff is 3. Otherwise, the payoff is 1. The optimal strategy is to advertise.</a:t>
            </a:r>
            <a:endParaRPr lang="en-US" sz="1800">
              <a:latin typeface="Arial" charset="0"/>
            </a:endParaRPr>
          </a:p>
          <a:p>
            <a:pPr>
              <a:spcBef>
                <a:spcPct val="50000"/>
              </a:spcBef>
            </a:pPr>
            <a:endParaRPr lang="en-US" sz="1800">
              <a:latin typeface="Arial" charset="0"/>
            </a:endParaRPr>
          </a:p>
        </p:txBody>
      </p:sp>
      <p:sp>
        <p:nvSpPr>
          <p:cNvPr id="28678" name="Oval 5"/>
          <p:cNvSpPr>
            <a:spLocks noChangeArrowheads="1"/>
          </p:cNvSpPr>
          <p:nvPr/>
        </p:nvSpPr>
        <p:spPr bwMode="auto">
          <a:xfrm>
            <a:off x="4343400" y="4572000"/>
            <a:ext cx="4267200" cy="609600"/>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8679" name="Oval 6"/>
          <p:cNvSpPr>
            <a:spLocks noChangeArrowheads="1"/>
          </p:cNvSpPr>
          <p:nvPr/>
        </p:nvSpPr>
        <p:spPr bwMode="auto">
          <a:xfrm>
            <a:off x="4953000" y="4572000"/>
            <a:ext cx="838200" cy="609600"/>
          </a:xfrm>
          <a:prstGeom prst="ellipse">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 name="Footer Placeholder 1"/>
          <p:cNvSpPr>
            <a:spLocks noGrp="1"/>
          </p:cNvSpPr>
          <p:nvPr>
            <p:ph type="ftr" sz="quarter" idx="11"/>
          </p:nvPr>
        </p:nvSpPr>
        <p:spPr/>
        <p:txBody>
          <a:bodyPr/>
          <a:lstStyle/>
          <a:p>
            <a:pPr>
              <a:defRPr/>
            </a:pPr>
            <a:r>
              <a:rPr lang="en-US" smtClean="0"/>
              <a:t>PowerPoint Slides Prepared by Robert F. Brooker, Ph.D.  Copyright ©2004 by South-Western, a division of Thomson Learning.  All rights reserved.</a:t>
            </a:r>
            <a:endParaRPr lang="en-US"/>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a:xfrm>
            <a:off x="685800" y="768350"/>
            <a:ext cx="7772400" cy="762000"/>
          </a:xfrm>
        </p:spPr>
        <p:txBody>
          <a:bodyPr/>
          <a:lstStyle/>
          <a:p>
            <a:pPr eaLnBrk="1" hangingPunct="1"/>
            <a:r>
              <a:rPr lang="en-US" smtClean="0"/>
              <a:t>Game Theory</a:t>
            </a:r>
          </a:p>
        </p:txBody>
      </p:sp>
      <p:pic>
        <p:nvPicPr>
          <p:cNvPr id="29700"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3884613"/>
            <a:ext cx="8262938" cy="1525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1" name="Text Box 4"/>
          <p:cNvSpPr txBox="1">
            <a:spLocks noChangeArrowheads="1"/>
          </p:cNvSpPr>
          <p:nvPr/>
        </p:nvSpPr>
        <p:spPr bwMode="auto">
          <a:xfrm>
            <a:off x="685800" y="1600200"/>
            <a:ext cx="81534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atin typeface="Arial" charset="0"/>
              </a:rPr>
              <a:t>What is the optimal strategy for Firm B if Firm A chooses not to advertise?</a:t>
            </a:r>
            <a:endParaRPr lang="en-US" sz="1800">
              <a:latin typeface="Arial" charset="0"/>
            </a:endParaRPr>
          </a:p>
        </p:txBody>
      </p:sp>
      <p:sp>
        <p:nvSpPr>
          <p:cNvPr id="29702" name="Oval 5"/>
          <p:cNvSpPr>
            <a:spLocks noChangeArrowheads="1"/>
          </p:cNvSpPr>
          <p:nvPr/>
        </p:nvSpPr>
        <p:spPr bwMode="auto">
          <a:xfrm>
            <a:off x="4343400" y="4953000"/>
            <a:ext cx="4267200" cy="609600"/>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 name="Footer Placeholder 1"/>
          <p:cNvSpPr>
            <a:spLocks noGrp="1"/>
          </p:cNvSpPr>
          <p:nvPr>
            <p:ph type="ftr" sz="quarter" idx="11"/>
          </p:nvPr>
        </p:nvSpPr>
        <p:spPr/>
        <p:txBody>
          <a:bodyPr/>
          <a:lstStyle/>
          <a:p>
            <a:pPr>
              <a:defRPr/>
            </a:pPr>
            <a:r>
              <a:rPr lang="en-US" smtClean="0"/>
              <a:t>PowerPoint Slides Prepared by Robert F. Brooker, Ph.D.  Copyright ©2004 by South-Western, a division of Thomson Learning.  All rights reserved.</a:t>
            </a:r>
            <a:endParaRPr lang="en-US"/>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p:nvPr>
        </p:nvSpPr>
        <p:spPr>
          <a:xfrm>
            <a:off x="685800" y="768350"/>
            <a:ext cx="7772400" cy="762000"/>
          </a:xfrm>
        </p:spPr>
        <p:txBody>
          <a:bodyPr/>
          <a:lstStyle/>
          <a:p>
            <a:pPr eaLnBrk="1" hangingPunct="1"/>
            <a:r>
              <a:rPr lang="en-US" smtClean="0"/>
              <a:t>Game Theory</a:t>
            </a:r>
          </a:p>
        </p:txBody>
      </p:sp>
      <p:pic>
        <p:nvPicPr>
          <p:cNvPr id="3072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3884613"/>
            <a:ext cx="8262938" cy="1525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5" name="Text Box 4"/>
          <p:cNvSpPr txBox="1">
            <a:spLocks noChangeArrowheads="1"/>
          </p:cNvSpPr>
          <p:nvPr/>
        </p:nvSpPr>
        <p:spPr bwMode="auto">
          <a:xfrm>
            <a:off x="685800" y="1600200"/>
            <a:ext cx="8153400" cy="173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atin typeface="Arial" charset="0"/>
              </a:rPr>
              <a:t>What is the optimal strategy for Firm B if Firm A chooses not to advertise?</a:t>
            </a:r>
          </a:p>
          <a:p>
            <a:pPr>
              <a:spcBef>
                <a:spcPct val="50000"/>
              </a:spcBef>
            </a:pPr>
            <a:r>
              <a:rPr lang="en-US">
                <a:latin typeface="Arial" charset="0"/>
              </a:rPr>
              <a:t>If Firm B chooses to advertise, the payoff is 5. Otherwise, the payoff is 2. Again, the optimal strategy is to advertise.</a:t>
            </a:r>
          </a:p>
        </p:txBody>
      </p:sp>
      <p:sp>
        <p:nvSpPr>
          <p:cNvPr id="30726" name="Oval 5"/>
          <p:cNvSpPr>
            <a:spLocks noChangeArrowheads="1"/>
          </p:cNvSpPr>
          <p:nvPr/>
        </p:nvSpPr>
        <p:spPr bwMode="auto">
          <a:xfrm>
            <a:off x="4343400" y="4953000"/>
            <a:ext cx="4267200" cy="609600"/>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0727" name="Oval 6"/>
          <p:cNvSpPr>
            <a:spLocks noChangeArrowheads="1"/>
          </p:cNvSpPr>
          <p:nvPr/>
        </p:nvSpPr>
        <p:spPr bwMode="auto">
          <a:xfrm>
            <a:off x="4953000" y="4953000"/>
            <a:ext cx="838200" cy="609600"/>
          </a:xfrm>
          <a:prstGeom prst="ellipse">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 name="Footer Placeholder 1"/>
          <p:cNvSpPr>
            <a:spLocks noGrp="1"/>
          </p:cNvSpPr>
          <p:nvPr>
            <p:ph type="ftr" sz="quarter" idx="11"/>
          </p:nvPr>
        </p:nvSpPr>
        <p:spPr/>
        <p:txBody>
          <a:bodyPr/>
          <a:lstStyle/>
          <a:p>
            <a:pPr>
              <a:defRPr/>
            </a:pPr>
            <a:r>
              <a:rPr lang="en-US" smtClean="0"/>
              <a:t>PowerPoint Slides Prepared by Robert F. Brooker, Ph.D.  Copyright ©2004 by South-Western, a division of Thomson Learning.  All rights reserved.</a:t>
            </a:r>
            <a:endParaRPr lang="en-US"/>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p:nvPr>
        </p:nvSpPr>
        <p:spPr>
          <a:xfrm>
            <a:off x="685800" y="768350"/>
            <a:ext cx="7772400" cy="762000"/>
          </a:xfrm>
        </p:spPr>
        <p:txBody>
          <a:bodyPr/>
          <a:lstStyle/>
          <a:p>
            <a:pPr eaLnBrk="1" hangingPunct="1"/>
            <a:r>
              <a:rPr lang="en-US" smtClean="0"/>
              <a:t>Game Theory</a:t>
            </a:r>
          </a:p>
        </p:txBody>
      </p:sp>
      <p:pic>
        <p:nvPicPr>
          <p:cNvPr id="31748"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3884613"/>
            <a:ext cx="8262938" cy="1525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49" name="Text Box 4"/>
          <p:cNvSpPr txBox="1">
            <a:spLocks noChangeArrowheads="1"/>
          </p:cNvSpPr>
          <p:nvPr/>
        </p:nvSpPr>
        <p:spPr bwMode="auto">
          <a:xfrm>
            <a:off x="685800" y="1600200"/>
            <a:ext cx="81534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atin typeface="Arial" charset="0"/>
              </a:rPr>
              <a:t>Regardless of what Firm A decides to do, the optimal strategy for Firm B is to advertise. The </a:t>
            </a:r>
            <a:r>
              <a:rPr lang="en-US" u="sng">
                <a:latin typeface="Arial" charset="0"/>
              </a:rPr>
              <a:t>dominant strategy</a:t>
            </a:r>
            <a:r>
              <a:rPr lang="en-US">
                <a:latin typeface="Arial" charset="0"/>
              </a:rPr>
              <a:t> for Firm B is to advertise.</a:t>
            </a:r>
          </a:p>
        </p:txBody>
      </p:sp>
      <p:sp>
        <p:nvSpPr>
          <p:cNvPr id="31750" name="Oval 5"/>
          <p:cNvSpPr>
            <a:spLocks noChangeArrowheads="1"/>
          </p:cNvSpPr>
          <p:nvPr/>
        </p:nvSpPr>
        <p:spPr bwMode="auto">
          <a:xfrm>
            <a:off x="4953000" y="4572000"/>
            <a:ext cx="838200" cy="609600"/>
          </a:xfrm>
          <a:prstGeom prst="ellipse">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1751" name="Oval 6"/>
          <p:cNvSpPr>
            <a:spLocks noChangeArrowheads="1"/>
          </p:cNvSpPr>
          <p:nvPr/>
        </p:nvSpPr>
        <p:spPr bwMode="auto">
          <a:xfrm>
            <a:off x="4953000" y="4953000"/>
            <a:ext cx="838200" cy="609600"/>
          </a:xfrm>
          <a:prstGeom prst="ellipse">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 name="Footer Placeholder 1"/>
          <p:cNvSpPr>
            <a:spLocks noGrp="1"/>
          </p:cNvSpPr>
          <p:nvPr>
            <p:ph type="ftr" sz="quarter" idx="11"/>
          </p:nvPr>
        </p:nvSpPr>
        <p:spPr/>
        <p:txBody>
          <a:bodyPr/>
          <a:lstStyle/>
          <a:p>
            <a:pPr>
              <a:defRPr/>
            </a:pPr>
            <a:r>
              <a:rPr lang="en-US" smtClean="0"/>
              <a:t>PowerPoint Slides Prepared by Robert F. Brooker, Ph.D.  Copyright ©2004 by South-Western, a division of Thomson Learning.  All rights reserved.</a:t>
            </a:r>
            <a:endParaRPr lang="en-US"/>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a:xfrm>
            <a:off x="685800" y="768350"/>
            <a:ext cx="7772400" cy="762000"/>
          </a:xfrm>
        </p:spPr>
        <p:txBody>
          <a:bodyPr/>
          <a:lstStyle/>
          <a:p>
            <a:pPr eaLnBrk="1" hangingPunct="1"/>
            <a:r>
              <a:rPr lang="en-US" smtClean="0"/>
              <a:t>Game Theory</a:t>
            </a:r>
          </a:p>
        </p:txBody>
      </p:sp>
      <p:pic>
        <p:nvPicPr>
          <p:cNvPr id="32772"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3884613"/>
            <a:ext cx="8262938" cy="1525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3" name="Text Box 4"/>
          <p:cNvSpPr txBox="1">
            <a:spLocks noChangeArrowheads="1"/>
          </p:cNvSpPr>
          <p:nvPr/>
        </p:nvSpPr>
        <p:spPr bwMode="auto">
          <a:xfrm>
            <a:off x="685800" y="1600200"/>
            <a:ext cx="81534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atin typeface="Arial" charset="0"/>
              </a:rPr>
              <a:t>The dominant strategy for Firm A is to advertise and the dominant strategy for Firm B is to advertise. The </a:t>
            </a:r>
            <a:r>
              <a:rPr lang="en-US" u="sng">
                <a:latin typeface="Arial" charset="0"/>
              </a:rPr>
              <a:t>Nash equilibrium</a:t>
            </a:r>
            <a:r>
              <a:rPr lang="en-US">
                <a:latin typeface="Arial" charset="0"/>
              </a:rPr>
              <a:t> is for both firms to advertise.</a:t>
            </a:r>
          </a:p>
        </p:txBody>
      </p:sp>
      <p:sp>
        <p:nvSpPr>
          <p:cNvPr id="32774" name="Oval 5"/>
          <p:cNvSpPr>
            <a:spLocks noChangeArrowheads="1"/>
          </p:cNvSpPr>
          <p:nvPr/>
        </p:nvSpPr>
        <p:spPr bwMode="auto">
          <a:xfrm>
            <a:off x="4953000" y="4572000"/>
            <a:ext cx="838200" cy="609600"/>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 name="Footer Placeholder 1"/>
          <p:cNvSpPr>
            <a:spLocks noGrp="1"/>
          </p:cNvSpPr>
          <p:nvPr>
            <p:ph type="ftr" sz="quarter" idx="11"/>
          </p:nvPr>
        </p:nvSpPr>
        <p:spPr/>
        <p:txBody>
          <a:bodyPr/>
          <a:lstStyle/>
          <a:p>
            <a:pPr>
              <a:defRPr/>
            </a:pPr>
            <a:r>
              <a:rPr lang="en-US" smtClean="0"/>
              <a:t>PowerPoint Slides Prepared by Robert F. Brooker, Ph.D.  Copyright ©2004 by South-Western, a division of Thomson Learning.  All rights reserved.</a:t>
            </a:r>
            <a:endParaRPr lang="en-US"/>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5"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3886200"/>
            <a:ext cx="8262938" cy="152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6" name="Rectangle 2"/>
          <p:cNvSpPr>
            <a:spLocks noGrp="1" noChangeArrowheads="1"/>
          </p:cNvSpPr>
          <p:nvPr>
            <p:ph type="title"/>
          </p:nvPr>
        </p:nvSpPr>
        <p:spPr>
          <a:xfrm>
            <a:off x="685800" y="768350"/>
            <a:ext cx="7772400" cy="762000"/>
          </a:xfrm>
        </p:spPr>
        <p:txBody>
          <a:bodyPr/>
          <a:lstStyle/>
          <a:p>
            <a:pPr eaLnBrk="1" hangingPunct="1"/>
            <a:r>
              <a:rPr lang="en-US" smtClean="0"/>
              <a:t>Game Theory</a:t>
            </a:r>
          </a:p>
        </p:txBody>
      </p:sp>
      <p:sp>
        <p:nvSpPr>
          <p:cNvPr id="33797" name="Text Box 4"/>
          <p:cNvSpPr txBox="1">
            <a:spLocks noChangeArrowheads="1"/>
          </p:cNvSpPr>
          <p:nvPr/>
        </p:nvSpPr>
        <p:spPr bwMode="auto">
          <a:xfrm>
            <a:off x="533400" y="1828800"/>
            <a:ext cx="83058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sz="3200">
                <a:latin typeface="Arial" charset="0"/>
              </a:rPr>
              <a:t>A Second Advertising Example</a:t>
            </a:r>
          </a:p>
        </p:txBody>
      </p:sp>
      <p:sp>
        <p:nvSpPr>
          <p:cNvPr id="2" name="Footer Placeholder 1"/>
          <p:cNvSpPr>
            <a:spLocks noGrp="1"/>
          </p:cNvSpPr>
          <p:nvPr>
            <p:ph type="ftr" sz="quarter" idx="11"/>
          </p:nvPr>
        </p:nvSpPr>
        <p:spPr/>
        <p:txBody>
          <a:bodyPr/>
          <a:lstStyle/>
          <a:p>
            <a:pPr>
              <a:defRPr/>
            </a:pPr>
            <a:r>
              <a:rPr lang="en-US" smtClean="0"/>
              <a:t>PowerPoint Slides Prepared by Robert F. Brooker, Ph.D.  Copyright ©2004 by South-Western, a division of Thomson Learning.  All rights reserved.</a:t>
            </a:r>
            <a:endParaRPr lang="en-US"/>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ChangeArrowheads="1"/>
          </p:cNvSpPr>
          <p:nvPr>
            <p:ph type="title"/>
          </p:nvPr>
        </p:nvSpPr>
        <p:spPr>
          <a:xfrm>
            <a:off x="685800" y="768350"/>
            <a:ext cx="7772400" cy="762000"/>
          </a:xfrm>
        </p:spPr>
        <p:txBody>
          <a:bodyPr/>
          <a:lstStyle/>
          <a:p>
            <a:pPr eaLnBrk="1" hangingPunct="1"/>
            <a:r>
              <a:rPr lang="en-US" smtClean="0"/>
              <a:t>Game Theory</a:t>
            </a:r>
          </a:p>
        </p:txBody>
      </p:sp>
      <p:sp>
        <p:nvSpPr>
          <p:cNvPr id="34820" name="Text Box 4"/>
          <p:cNvSpPr txBox="1">
            <a:spLocks noChangeArrowheads="1"/>
          </p:cNvSpPr>
          <p:nvPr/>
        </p:nvSpPr>
        <p:spPr bwMode="auto">
          <a:xfrm>
            <a:off x="685800" y="1600200"/>
            <a:ext cx="81534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atin typeface="Arial" charset="0"/>
              </a:rPr>
              <a:t>What is the optimal strategy for Firm A if Firm B chooses to advertise?</a:t>
            </a:r>
            <a:endParaRPr lang="en-US" sz="1800">
              <a:latin typeface="Arial" charset="0"/>
            </a:endParaRPr>
          </a:p>
        </p:txBody>
      </p:sp>
      <p:sp>
        <p:nvSpPr>
          <p:cNvPr id="34821" name="Oval 5"/>
          <p:cNvSpPr>
            <a:spLocks noChangeArrowheads="1"/>
          </p:cNvSpPr>
          <p:nvPr/>
        </p:nvSpPr>
        <p:spPr bwMode="auto">
          <a:xfrm>
            <a:off x="4343400" y="4114800"/>
            <a:ext cx="1981200" cy="1524000"/>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pic>
        <p:nvPicPr>
          <p:cNvPr id="34822"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3886200"/>
            <a:ext cx="8262938" cy="152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1"/>
          </p:nvPr>
        </p:nvSpPr>
        <p:spPr/>
        <p:txBody>
          <a:bodyPr/>
          <a:lstStyle/>
          <a:p>
            <a:pPr>
              <a:defRPr/>
            </a:pPr>
            <a:r>
              <a:rPr lang="en-US" smtClean="0"/>
              <a:t>PowerPoint Slides Prepared by Robert F. Brooker, Ph.D.  Copyright ©2004 by South-Western, a division of Thomson Learning.  All rights reserved.</a:t>
            </a:r>
            <a:endParaRPr lang="en-US"/>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a:xfrm>
            <a:off x="685800" y="768350"/>
            <a:ext cx="7772400" cy="762000"/>
          </a:xfrm>
        </p:spPr>
        <p:txBody>
          <a:bodyPr/>
          <a:lstStyle/>
          <a:p>
            <a:pPr eaLnBrk="1" hangingPunct="1"/>
            <a:r>
              <a:rPr lang="en-US" smtClean="0"/>
              <a:t>Game Theory</a:t>
            </a:r>
          </a:p>
        </p:txBody>
      </p:sp>
      <p:sp>
        <p:nvSpPr>
          <p:cNvPr id="35844" name="Text Box 4"/>
          <p:cNvSpPr txBox="1">
            <a:spLocks noChangeArrowheads="1"/>
          </p:cNvSpPr>
          <p:nvPr/>
        </p:nvSpPr>
        <p:spPr bwMode="auto">
          <a:xfrm>
            <a:off x="685800" y="1600200"/>
            <a:ext cx="8153400" cy="173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atin typeface="Arial" charset="0"/>
              </a:rPr>
              <a:t>What is the optimal strategy for Firm A if Firm B chooses to advertise?</a:t>
            </a:r>
          </a:p>
          <a:p>
            <a:pPr>
              <a:spcBef>
                <a:spcPct val="50000"/>
              </a:spcBef>
            </a:pPr>
            <a:r>
              <a:rPr lang="en-US">
                <a:latin typeface="Arial" charset="0"/>
              </a:rPr>
              <a:t>If Firm A chooses to advertise, the payoff is 4. Otherwise, the payoff is 2. The optimal strategy is to advertise.</a:t>
            </a:r>
            <a:endParaRPr lang="en-US" sz="1800">
              <a:latin typeface="Arial" charset="0"/>
            </a:endParaRPr>
          </a:p>
        </p:txBody>
      </p:sp>
      <p:sp>
        <p:nvSpPr>
          <p:cNvPr id="35845" name="Oval 5"/>
          <p:cNvSpPr>
            <a:spLocks noChangeArrowheads="1"/>
          </p:cNvSpPr>
          <p:nvPr/>
        </p:nvSpPr>
        <p:spPr bwMode="auto">
          <a:xfrm>
            <a:off x="4343400" y="4114800"/>
            <a:ext cx="1981200" cy="1524000"/>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5846" name="Oval 6"/>
          <p:cNvSpPr>
            <a:spLocks noChangeArrowheads="1"/>
          </p:cNvSpPr>
          <p:nvPr/>
        </p:nvSpPr>
        <p:spPr bwMode="auto">
          <a:xfrm>
            <a:off x="4953000" y="4572000"/>
            <a:ext cx="838200" cy="609600"/>
          </a:xfrm>
          <a:prstGeom prst="ellipse">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pic>
        <p:nvPicPr>
          <p:cNvPr id="35847"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3886200"/>
            <a:ext cx="8262938" cy="152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1"/>
          </p:nvPr>
        </p:nvSpPr>
        <p:spPr/>
        <p:txBody>
          <a:bodyPr/>
          <a:lstStyle/>
          <a:p>
            <a:pPr>
              <a:defRPr/>
            </a:pPr>
            <a:r>
              <a:rPr lang="en-US" smtClean="0"/>
              <a:t>PowerPoint Slides Prepared by Robert F. Brooker, Ph.D.  Copyright ©2004 by South-Western, a division of Thomson Learning.  All rights reserved.</a:t>
            </a:r>
            <a:endParaRPr lang="en-US"/>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ChangeArrowheads="1"/>
          </p:cNvSpPr>
          <p:nvPr>
            <p:ph type="title"/>
          </p:nvPr>
        </p:nvSpPr>
        <p:spPr>
          <a:xfrm>
            <a:off x="685800" y="768350"/>
            <a:ext cx="7772400" cy="762000"/>
          </a:xfrm>
        </p:spPr>
        <p:txBody>
          <a:bodyPr/>
          <a:lstStyle/>
          <a:p>
            <a:pPr eaLnBrk="1" hangingPunct="1"/>
            <a:r>
              <a:rPr lang="en-US" smtClean="0"/>
              <a:t>Game Theory</a:t>
            </a:r>
          </a:p>
        </p:txBody>
      </p:sp>
      <p:sp>
        <p:nvSpPr>
          <p:cNvPr id="36868" name="Text Box 4"/>
          <p:cNvSpPr txBox="1">
            <a:spLocks noChangeArrowheads="1"/>
          </p:cNvSpPr>
          <p:nvPr/>
        </p:nvSpPr>
        <p:spPr bwMode="auto">
          <a:xfrm>
            <a:off x="685800" y="1600200"/>
            <a:ext cx="81534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atin typeface="Arial" charset="0"/>
              </a:rPr>
              <a:t>What is the optimal strategy for Firm A if Firm B chooses not to advertise?</a:t>
            </a:r>
            <a:endParaRPr lang="en-US" sz="1800">
              <a:latin typeface="Arial" charset="0"/>
            </a:endParaRPr>
          </a:p>
        </p:txBody>
      </p:sp>
      <p:sp>
        <p:nvSpPr>
          <p:cNvPr id="36869" name="Oval 5"/>
          <p:cNvSpPr>
            <a:spLocks noChangeArrowheads="1"/>
          </p:cNvSpPr>
          <p:nvPr/>
        </p:nvSpPr>
        <p:spPr bwMode="auto">
          <a:xfrm>
            <a:off x="6172200" y="4038600"/>
            <a:ext cx="2819400" cy="1524000"/>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pic>
        <p:nvPicPr>
          <p:cNvPr id="36870"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3886200"/>
            <a:ext cx="8262938" cy="152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1"/>
          </p:nvPr>
        </p:nvSpPr>
        <p:spPr/>
        <p:txBody>
          <a:bodyPr/>
          <a:lstStyle/>
          <a:p>
            <a:pPr>
              <a:defRPr/>
            </a:pPr>
            <a:r>
              <a:rPr lang="en-US" smtClean="0"/>
              <a:t>PowerPoint Slides Prepared by Robert F. Brooker, Ph.D.  Copyright ©2004 by South-Western, a division of Thomson Learning.  All rights reserved.</a:t>
            </a:r>
            <a:endParaRPr lang="en-US"/>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p:nvPr>
        </p:nvSpPr>
        <p:spPr>
          <a:xfrm>
            <a:off x="685800" y="768350"/>
            <a:ext cx="7772400" cy="762000"/>
          </a:xfrm>
        </p:spPr>
        <p:txBody>
          <a:bodyPr/>
          <a:lstStyle/>
          <a:p>
            <a:pPr eaLnBrk="1" hangingPunct="1"/>
            <a:r>
              <a:rPr lang="en-US" smtClean="0"/>
              <a:t>Game Theory</a:t>
            </a:r>
          </a:p>
        </p:txBody>
      </p:sp>
      <p:sp>
        <p:nvSpPr>
          <p:cNvPr id="37892" name="Text Box 4"/>
          <p:cNvSpPr txBox="1">
            <a:spLocks noChangeArrowheads="1"/>
          </p:cNvSpPr>
          <p:nvPr/>
        </p:nvSpPr>
        <p:spPr bwMode="auto">
          <a:xfrm>
            <a:off x="685800" y="1600200"/>
            <a:ext cx="8153400" cy="210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atin typeface="Arial" charset="0"/>
              </a:rPr>
              <a:t>What is the optimal strategy for Firm A if Firm B chooses not to advertise?</a:t>
            </a:r>
          </a:p>
          <a:p>
            <a:pPr>
              <a:spcBef>
                <a:spcPct val="50000"/>
              </a:spcBef>
            </a:pPr>
            <a:r>
              <a:rPr lang="en-US">
                <a:latin typeface="Arial" charset="0"/>
              </a:rPr>
              <a:t>If Firm A chooses to advertise, the payoff is 5. Otherwise, the payoff is 6. In this case, the optimal strategy is </a:t>
            </a:r>
            <a:r>
              <a:rPr lang="en-US" u="sng">
                <a:latin typeface="Arial" charset="0"/>
              </a:rPr>
              <a:t>not</a:t>
            </a:r>
            <a:r>
              <a:rPr lang="en-US">
                <a:latin typeface="Arial" charset="0"/>
              </a:rPr>
              <a:t> to advertise.</a:t>
            </a:r>
          </a:p>
        </p:txBody>
      </p:sp>
      <p:sp>
        <p:nvSpPr>
          <p:cNvPr id="37893" name="Oval 5"/>
          <p:cNvSpPr>
            <a:spLocks noChangeArrowheads="1"/>
          </p:cNvSpPr>
          <p:nvPr/>
        </p:nvSpPr>
        <p:spPr bwMode="auto">
          <a:xfrm>
            <a:off x="6172200" y="4038600"/>
            <a:ext cx="2819400" cy="1524000"/>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7894" name="Oval 6"/>
          <p:cNvSpPr>
            <a:spLocks noChangeArrowheads="1"/>
          </p:cNvSpPr>
          <p:nvPr/>
        </p:nvSpPr>
        <p:spPr bwMode="auto">
          <a:xfrm>
            <a:off x="7162800" y="4572000"/>
            <a:ext cx="838200" cy="609600"/>
          </a:xfrm>
          <a:prstGeom prst="ellipse">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pic>
        <p:nvPicPr>
          <p:cNvPr id="37895"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3886200"/>
            <a:ext cx="8262938" cy="152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1"/>
          </p:nvPr>
        </p:nvSpPr>
        <p:spPr/>
        <p:txBody>
          <a:bodyPr/>
          <a:lstStyle/>
          <a:p>
            <a:pPr>
              <a:defRPr/>
            </a:pPr>
            <a:r>
              <a:rPr lang="en-US" smtClean="0"/>
              <a:t>PowerPoint Slides Prepared by Robert F. Brooker, Ph.D.  Copyright ©2004 by South-Western, a division of Thomson Learning.  All rights reserved.</a:t>
            </a:r>
            <a:endParaRPr lang="en-US"/>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768350"/>
            <a:ext cx="7772400" cy="762000"/>
          </a:xfrm>
        </p:spPr>
        <p:txBody>
          <a:bodyPr/>
          <a:lstStyle/>
          <a:p>
            <a:pPr eaLnBrk="1" hangingPunct="1"/>
            <a:r>
              <a:rPr lang="en-US" smtClean="0"/>
              <a:t>Strategic Behavior</a:t>
            </a:r>
          </a:p>
        </p:txBody>
      </p:sp>
      <p:sp>
        <p:nvSpPr>
          <p:cNvPr id="29699" name="Rectangle 3"/>
          <p:cNvSpPr>
            <a:spLocks noGrp="1" noChangeArrowheads="1"/>
          </p:cNvSpPr>
          <p:nvPr>
            <p:ph type="body" idx="1"/>
          </p:nvPr>
        </p:nvSpPr>
        <p:spPr>
          <a:xfrm>
            <a:off x="609600" y="1676400"/>
            <a:ext cx="7924800" cy="4572000"/>
          </a:xfrm>
        </p:spPr>
        <p:txBody>
          <a:bodyPr/>
          <a:lstStyle/>
          <a:p>
            <a:pPr eaLnBrk="1" hangingPunct="1">
              <a:lnSpc>
                <a:spcPct val="90000"/>
              </a:lnSpc>
            </a:pPr>
            <a:r>
              <a:rPr lang="en-US" smtClean="0"/>
              <a:t>Game Theory</a:t>
            </a:r>
          </a:p>
          <a:p>
            <a:pPr lvl="1" eaLnBrk="1" hangingPunct="1">
              <a:lnSpc>
                <a:spcPct val="90000"/>
              </a:lnSpc>
            </a:pPr>
            <a:r>
              <a:rPr lang="en-US" smtClean="0"/>
              <a:t>Players</a:t>
            </a:r>
          </a:p>
          <a:p>
            <a:pPr lvl="1" eaLnBrk="1" hangingPunct="1">
              <a:lnSpc>
                <a:spcPct val="90000"/>
              </a:lnSpc>
            </a:pPr>
            <a:r>
              <a:rPr lang="en-US" smtClean="0"/>
              <a:t>Strategies</a:t>
            </a:r>
          </a:p>
          <a:p>
            <a:pPr lvl="1" eaLnBrk="1" hangingPunct="1">
              <a:lnSpc>
                <a:spcPct val="90000"/>
              </a:lnSpc>
            </a:pPr>
            <a:r>
              <a:rPr lang="en-US" smtClean="0"/>
              <a:t>Payoff matrix</a:t>
            </a:r>
          </a:p>
          <a:p>
            <a:pPr eaLnBrk="1" hangingPunct="1">
              <a:lnSpc>
                <a:spcPct val="90000"/>
              </a:lnSpc>
            </a:pPr>
            <a:r>
              <a:rPr lang="en-US" smtClean="0"/>
              <a:t>Nash Equilibrium</a:t>
            </a:r>
          </a:p>
          <a:p>
            <a:pPr lvl="1" eaLnBrk="1" hangingPunct="1">
              <a:lnSpc>
                <a:spcPct val="90000"/>
              </a:lnSpc>
            </a:pPr>
            <a:r>
              <a:rPr lang="en-US" smtClean="0"/>
              <a:t>Each player chooses a strategy that is optimal given the strategy of the other player</a:t>
            </a:r>
          </a:p>
          <a:p>
            <a:pPr lvl="1" eaLnBrk="1" hangingPunct="1">
              <a:lnSpc>
                <a:spcPct val="90000"/>
              </a:lnSpc>
            </a:pPr>
            <a:r>
              <a:rPr lang="en-US" smtClean="0"/>
              <a:t>A strategy is dominant if it is always optimal</a:t>
            </a:r>
          </a:p>
        </p:txBody>
      </p:sp>
      <p:sp>
        <p:nvSpPr>
          <p:cNvPr id="2" name="Footer Placeholder 1"/>
          <p:cNvSpPr>
            <a:spLocks noGrp="1"/>
          </p:cNvSpPr>
          <p:nvPr>
            <p:ph type="ftr" sz="quarter" idx="11"/>
          </p:nvPr>
        </p:nvSpPr>
        <p:spPr/>
        <p:txBody>
          <a:bodyPr/>
          <a:lstStyle/>
          <a:p>
            <a:pPr>
              <a:defRPr/>
            </a:pPr>
            <a:r>
              <a:rPr lang="en-US" smtClean="0"/>
              <a:t>PowerPoint Slides Prepared by Robert F. Brooker, Ph.D.  Copyright ©2004 by South-Western, a division of Thomson Learning.  All rights reserved.</a:t>
            </a:r>
            <a:endParaRPr 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9698">
                                            <p:txEl>
                                              <p:pRg st="0" end="0"/>
                                            </p:txEl>
                                          </p:spTgt>
                                        </p:tgtEl>
                                        <p:attrNameLst>
                                          <p:attrName>style.visibility</p:attrName>
                                        </p:attrNameLst>
                                      </p:cBhvr>
                                      <p:to>
                                        <p:strVal val="visible"/>
                                      </p:to>
                                    </p:set>
                                    <p:anim calcmode="lin" valueType="num">
                                      <p:cBhvr additive="base">
                                        <p:cTn id="7" dur="500" fill="hold"/>
                                        <p:tgtEl>
                                          <p:spTgt spid="2969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9698">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9699">
                                            <p:txEl>
                                              <p:pRg st="0" end="0"/>
                                            </p:txEl>
                                          </p:spTgt>
                                        </p:tgtEl>
                                        <p:attrNameLst>
                                          <p:attrName>style.visibility</p:attrName>
                                        </p:attrNameLst>
                                      </p:cBhvr>
                                      <p:to>
                                        <p:strVal val="visible"/>
                                      </p:to>
                                    </p:set>
                                    <p:anim calcmode="lin" valueType="num">
                                      <p:cBhvr additive="base">
                                        <p:cTn id="13" dur="500" fill="hold"/>
                                        <p:tgtEl>
                                          <p:spTgt spid="29699">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9699">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carbrake.wav"/>
                                        </p:tgtEl>
                                      </p:cMediaNode>
                                    </p:audio>
                                  </p:subTnLst>
                                </p:cTn>
                              </p:par>
                              <p:par>
                                <p:cTn id="15" presetID="2" presetClass="entr" presetSubtype="2" fill="hold" grpId="0" nodeType="withEffect">
                                  <p:stCondLst>
                                    <p:cond delay="0"/>
                                  </p:stCondLst>
                                  <p:childTnLst>
                                    <p:set>
                                      <p:cBhvr>
                                        <p:cTn id="16" dur="1" fill="hold">
                                          <p:stCondLst>
                                            <p:cond delay="0"/>
                                          </p:stCondLst>
                                        </p:cTn>
                                        <p:tgtEl>
                                          <p:spTgt spid="29699">
                                            <p:txEl>
                                              <p:pRg st="1" end="1"/>
                                            </p:txEl>
                                          </p:spTgt>
                                        </p:tgtEl>
                                        <p:attrNameLst>
                                          <p:attrName>style.visibility</p:attrName>
                                        </p:attrNameLst>
                                      </p:cBhvr>
                                      <p:to>
                                        <p:strVal val="visible"/>
                                      </p:to>
                                    </p:set>
                                    <p:anim calcmode="lin" valueType="num">
                                      <p:cBhvr additive="base">
                                        <p:cTn id="17" dur="500" fill="hold"/>
                                        <p:tgtEl>
                                          <p:spTgt spid="29699">
                                            <p:txEl>
                                              <p:pRg st="1" end="1"/>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29699">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3" name="carbrake.wav"/>
                                        </p:tgtEl>
                                      </p:cMediaNode>
                                    </p:audio>
                                  </p:subTnLst>
                                </p:cTn>
                              </p:par>
                              <p:par>
                                <p:cTn id="19" presetID="2" presetClass="entr" presetSubtype="2" fill="hold" grpId="0" nodeType="withEffect">
                                  <p:stCondLst>
                                    <p:cond delay="0"/>
                                  </p:stCondLst>
                                  <p:childTnLst>
                                    <p:set>
                                      <p:cBhvr>
                                        <p:cTn id="20" dur="1" fill="hold">
                                          <p:stCondLst>
                                            <p:cond delay="0"/>
                                          </p:stCondLst>
                                        </p:cTn>
                                        <p:tgtEl>
                                          <p:spTgt spid="29699">
                                            <p:txEl>
                                              <p:pRg st="2" end="2"/>
                                            </p:txEl>
                                          </p:spTgt>
                                        </p:tgtEl>
                                        <p:attrNameLst>
                                          <p:attrName>style.visibility</p:attrName>
                                        </p:attrNameLst>
                                      </p:cBhvr>
                                      <p:to>
                                        <p:strVal val="visible"/>
                                      </p:to>
                                    </p:set>
                                    <p:anim calcmode="lin" valueType="num">
                                      <p:cBhvr additive="base">
                                        <p:cTn id="21" dur="500" fill="hold"/>
                                        <p:tgtEl>
                                          <p:spTgt spid="29699">
                                            <p:txEl>
                                              <p:pRg st="2" end="2"/>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29699">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9"/>
                                            </p:cond>
                                          </p:stCondLst>
                                          <p:endCondLst>
                                            <p:cond evt="onStopAudio" delay="0">
                                              <p:tgtEl>
                                                <p:sldTgt/>
                                              </p:tgtEl>
                                            </p:cond>
                                          </p:endCondLst>
                                        </p:cTn>
                                        <p:tgtEl>
                                          <p:sndTgt r:embed="rId3" name="carbrake.wav"/>
                                        </p:tgtEl>
                                      </p:cMediaNode>
                                    </p:audio>
                                  </p:subTnLst>
                                </p:cTn>
                              </p:par>
                              <p:par>
                                <p:cTn id="23" presetID="2" presetClass="entr" presetSubtype="2" fill="hold" grpId="0" nodeType="withEffect">
                                  <p:stCondLst>
                                    <p:cond delay="0"/>
                                  </p:stCondLst>
                                  <p:childTnLst>
                                    <p:set>
                                      <p:cBhvr>
                                        <p:cTn id="24" dur="1" fill="hold">
                                          <p:stCondLst>
                                            <p:cond delay="0"/>
                                          </p:stCondLst>
                                        </p:cTn>
                                        <p:tgtEl>
                                          <p:spTgt spid="29699">
                                            <p:txEl>
                                              <p:pRg st="3" end="3"/>
                                            </p:txEl>
                                          </p:spTgt>
                                        </p:tgtEl>
                                        <p:attrNameLst>
                                          <p:attrName>style.visibility</p:attrName>
                                        </p:attrNameLst>
                                      </p:cBhvr>
                                      <p:to>
                                        <p:strVal val="visible"/>
                                      </p:to>
                                    </p:set>
                                    <p:anim calcmode="lin" valueType="num">
                                      <p:cBhvr additive="base">
                                        <p:cTn id="25" dur="500" fill="hold"/>
                                        <p:tgtEl>
                                          <p:spTgt spid="29699">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9699">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carbrake.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9699">
                                            <p:txEl>
                                              <p:pRg st="4" end="4"/>
                                            </p:txEl>
                                          </p:spTgt>
                                        </p:tgtEl>
                                        <p:attrNameLst>
                                          <p:attrName>style.visibility</p:attrName>
                                        </p:attrNameLst>
                                      </p:cBhvr>
                                      <p:to>
                                        <p:strVal val="visible"/>
                                      </p:to>
                                    </p:set>
                                    <p:anim calcmode="lin" valueType="num">
                                      <p:cBhvr additive="base">
                                        <p:cTn id="31" dur="500" fill="hold"/>
                                        <p:tgtEl>
                                          <p:spTgt spid="29699">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9699">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carbrake.wav"/>
                                        </p:tgtEl>
                                      </p:cMediaNode>
                                    </p:audio>
                                  </p:subTnLst>
                                </p:cTn>
                              </p:par>
                              <p:par>
                                <p:cTn id="33" presetID="2" presetClass="entr" presetSubtype="2" fill="hold" grpId="0" nodeType="withEffect">
                                  <p:stCondLst>
                                    <p:cond delay="0"/>
                                  </p:stCondLst>
                                  <p:childTnLst>
                                    <p:set>
                                      <p:cBhvr>
                                        <p:cTn id="34" dur="1" fill="hold">
                                          <p:stCondLst>
                                            <p:cond delay="0"/>
                                          </p:stCondLst>
                                        </p:cTn>
                                        <p:tgtEl>
                                          <p:spTgt spid="29699">
                                            <p:txEl>
                                              <p:pRg st="5" end="5"/>
                                            </p:txEl>
                                          </p:spTgt>
                                        </p:tgtEl>
                                        <p:attrNameLst>
                                          <p:attrName>style.visibility</p:attrName>
                                        </p:attrNameLst>
                                      </p:cBhvr>
                                      <p:to>
                                        <p:strVal val="visible"/>
                                      </p:to>
                                    </p:set>
                                    <p:anim calcmode="lin" valueType="num">
                                      <p:cBhvr additive="base">
                                        <p:cTn id="35" dur="500" fill="hold"/>
                                        <p:tgtEl>
                                          <p:spTgt spid="29699">
                                            <p:txEl>
                                              <p:pRg st="5" end="5"/>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29699">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3"/>
                                            </p:cond>
                                          </p:stCondLst>
                                          <p:endCondLst>
                                            <p:cond evt="onStopAudio" delay="0">
                                              <p:tgtEl>
                                                <p:sldTgt/>
                                              </p:tgtEl>
                                            </p:cond>
                                          </p:endCondLst>
                                        </p:cTn>
                                        <p:tgtEl>
                                          <p:sndTgt r:embed="rId3" name="carbrake.wav"/>
                                        </p:tgtEl>
                                      </p:cMediaNode>
                                    </p:audio>
                                  </p:subTnLst>
                                </p:cTn>
                              </p:par>
                              <p:par>
                                <p:cTn id="37" presetID="2" presetClass="entr" presetSubtype="2" fill="hold" grpId="0" nodeType="withEffect">
                                  <p:stCondLst>
                                    <p:cond delay="0"/>
                                  </p:stCondLst>
                                  <p:childTnLst>
                                    <p:set>
                                      <p:cBhvr>
                                        <p:cTn id="38" dur="1" fill="hold">
                                          <p:stCondLst>
                                            <p:cond delay="0"/>
                                          </p:stCondLst>
                                        </p:cTn>
                                        <p:tgtEl>
                                          <p:spTgt spid="29699">
                                            <p:txEl>
                                              <p:pRg st="6" end="6"/>
                                            </p:txEl>
                                          </p:spTgt>
                                        </p:tgtEl>
                                        <p:attrNameLst>
                                          <p:attrName>style.visibility</p:attrName>
                                        </p:attrNameLst>
                                      </p:cBhvr>
                                      <p:to>
                                        <p:strVal val="visible"/>
                                      </p:to>
                                    </p:set>
                                    <p:anim calcmode="lin" valueType="num">
                                      <p:cBhvr additive="base">
                                        <p:cTn id="39" dur="500" fill="hold"/>
                                        <p:tgtEl>
                                          <p:spTgt spid="29699">
                                            <p:txEl>
                                              <p:pRg st="6" end="6"/>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29699">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7"/>
                                            </p:cond>
                                          </p:stCondLst>
                                          <p:endCondLst>
                                            <p:cond evt="onStopAudio" delay="0">
                                              <p:tgtEl>
                                                <p:sldTgt/>
                                              </p:tgtEl>
                                            </p:cond>
                                          </p:endCondLst>
                                        </p:cTn>
                                        <p:tgtEl>
                                          <p:sndTgt r:embed="rId3" name="carbrak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build="p" autoUpdateAnimBg="0"/>
      <p:bldP spid="29699"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5"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3886200"/>
            <a:ext cx="8262938" cy="152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6" name="Rectangle 2"/>
          <p:cNvSpPr>
            <a:spLocks noGrp="1" noChangeArrowheads="1"/>
          </p:cNvSpPr>
          <p:nvPr>
            <p:ph type="title"/>
          </p:nvPr>
        </p:nvSpPr>
        <p:spPr>
          <a:xfrm>
            <a:off x="685800" y="768350"/>
            <a:ext cx="7772400" cy="762000"/>
          </a:xfrm>
        </p:spPr>
        <p:txBody>
          <a:bodyPr/>
          <a:lstStyle/>
          <a:p>
            <a:pPr eaLnBrk="1" hangingPunct="1"/>
            <a:r>
              <a:rPr lang="en-US" smtClean="0"/>
              <a:t>Game Theory</a:t>
            </a:r>
          </a:p>
        </p:txBody>
      </p:sp>
      <p:sp>
        <p:nvSpPr>
          <p:cNvPr id="38917" name="Text Box 4"/>
          <p:cNvSpPr txBox="1">
            <a:spLocks noChangeArrowheads="1"/>
          </p:cNvSpPr>
          <p:nvPr/>
        </p:nvSpPr>
        <p:spPr bwMode="auto">
          <a:xfrm>
            <a:off x="685800" y="1600200"/>
            <a:ext cx="81534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atin typeface="Arial" charset="0"/>
              </a:rPr>
              <a:t>The optimal strategy for Firm A depends on which strategy is chosen by Firms B. Firm A does not have a dominant strategy.</a:t>
            </a:r>
          </a:p>
        </p:txBody>
      </p:sp>
      <p:sp>
        <p:nvSpPr>
          <p:cNvPr id="38918" name="Oval 5"/>
          <p:cNvSpPr>
            <a:spLocks noChangeArrowheads="1"/>
          </p:cNvSpPr>
          <p:nvPr/>
        </p:nvSpPr>
        <p:spPr bwMode="auto">
          <a:xfrm>
            <a:off x="7162800" y="4953000"/>
            <a:ext cx="838200" cy="609600"/>
          </a:xfrm>
          <a:prstGeom prst="ellipse">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19" name="Oval 6"/>
          <p:cNvSpPr>
            <a:spLocks noChangeArrowheads="1"/>
          </p:cNvSpPr>
          <p:nvPr/>
        </p:nvSpPr>
        <p:spPr bwMode="auto">
          <a:xfrm>
            <a:off x="4953000" y="4572000"/>
            <a:ext cx="838200" cy="609600"/>
          </a:xfrm>
          <a:prstGeom prst="ellipse">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 name="Footer Placeholder 1"/>
          <p:cNvSpPr>
            <a:spLocks noGrp="1"/>
          </p:cNvSpPr>
          <p:nvPr>
            <p:ph type="ftr" sz="quarter" idx="11"/>
          </p:nvPr>
        </p:nvSpPr>
        <p:spPr/>
        <p:txBody>
          <a:bodyPr/>
          <a:lstStyle/>
          <a:p>
            <a:pPr>
              <a:defRPr/>
            </a:pPr>
            <a:r>
              <a:rPr lang="en-US" smtClean="0"/>
              <a:t>PowerPoint Slides Prepared by Robert F. Brooker, Ph.D.  Copyright ©2004 by South-Western, a division of Thomson Learning.  All rights reserved.</a:t>
            </a:r>
            <a:endParaRPr lang="en-US"/>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ChangeArrowheads="1"/>
          </p:cNvSpPr>
          <p:nvPr>
            <p:ph type="title"/>
          </p:nvPr>
        </p:nvSpPr>
        <p:spPr>
          <a:xfrm>
            <a:off x="685800" y="768350"/>
            <a:ext cx="7772400" cy="762000"/>
          </a:xfrm>
        </p:spPr>
        <p:txBody>
          <a:bodyPr/>
          <a:lstStyle/>
          <a:p>
            <a:pPr eaLnBrk="1" hangingPunct="1"/>
            <a:r>
              <a:rPr lang="en-US" smtClean="0"/>
              <a:t>Game Theory</a:t>
            </a:r>
          </a:p>
        </p:txBody>
      </p:sp>
      <p:sp>
        <p:nvSpPr>
          <p:cNvPr id="39940" name="Text Box 4"/>
          <p:cNvSpPr txBox="1">
            <a:spLocks noChangeArrowheads="1"/>
          </p:cNvSpPr>
          <p:nvPr/>
        </p:nvSpPr>
        <p:spPr bwMode="auto">
          <a:xfrm>
            <a:off x="685800" y="1600200"/>
            <a:ext cx="81534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atin typeface="Arial" charset="0"/>
              </a:rPr>
              <a:t>What is the optimal strategy for Firm B if Firm A chooses to advertise?</a:t>
            </a:r>
            <a:endParaRPr lang="en-US" sz="1800">
              <a:latin typeface="Arial" charset="0"/>
            </a:endParaRPr>
          </a:p>
        </p:txBody>
      </p:sp>
      <p:sp>
        <p:nvSpPr>
          <p:cNvPr id="39941" name="Oval 5"/>
          <p:cNvSpPr>
            <a:spLocks noChangeArrowheads="1"/>
          </p:cNvSpPr>
          <p:nvPr/>
        </p:nvSpPr>
        <p:spPr bwMode="auto">
          <a:xfrm>
            <a:off x="4343400" y="4572000"/>
            <a:ext cx="4267200" cy="609600"/>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pic>
        <p:nvPicPr>
          <p:cNvPr id="39942"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3886200"/>
            <a:ext cx="8262938" cy="152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1"/>
          </p:nvPr>
        </p:nvSpPr>
        <p:spPr/>
        <p:txBody>
          <a:bodyPr/>
          <a:lstStyle/>
          <a:p>
            <a:pPr>
              <a:defRPr/>
            </a:pPr>
            <a:r>
              <a:rPr lang="en-US" smtClean="0"/>
              <a:t>PowerPoint Slides Prepared by Robert F. Brooker, Ph.D.  Copyright ©2004 by South-Western, a division of Thomson Learning.  All rights reserved.</a:t>
            </a:r>
            <a:endParaRPr lang="en-US"/>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2"/>
          <p:cNvSpPr>
            <a:spLocks noGrp="1" noChangeArrowheads="1"/>
          </p:cNvSpPr>
          <p:nvPr>
            <p:ph type="title"/>
          </p:nvPr>
        </p:nvSpPr>
        <p:spPr>
          <a:xfrm>
            <a:off x="685800" y="768350"/>
            <a:ext cx="7772400" cy="762000"/>
          </a:xfrm>
        </p:spPr>
        <p:txBody>
          <a:bodyPr/>
          <a:lstStyle/>
          <a:p>
            <a:pPr eaLnBrk="1" hangingPunct="1"/>
            <a:r>
              <a:rPr lang="en-US" smtClean="0"/>
              <a:t>Game Theory</a:t>
            </a:r>
          </a:p>
        </p:txBody>
      </p:sp>
      <p:sp>
        <p:nvSpPr>
          <p:cNvPr id="40964" name="Text Box 4"/>
          <p:cNvSpPr txBox="1">
            <a:spLocks noChangeArrowheads="1"/>
          </p:cNvSpPr>
          <p:nvPr/>
        </p:nvSpPr>
        <p:spPr bwMode="auto">
          <a:xfrm>
            <a:off x="685800" y="1600200"/>
            <a:ext cx="8153400" cy="2147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atin typeface="Arial" charset="0"/>
              </a:rPr>
              <a:t>What is the optimal strategy for Firm B if Firm A chooses to advertise?</a:t>
            </a:r>
          </a:p>
          <a:p>
            <a:pPr>
              <a:spcBef>
                <a:spcPct val="50000"/>
              </a:spcBef>
            </a:pPr>
            <a:r>
              <a:rPr lang="en-US">
                <a:latin typeface="Arial" charset="0"/>
              </a:rPr>
              <a:t>If Firm B chooses to advertise, the payoff is 3. Otherwise, the payoff is 1. The optimal strategy is to advertise.</a:t>
            </a:r>
            <a:endParaRPr lang="en-US" sz="1800">
              <a:latin typeface="Arial" charset="0"/>
            </a:endParaRPr>
          </a:p>
          <a:p>
            <a:pPr>
              <a:spcBef>
                <a:spcPct val="50000"/>
              </a:spcBef>
            </a:pPr>
            <a:endParaRPr lang="en-US" sz="1800">
              <a:latin typeface="Arial" charset="0"/>
            </a:endParaRPr>
          </a:p>
        </p:txBody>
      </p:sp>
      <p:sp>
        <p:nvSpPr>
          <p:cNvPr id="40965" name="Oval 5"/>
          <p:cNvSpPr>
            <a:spLocks noChangeArrowheads="1"/>
          </p:cNvSpPr>
          <p:nvPr/>
        </p:nvSpPr>
        <p:spPr bwMode="auto">
          <a:xfrm>
            <a:off x="4343400" y="4572000"/>
            <a:ext cx="4267200" cy="609600"/>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0966" name="Oval 6"/>
          <p:cNvSpPr>
            <a:spLocks noChangeArrowheads="1"/>
          </p:cNvSpPr>
          <p:nvPr/>
        </p:nvSpPr>
        <p:spPr bwMode="auto">
          <a:xfrm>
            <a:off x="4953000" y="4572000"/>
            <a:ext cx="838200" cy="609600"/>
          </a:xfrm>
          <a:prstGeom prst="ellipse">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pic>
        <p:nvPicPr>
          <p:cNvPr id="40967"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3886200"/>
            <a:ext cx="8262938" cy="152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1"/>
          </p:nvPr>
        </p:nvSpPr>
        <p:spPr/>
        <p:txBody>
          <a:bodyPr/>
          <a:lstStyle/>
          <a:p>
            <a:pPr>
              <a:defRPr/>
            </a:pPr>
            <a:r>
              <a:rPr lang="en-US" smtClean="0"/>
              <a:t>PowerPoint Slides Prepared by Robert F. Brooker, Ph.D.  Copyright ©2004 by South-Western, a division of Thomson Learning.  All rights reserved.</a:t>
            </a:r>
            <a:endParaRPr lang="en-US"/>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p:cNvSpPr>
            <a:spLocks noGrp="1" noChangeArrowheads="1"/>
          </p:cNvSpPr>
          <p:nvPr>
            <p:ph type="title"/>
          </p:nvPr>
        </p:nvSpPr>
        <p:spPr>
          <a:xfrm>
            <a:off x="685800" y="768350"/>
            <a:ext cx="7772400" cy="762000"/>
          </a:xfrm>
        </p:spPr>
        <p:txBody>
          <a:bodyPr/>
          <a:lstStyle/>
          <a:p>
            <a:pPr eaLnBrk="1" hangingPunct="1"/>
            <a:r>
              <a:rPr lang="en-US" smtClean="0"/>
              <a:t>Game Theory</a:t>
            </a:r>
          </a:p>
        </p:txBody>
      </p:sp>
      <p:sp>
        <p:nvSpPr>
          <p:cNvPr id="41988" name="Text Box 4"/>
          <p:cNvSpPr txBox="1">
            <a:spLocks noChangeArrowheads="1"/>
          </p:cNvSpPr>
          <p:nvPr/>
        </p:nvSpPr>
        <p:spPr bwMode="auto">
          <a:xfrm>
            <a:off x="685800" y="1600200"/>
            <a:ext cx="81534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atin typeface="Arial" charset="0"/>
              </a:rPr>
              <a:t>What is the optimal strategy for Firm B if Firm A chooses not to advertise?</a:t>
            </a:r>
            <a:endParaRPr lang="en-US" sz="1800">
              <a:latin typeface="Arial" charset="0"/>
            </a:endParaRPr>
          </a:p>
        </p:txBody>
      </p:sp>
      <p:sp>
        <p:nvSpPr>
          <p:cNvPr id="41989" name="Oval 5"/>
          <p:cNvSpPr>
            <a:spLocks noChangeArrowheads="1"/>
          </p:cNvSpPr>
          <p:nvPr/>
        </p:nvSpPr>
        <p:spPr bwMode="auto">
          <a:xfrm>
            <a:off x="4343400" y="4953000"/>
            <a:ext cx="4267200" cy="609600"/>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pic>
        <p:nvPicPr>
          <p:cNvPr id="41990"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3886200"/>
            <a:ext cx="8262938" cy="152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1"/>
          </p:nvPr>
        </p:nvSpPr>
        <p:spPr/>
        <p:txBody>
          <a:bodyPr/>
          <a:lstStyle/>
          <a:p>
            <a:pPr>
              <a:defRPr/>
            </a:pPr>
            <a:r>
              <a:rPr lang="en-US" smtClean="0"/>
              <a:t>PowerPoint Slides Prepared by Robert F. Brooker, Ph.D.  Copyright ©2004 by South-Western, a division of Thomson Learning.  All rights reserved.</a:t>
            </a:r>
            <a:endParaRPr lang="en-US"/>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a:xfrm>
            <a:off x="685800" y="768350"/>
            <a:ext cx="7772400" cy="762000"/>
          </a:xfrm>
        </p:spPr>
        <p:txBody>
          <a:bodyPr/>
          <a:lstStyle/>
          <a:p>
            <a:pPr eaLnBrk="1" hangingPunct="1"/>
            <a:r>
              <a:rPr lang="en-US" smtClean="0"/>
              <a:t>Game Theory</a:t>
            </a:r>
          </a:p>
        </p:txBody>
      </p:sp>
      <p:sp>
        <p:nvSpPr>
          <p:cNvPr id="43012" name="Text Box 4"/>
          <p:cNvSpPr txBox="1">
            <a:spLocks noChangeArrowheads="1"/>
          </p:cNvSpPr>
          <p:nvPr/>
        </p:nvSpPr>
        <p:spPr bwMode="auto">
          <a:xfrm>
            <a:off x="685800" y="1600200"/>
            <a:ext cx="8153400" cy="173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atin typeface="Arial" charset="0"/>
              </a:rPr>
              <a:t>What is the optimal strategy for Firm B if Firm A chooses not to advertise?</a:t>
            </a:r>
          </a:p>
          <a:p>
            <a:pPr>
              <a:spcBef>
                <a:spcPct val="50000"/>
              </a:spcBef>
            </a:pPr>
            <a:r>
              <a:rPr lang="en-US">
                <a:latin typeface="Arial" charset="0"/>
              </a:rPr>
              <a:t>If Firm B chooses to advertise, the payoff is 5. Otherwise, the payoff is 2. Again, the optimal strategy is to advertise.</a:t>
            </a:r>
          </a:p>
        </p:txBody>
      </p:sp>
      <p:sp>
        <p:nvSpPr>
          <p:cNvPr id="43013" name="Oval 5"/>
          <p:cNvSpPr>
            <a:spLocks noChangeArrowheads="1"/>
          </p:cNvSpPr>
          <p:nvPr/>
        </p:nvSpPr>
        <p:spPr bwMode="auto">
          <a:xfrm>
            <a:off x="4343400" y="4953000"/>
            <a:ext cx="4267200" cy="609600"/>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14" name="Oval 6"/>
          <p:cNvSpPr>
            <a:spLocks noChangeArrowheads="1"/>
          </p:cNvSpPr>
          <p:nvPr/>
        </p:nvSpPr>
        <p:spPr bwMode="auto">
          <a:xfrm>
            <a:off x="4953000" y="4953000"/>
            <a:ext cx="838200" cy="609600"/>
          </a:xfrm>
          <a:prstGeom prst="ellipse">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pic>
        <p:nvPicPr>
          <p:cNvPr id="43015"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3886200"/>
            <a:ext cx="8262938" cy="152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1"/>
          </p:nvPr>
        </p:nvSpPr>
        <p:spPr/>
        <p:txBody>
          <a:bodyPr/>
          <a:lstStyle/>
          <a:p>
            <a:pPr>
              <a:defRPr/>
            </a:pPr>
            <a:r>
              <a:rPr lang="en-US" smtClean="0"/>
              <a:t>PowerPoint Slides Prepared by Robert F. Brooker, Ph.D.  Copyright ©2004 by South-Western, a division of Thomson Learning.  All rights reserved.</a:t>
            </a:r>
            <a:endParaRPr lang="en-US"/>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2"/>
          <p:cNvSpPr>
            <a:spLocks noGrp="1" noChangeArrowheads="1"/>
          </p:cNvSpPr>
          <p:nvPr>
            <p:ph type="title"/>
          </p:nvPr>
        </p:nvSpPr>
        <p:spPr>
          <a:xfrm>
            <a:off x="685800" y="768350"/>
            <a:ext cx="7772400" cy="762000"/>
          </a:xfrm>
        </p:spPr>
        <p:txBody>
          <a:bodyPr/>
          <a:lstStyle/>
          <a:p>
            <a:pPr eaLnBrk="1" hangingPunct="1"/>
            <a:r>
              <a:rPr lang="en-US" smtClean="0"/>
              <a:t>Game Theory</a:t>
            </a:r>
          </a:p>
        </p:txBody>
      </p:sp>
      <p:sp>
        <p:nvSpPr>
          <p:cNvPr id="44036" name="Text Box 4"/>
          <p:cNvSpPr txBox="1">
            <a:spLocks noChangeArrowheads="1"/>
          </p:cNvSpPr>
          <p:nvPr/>
        </p:nvSpPr>
        <p:spPr bwMode="auto">
          <a:xfrm>
            <a:off x="685800" y="1600200"/>
            <a:ext cx="81534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atin typeface="Arial" charset="0"/>
              </a:rPr>
              <a:t>Regardless of what Firm A decides to do, the optimal strategy for Firm B is to advertise. The </a:t>
            </a:r>
            <a:r>
              <a:rPr lang="en-US" u="sng">
                <a:latin typeface="Arial" charset="0"/>
              </a:rPr>
              <a:t>dominant strategy</a:t>
            </a:r>
            <a:r>
              <a:rPr lang="en-US">
                <a:latin typeface="Arial" charset="0"/>
              </a:rPr>
              <a:t> for Firm B is to advertise.</a:t>
            </a:r>
          </a:p>
        </p:txBody>
      </p:sp>
      <p:sp>
        <p:nvSpPr>
          <p:cNvPr id="44037" name="Oval 5"/>
          <p:cNvSpPr>
            <a:spLocks noChangeArrowheads="1"/>
          </p:cNvSpPr>
          <p:nvPr/>
        </p:nvSpPr>
        <p:spPr bwMode="auto">
          <a:xfrm>
            <a:off x="4953000" y="4572000"/>
            <a:ext cx="838200" cy="609600"/>
          </a:xfrm>
          <a:prstGeom prst="ellipse">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4038" name="Oval 6"/>
          <p:cNvSpPr>
            <a:spLocks noChangeArrowheads="1"/>
          </p:cNvSpPr>
          <p:nvPr/>
        </p:nvSpPr>
        <p:spPr bwMode="auto">
          <a:xfrm>
            <a:off x="4953000" y="4953000"/>
            <a:ext cx="838200" cy="609600"/>
          </a:xfrm>
          <a:prstGeom prst="ellipse">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pic>
        <p:nvPicPr>
          <p:cNvPr id="44039"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3886200"/>
            <a:ext cx="8262938" cy="152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1"/>
          </p:nvPr>
        </p:nvSpPr>
        <p:spPr/>
        <p:txBody>
          <a:bodyPr/>
          <a:lstStyle/>
          <a:p>
            <a:pPr>
              <a:defRPr/>
            </a:pPr>
            <a:r>
              <a:rPr lang="en-US" smtClean="0"/>
              <a:t>PowerPoint Slides Prepared by Robert F. Brooker, Ph.D.  Copyright ©2004 by South-Western, a division of Thomson Learning.  All rights reserved.</a:t>
            </a:r>
            <a:endParaRPr lang="en-US"/>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2"/>
          <p:cNvSpPr>
            <a:spLocks noGrp="1" noChangeArrowheads="1"/>
          </p:cNvSpPr>
          <p:nvPr>
            <p:ph type="title"/>
          </p:nvPr>
        </p:nvSpPr>
        <p:spPr>
          <a:xfrm>
            <a:off x="685800" y="768350"/>
            <a:ext cx="7772400" cy="762000"/>
          </a:xfrm>
        </p:spPr>
        <p:txBody>
          <a:bodyPr/>
          <a:lstStyle/>
          <a:p>
            <a:pPr eaLnBrk="1" hangingPunct="1"/>
            <a:r>
              <a:rPr lang="en-US" smtClean="0"/>
              <a:t>Game Theory</a:t>
            </a:r>
          </a:p>
        </p:txBody>
      </p:sp>
      <p:pic>
        <p:nvPicPr>
          <p:cNvPr id="45060"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3884613"/>
            <a:ext cx="8262938" cy="1525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61" name="Text Box 4"/>
          <p:cNvSpPr txBox="1">
            <a:spLocks noChangeArrowheads="1"/>
          </p:cNvSpPr>
          <p:nvPr/>
        </p:nvSpPr>
        <p:spPr bwMode="auto">
          <a:xfrm>
            <a:off x="685800" y="1600200"/>
            <a:ext cx="81534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atin typeface="Arial" charset="0"/>
              </a:rPr>
              <a:t>The dominant strategy for Firm B is to advertise. If Firm B chooses to advertise, then the optimal strategy for Firm A is to advertise. The </a:t>
            </a:r>
            <a:r>
              <a:rPr lang="en-US" u="sng">
                <a:latin typeface="Arial" charset="0"/>
              </a:rPr>
              <a:t>Nash equilibrium</a:t>
            </a:r>
            <a:r>
              <a:rPr lang="en-US">
                <a:latin typeface="Arial" charset="0"/>
              </a:rPr>
              <a:t> is for both firms to advertise.</a:t>
            </a:r>
          </a:p>
        </p:txBody>
      </p:sp>
      <p:sp>
        <p:nvSpPr>
          <p:cNvPr id="45062" name="Oval 5"/>
          <p:cNvSpPr>
            <a:spLocks noChangeArrowheads="1"/>
          </p:cNvSpPr>
          <p:nvPr/>
        </p:nvSpPr>
        <p:spPr bwMode="auto">
          <a:xfrm>
            <a:off x="4953000" y="4572000"/>
            <a:ext cx="838200" cy="609600"/>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 name="Footer Placeholder 1"/>
          <p:cNvSpPr>
            <a:spLocks noGrp="1"/>
          </p:cNvSpPr>
          <p:nvPr>
            <p:ph type="ftr" sz="quarter" idx="11"/>
          </p:nvPr>
        </p:nvSpPr>
        <p:spPr/>
        <p:txBody>
          <a:bodyPr/>
          <a:lstStyle/>
          <a:p>
            <a:pPr>
              <a:defRPr/>
            </a:pPr>
            <a:r>
              <a:rPr lang="en-US" smtClean="0"/>
              <a:t>PowerPoint Slides Prepared by Robert F. Brooker, Ph.D.  Copyright ©2004 by South-Western, a division of Thomson Learning.  All rights reserved.</a:t>
            </a:r>
            <a:endParaRPr lang="en-US"/>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2"/>
          <p:cNvSpPr>
            <a:spLocks noGrp="1" noChangeArrowheads="1"/>
          </p:cNvSpPr>
          <p:nvPr>
            <p:ph type="title"/>
          </p:nvPr>
        </p:nvSpPr>
        <p:spPr>
          <a:xfrm>
            <a:off x="685800" y="768350"/>
            <a:ext cx="7772400" cy="914400"/>
          </a:xfrm>
        </p:spPr>
        <p:txBody>
          <a:bodyPr/>
          <a:lstStyle/>
          <a:p>
            <a:pPr eaLnBrk="1" hangingPunct="1"/>
            <a:r>
              <a:rPr lang="en-US" smtClean="0"/>
              <a:t>Prisoners’ Dilemma</a:t>
            </a:r>
          </a:p>
        </p:txBody>
      </p:sp>
      <p:sp>
        <p:nvSpPr>
          <p:cNvPr id="46084" name="Text Box 3"/>
          <p:cNvSpPr txBox="1">
            <a:spLocks noChangeArrowheads="1"/>
          </p:cNvSpPr>
          <p:nvPr/>
        </p:nvSpPr>
        <p:spPr bwMode="auto">
          <a:xfrm>
            <a:off x="685800" y="1828800"/>
            <a:ext cx="7772400" cy="429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atin typeface="Arial" charset="0"/>
              </a:rPr>
              <a:t>Two suspects are arrested for armed robbery. They are immediately separated. If convicted, they will get a term of 10 years in prison. However, the evidence is not sufficient to convict them of more than the crime of possessing stolen goods, which carries a sentence of only 1 year.</a:t>
            </a:r>
          </a:p>
          <a:p>
            <a:pPr>
              <a:spcBef>
                <a:spcPct val="50000"/>
              </a:spcBef>
            </a:pPr>
            <a:r>
              <a:rPr lang="en-US">
                <a:latin typeface="Arial" charset="0"/>
              </a:rPr>
              <a:t>The suspects are told the following: If you confess and your accomplice does not, you will go free. If you do not confess and your accomplice does, you will get 10 years in prison. If you both confess, you will both get 5 years in prison.</a:t>
            </a:r>
          </a:p>
        </p:txBody>
      </p:sp>
      <p:sp>
        <p:nvSpPr>
          <p:cNvPr id="2" name="Footer Placeholder 1"/>
          <p:cNvSpPr>
            <a:spLocks noGrp="1"/>
          </p:cNvSpPr>
          <p:nvPr>
            <p:ph type="ftr" sz="quarter" idx="11"/>
          </p:nvPr>
        </p:nvSpPr>
        <p:spPr/>
        <p:txBody>
          <a:bodyPr/>
          <a:lstStyle/>
          <a:p>
            <a:pPr>
              <a:defRPr/>
            </a:pPr>
            <a:r>
              <a:rPr lang="en-US" smtClean="0"/>
              <a:t>PowerPoint Slides Prepared by Robert F. Brooker, Ph.D.  Copyright ©2004 by South-Western, a division of Thomson Learning.  All rights reserved.</a:t>
            </a:r>
            <a:endParaRPr lang="en-US"/>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2"/>
          <p:cNvSpPr>
            <a:spLocks noGrp="1" noChangeArrowheads="1"/>
          </p:cNvSpPr>
          <p:nvPr>
            <p:ph type="title"/>
          </p:nvPr>
        </p:nvSpPr>
        <p:spPr>
          <a:xfrm>
            <a:off x="685800" y="768350"/>
            <a:ext cx="7772400" cy="914400"/>
          </a:xfrm>
        </p:spPr>
        <p:txBody>
          <a:bodyPr/>
          <a:lstStyle/>
          <a:p>
            <a:pPr eaLnBrk="1" hangingPunct="1"/>
            <a:r>
              <a:rPr lang="en-US" smtClean="0"/>
              <a:t>Prisoners’ Dilemma</a:t>
            </a:r>
          </a:p>
        </p:txBody>
      </p:sp>
      <p:pic>
        <p:nvPicPr>
          <p:cNvPr id="4710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1625" y="3810000"/>
            <a:ext cx="8537575"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09" name="Text Box 5"/>
          <p:cNvSpPr txBox="1">
            <a:spLocks noChangeArrowheads="1"/>
          </p:cNvSpPr>
          <p:nvPr/>
        </p:nvSpPr>
        <p:spPr bwMode="auto">
          <a:xfrm>
            <a:off x="1752600" y="1905000"/>
            <a:ext cx="563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a:latin typeface="Arial" charset="0"/>
              </a:rPr>
              <a:t>Payoff Matrix (negative values)</a:t>
            </a:r>
          </a:p>
        </p:txBody>
      </p:sp>
      <p:sp>
        <p:nvSpPr>
          <p:cNvPr id="2" name="Footer Placeholder 1"/>
          <p:cNvSpPr>
            <a:spLocks noGrp="1"/>
          </p:cNvSpPr>
          <p:nvPr>
            <p:ph type="ftr" sz="quarter" idx="11"/>
          </p:nvPr>
        </p:nvSpPr>
        <p:spPr/>
        <p:txBody>
          <a:bodyPr/>
          <a:lstStyle/>
          <a:p>
            <a:pPr>
              <a:defRPr/>
            </a:pPr>
            <a:r>
              <a:rPr lang="en-US" smtClean="0"/>
              <a:t>PowerPoint Slides Prepared by Robert F. Brooker, Ph.D.  Copyright ©2004 by South-Western, a division of Thomson Learning.  All rights reserved.</a:t>
            </a:r>
            <a:endParaRPr lang="en-US"/>
          </a:p>
        </p:txBody>
      </p:sp>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2"/>
          <p:cNvSpPr>
            <a:spLocks noGrp="1" noChangeArrowheads="1"/>
          </p:cNvSpPr>
          <p:nvPr>
            <p:ph type="title"/>
          </p:nvPr>
        </p:nvSpPr>
        <p:spPr>
          <a:xfrm>
            <a:off x="685800" y="768350"/>
            <a:ext cx="7772400" cy="914400"/>
          </a:xfrm>
        </p:spPr>
        <p:txBody>
          <a:bodyPr/>
          <a:lstStyle/>
          <a:p>
            <a:pPr eaLnBrk="1" hangingPunct="1"/>
            <a:r>
              <a:rPr lang="en-US" smtClean="0"/>
              <a:t>Prisoners’ Dilemma</a:t>
            </a:r>
          </a:p>
        </p:txBody>
      </p:sp>
      <p:pic>
        <p:nvPicPr>
          <p:cNvPr id="48132"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1625" y="3810000"/>
            <a:ext cx="8537575"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33" name="Text Box 4"/>
          <p:cNvSpPr txBox="1">
            <a:spLocks noChangeArrowheads="1"/>
          </p:cNvSpPr>
          <p:nvPr/>
        </p:nvSpPr>
        <p:spPr bwMode="auto">
          <a:xfrm>
            <a:off x="1752600" y="1905000"/>
            <a:ext cx="5638800" cy="137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a:latin typeface="Arial" charset="0"/>
              </a:rPr>
              <a:t>Dominant Strategy</a:t>
            </a:r>
            <a:br>
              <a:rPr lang="en-US">
                <a:latin typeface="Arial" charset="0"/>
              </a:rPr>
            </a:br>
            <a:r>
              <a:rPr lang="en-US">
                <a:latin typeface="Arial" charset="0"/>
              </a:rPr>
              <a:t>Both Individuals Confess</a:t>
            </a:r>
          </a:p>
          <a:p>
            <a:pPr algn="ctr">
              <a:spcBef>
                <a:spcPct val="50000"/>
              </a:spcBef>
            </a:pPr>
            <a:r>
              <a:rPr lang="en-US">
                <a:latin typeface="Arial" charset="0"/>
              </a:rPr>
              <a:t>(Nash Equilibrium)</a:t>
            </a:r>
          </a:p>
        </p:txBody>
      </p:sp>
      <p:sp>
        <p:nvSpPr>
          <p:cNvPr id="48134" name="Oval 5"/>
          <p:cNvSpPr>
            <a:spLocks noChangeArrowheads="1"/>
          </p:cNvSpPr>
          <p:nvPr/>
        </p:nvSpPr>
        <p:spPr bwMode="auto">
          <a:xfrm>
            <a:off x="5029200" y="4495800"/>
            <a:ext cx="914400" cy="609600"/>
          </a:xfrm>
          <a:prstGeom prst="ellipse">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 name="Footer Placeholder 1"/>
          <p:cNvSpPr>
            <a:spLocks noGrp="1"/>
          </p:cNvSpPr>
          <p:nvPr>
            <p:ph type="ftr" sz="quarter" idx="11"/>
          </p:nvPr>
        </p:nvSpPr>
        <p:spPr/>
        <p:txBody>
          <a:bodyPr/>
          <a:lstStyle/>
          <a:p>
            <a:pPr>
              <a:defRPr/>
            </a:pPr>
            <a:r>
              <a:rPr lang="en-US" smtClean="0"/>
              <a:t>PowerPoint Slides Prepared by Robert F. Brooker, Ph.D.  Copyright ©2004 by South-Western, a division of Thomson Learning.  All rights reserved.</a:t>
            </a:r>
            <a:endParaRPr lang="en-US"/>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a:xfrm>
            <a:off x="685800" y="768350"/>
            <a:ext cx="7772400" cy="762000"/>
          </a:xfrm>
        </p:spPr>
        <p:txBody>
          <a:bodyPr/>
          <a:lstStyle/>
          <a:p>
            <a:pPr eaLnBrk="1" hangingPunct="1"/>
            <a:r>
              <a:rPr lang="en-US" smtClean="0"/>
              <a:t>Game Theory</a:t>
            </a:r>
          </a:p>
        </p:txBody>
      </p:sp>
      <p:pic>
        <p:nvPicPr>
          <p:cNvPr id="21508"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3884613"/>
            <a:ext cx="8262938" cy="1525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9" name="Text Box 7"/>
          <p:cNvSpPr txBox="1">
            <a:spLocks noChangeArrowheads="1"/>
          </p:cNvSpPr>
          <p:nvPr/>
        </p:nvSpPr>
        <p:spPr bwMode="auto">
          <a:xfrm>
            <a:off x="2438400" y="1828800"/>
            <a:ext cx="42672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sz="3200">
                <a:latin typeface="Arial" charset="0"/>
              </a:rPr>
              <a:t>Advertising Example</a:t>
            </a:r>
          </a:p>
        </p:txBody>
      </p:sp>
      <p:sp>
        <p:nvSpPr>
          <p:cNvPr id="2" name="Footer Placeholder 1"/>
          <p:cNvSpPr>
            <a:spLocks noGrp="1"/>
          </p:cNvSpPr>
          <p:nvPr>
            <p:ph type="ftr" sz="quarter" idx="11"/>
          </p:nvPr>
        </p:nvSpPr>
        <p:spPr/>
        <p:txBody>
          <a:bodyPr/>
          <a:lstStyle/>
          <a:p>
            <a:pPr>
              <a:defRPr/>
            </a:pPr>
            <a:r>
              <a:rPr lang="en-US" smtClean="0"/>
              <a:t>PowerPoint Slides Prepared by Robert F. Brooker, Ph.D.  Copyright ©2004 by South-Western, a division of Thomson Learning.  All rights reserved.</a:t>
            </a:r>
            <a:endParaRPr lang="en-US"/>
          </a:p>
        </p:txBody>
      </p:sp>
    </p:spTree>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5"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3810000"/>
            <a:ext cx="8537575"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156" name="Rectangle 2"/>
          <p:cNvSpPr>
            <a:spLocks noGrp="1" noChangeArrowheads="1"/>
          </p:cNvSpPr>
          <p:nvPr>
            <p:ph type="title"/>
          </p:nvPr>
        </p:nvSpPr>
        <p:spPr>
          <a:xfrm>
            <a:off x="685800" y="768350"/>
            <a:ext cx="7772400" cy="914400"/>
          </a:xfrm>
        </p:spPr>
        <p:txBody>
          <a:bodyPr/>
          <a:lstStyle/>
          <a:p>
            <a:pPr eaLnBrk="1" hangingPunct="1"/>
            <a:r>
              <a:rPr lang="en-US" smtClean="0"/>
              <a:t>Prisoners’ Dilemma</a:t>
            </a:r>
          </a:p>
        </p:txBody>
      </p:sp>
      <p:sp>
        <p:nvSpPr>
          <p:cNvPr id="49157" name="Text Box 4"/>
          <p:cNvSpPr txBox="1">
            <a:spLocks noChangeArrowheads="1"/>
          </p:cNvSpPr>
          <p:nvPr/>
        </p:nvSpPr>
        <p:spPr bwMode="auto">
          <a:xfrm>
            <a:off x="1752600" y="1905000"/>
            <a:ext cx="563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a:latin typeface="Arial" charset="0"/>
              </a:rPr>
              <a:t>Application: Price Competition</a:t>
            </a:r>
          </a:p>
        </p:txBody>
      </p:sp>
      <p:sp>
        <p:nvSpPr>
          <p:cNvPr id="2" name="Footer Placeholder 1"/>
          <p:cNvSpPr>
            <a:spLocks noGrp="1"/>
          </p:cNvSpPr>
          <p:nvPr>
            <p:ph type="ftr" sz="quarter" idx="11"/>
          </p:nvPr>
        </p:nvSpPr>
        <p:spPr/>
        <p:txBody>
          <a:bodyPr/>
          <a:lstStyle/>
          <a:p>
            <a:pPr>
              <a:defRPr/>
            </a:pPr>
            <a:r>
              <a:rPr lang="en-US" smtClean="0"/>
              <a:t>PowerPoint Slides Prepared by Robert F. Brooker, Ph.D.  Copyright ©2004 by South-Western, a division of Thomson Learning.  All rights reserved.</a:t>
            </a:r>
            <a:endParaRPr lang="en-US"/>
          </a:p>
        </p:txBody>
      </p:sp>
    </p:spTree>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3810000"/>
            <a:ext cx="8537575"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80" name="Rectangle 3"/>
          <p:cNvSpPr>
            <a:spLocks noGrp="1" noChangeArrowheads="1"/>
          </p:cNvSpPr>
          <p:nvPr>
            <p:ph type="title"/>
          </p:nvPr>
        </p:nvSpPr>
        <p:spPr>
          <a:xfrm>
            <a:off x="685800" y="768350"/>
            <a:ext cx="7772400" cy="914400"/>
          </a:xfrm>
        </p:spPr>
        <p:txBody>
          <a:bodyPr/>
          <a:lstStyle/>
          <a:p>
            <a:pPr eaLnBrk="1" hangingPunct="1"/>
            <a:r>
              <a:rPr lang="en-US" smtClean="0"/>
              <a:t>Prisoners’ Dilemma</a:t>
            </a:r>
          </a:p>
        </p:txBody>
      </p:sp>
      <p:sp>
        <p:nvSpPr>
          <p:cNvPr id="50181" name="Text Box 4"/>
          <p:cNvSpPr txBox="1">
            <a:spLocks noChangeArrowheads="1"/>
          </p:cNvSpPr>
          <p:nvPr/>
        </p:nvSpPr>
        <p:spPr bwMode="auto">
          <a:xfrm>
            <a:off x="1752600" y="1905000"/>
            <a:ext cx="56388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a:latin typeface="Arial" charset="0"/>
              </a:rPr>
              <a:t>Application: Price Competition</a:t>
            </a:r>
            <a:br>
              <a:rPr lang="en-US">
                <a:latin typeface="Arial" charset="0"/>
              </a:rPr>
            </a:br>
            <a:r>
              <a:rPr lang="en-US">
                <a:latin typeface="Arial" charset="0"/>
              </a:rPr>
              <a:t/>
            </a:r>
            <a:br>
              <a:rPr lang="en-US">
                <a:latin typeface="Arial" charset="0"/>
              </a:rPr>
            </a:br>
            <a:r>
              <a:rPr lang="en-US">
                <a:latin typeface="Arial" charset="0"/>
              </a:rPr>
              <a:t>Dominant Strategy: Low Price</a:t>
            </a:r>
          </a:p>
        </p:txBody>
      </p:sp>
      <p:sp>
        <p:nvSpPr>
          <p:cNvPr id="50182" name="Oval 5"/>
          <p:cNvSpPr>
            <a:spLocks noChangeArrowheads="1"/>
          </p:cNvSpPr>
          <p:nvPr/>
        </p:nvSpPr>
        <p:spPr bwMode="auto">
          <a:xfrm>
            <a:off x="5029200" y="4495800"/>
            <a:ext cx="914400" cy="609600"/>
          </a:xfrm>
          <a:prstGeom prst="ellipse">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 name="Footer Placeholder 1"/>
          <p:cNvSpPr>
            <a:spLocks noGrp="1"/>
          </p:cNvSpPr>
          <p:nvPr>
            <p:ph type="ftr" sz="quarter" idx="11"/>
          </p:nvPr>
        </p:nvSpPr>
        <p:spPr/>
        <p:txBody>
          <a:bodyPr/>
          <a:lstStyle/>
          <a:p>
            <a:pPr>
              <a:defRPr/>
            </a:pPr>
            <a:r>
              <a:rPr lang="en-US" smtClean="0"/>
              <a:t>PowerPoint Slides Prepared by Robert F. Brooker, Ph.D.  Copyright ©2004 by South-Western, a division of Thomson Learning.  All rights reserved.</a:t>
            </a:r>
            <a:endParaRPr lang="en-US"/>
          </a:p>
        </p:txBody>
      </p:sp>
    </p:spTree>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3"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3810000"/>
            <a:ext cx="8537575"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04" name="Rectangle 3"/>
          <p:cNvSpPr>
            <a:spLocks noGrp="1" noChangeArrowheads="1"/>
          </p:cNvSpPr>
          <p:nvPr>
            <p:ph type="title"/>
          </p:nvPr>
        </p:nvSpPr>
        <p:spPr>
          <a:xfrm>
            <a:off x="685800" y="768350"/>
            <a:ext cx="7772400" cy="914400"/>
          </a:xfrm>
        </p:spPr>
        <p:txBody>
          <a:bodyPr/>
          <a:lstStyle/>
          <a:p>
            <a:pPr eaLnBrk="1" hangingPunct="1"/>
            <a:r>
              <a:rPr lang="en-US" smtClean="0"/>
              <a:t>Prisoners’ Dilemma</a:t>
            </a:r>
          </a:p>
        </p:txBody>
      </p:sp>
      <p:sp>
        <p:nvSpPr>
          <p:cNvPr id="51205" name="Text Box 4"/>
          <p:cNvSpPr txBox="1">
            <a:spLocks noChangeArrowheads="1"/>
          </p:cNvSpPr>
          <p:nvPr/>
        </p:nvSpPr>
        <p:spPr bwMode="auto">
          <a:xfrm>
            <a:off x="1752600" y="1905000"/>
            <a:ext cx="563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a:latin typeface="Arial" charset="0"/>
              </a:rPr>
              <a:t>Application: Nonprice Competition</a:t>
            </a:r>
          </a:p>
        </p:txBody>
      </p:sp>
      <p:sp>
        <p:nvSpPr>
          <p:cNvPr id="2" name="Footer Placeholder 1"/>
          <p:cNvSpPr>
            <a:spLocks noGrp="1"/>
          </p:cNvSpPr>
          <p:nvPr>
            <p:ph type="ftr" sz="quarter" idx="11"/>
          </p:nvPr>
        </p:nvSpPr>
        <p:spPr/>
        <p:txBody>
          <a:bodyPr/>
          <a:lstStyle/>
          <a:p>
            <a:pPr>
              <a:defRPr/>
            </a:pPr>
            <a:r>
              <a:rPr lang="en-US" smtClean="0"/>
              <a:t>PowerPoint Slides Prepared by Robert F. Brooker, Ph.D.  Copyright ©2004 by South-Western, a division of Thomson Learning.  All rights reserved.</a:t>
            </a:r>
            <a:endParaRPr lang="en-US"/>
          </a:p>
        </p:txBody>
      </p:sp>
    </p:spTree>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3"/>
          <p:cNvSpPr>
            <a:spLocks noGrp="1" noChangeArrowheads="1"/>
          </p:cNvSpPr>
          <p:nvPr>
            <p:ph type="title"/>
          </p:nvPr>
        </p:nvSpPr>
        <p:spPr>
          <a:xfrm>
            <a:off x="685800" y="768350"/>
            <a:ext cx="7772400" cy="914400"/>
          </a:xfrm>
        </p:spPr>
        <p:txBody>
          <a:bodyPr/>
          <a:lstStyle/>
          <a:p>
            <a:pPr eaLnBrk="1" hangingPunct="1"/>
            <a:r>
              <a:rPr lang="en-US" smtClean="0"/>
              <a:t>Prisoners’ Dilemma</a:t>
            </a:r>
          </a:p>
        </p:txBody>
      </p:sp>
      <p:sp>
        <p:nvSpPr>
          <p:cNvPr id="52228" name="Text Box 4"/>
          <p:cNvSpPr txBox="1">
            <a:spLocks noChangeArrowheads="1"/>
          </p:cNvSpPr>
          <p:nvPr/>
        </p:nvSpPr>
        <p:spPr bwMode="auto">
          <a:xfrm>
            <a:off x="1752600" y="1905000"/>
            <a:ext cx="56388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a:latin typeface="Arial" charset="0"/>
              </a:rPr>
              <a:t>Application: Nonprice Competition</a:t>
            </a:r>
            <a:br>
              <a:rPr lang="en-US">
                <a:latin typeface="Arial" charset="0"/>
              </a:rPr>
            </a:br>
            <a:r>
              <a:rPr lang="en-US">
                <a:latin typeface="Arial" charset="0"/>
              </a:rPr>
              <a:t/>
            </a:r>
            <a:br>
              <a:rPr lang="en-US">
                <a:latin typeface="Arial" charset="0"/>
              </a:rPr>
            </a:br>
            <a:r>
              <a:rPr lang="en-US">
                <a:latin typeface="Arial" charset="0"/>
              </a:rPr>
              <a:t>Dominant Strategy: Advertise</a:t>
            </a:r>
          </a:p>
        </p:txBody>
      </p:sp>
      <p:sp>
        <p:nvSpPr>
          <p:cNvPr id="52229" name="Oval 5"/>
          <p:cNvSpPr>
            <a:spLocks noChangeArrowheads="1"/>
          </p:cNvSpPr>
          <p:nvPr/>
        </p:nvSpPr>
        <p:spPr bwMode="auto">
          <a:xfrm>
            <a:off x="5029200" y="4495800"/>
            <a:ext cx="914400" cy="609600"/>
          </a:xfrm>
          <a:prstGeom prst="ellipse">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pic>
        <p:nvPicPr>
          <p:cNvPr id="52230"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3810000"/>
            <a:ext cx="8537575"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1"/>
          </p:nvPr>
        </p:nvSpPr>
        <p:spPr/>
        <p:txBody>
          <a:bodyPr/>
          <a:lstStyle/>
          <a:p>
            <a:pPr>
              <a:defRPr/>
            </a:pPr>
            <a:r>
              <a:rPr lang="en-US" smtClean="0"/>
              <a:t>PowerPoint Slides Prepared by Robert F. Brooker, Ph.D.  Copyright ©2004 by South-Western, a division of Thomson Learning.  All rights reserved.</a:t>
            </a:r>
            <a:endParaRPr lang="en-US"/>
          </a:p>
        </p:txBody>
      </p:sp>
    </p:spTree>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1"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3810000"/>
            <a:ext cx="8537575"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252" name="Rectangle 3"/>
          <p:cNvSpPr>
            <a:spLocks noGrp="1" noChangeArrowheads="1"/>
          </p:cNvSpPr>
          <p:nvPr>
            <p:ph type="title"/>
          </p:nvPr>
        </p:nvSpPr>
        <p:spPr>
          <a:xfrm>
            <a:off x="685800" y="768350"/>
            <a:ext cx="7772400" cy="914400"/>
          </a:xfrm>
        </p:spPr>
        <p:txBody>
          <a:bodyPr/>
          <a:lstStyle/>
          <a:p>
            <a:pPr eaLnBrk="1" hangingPunct="1"/>
            <a:r>
              <a:rPr lang="en-US" smtClean="0"/>
              <a:t>Prisoners’ Dilemma</a:t>
            </a:r>
          </a:p>
        </p:txBody>
      </p:sp>
      <p:sp>
        <p:nvSpPr>
          <p:cNvPr id="53253" name="Text Box 4"/>
          <p:cNvSpPr txBox="1">
            <a:spLocks noChangeArrowheads="1"/>
          </p:cNvSpPr>
          <p:nvPr/>
        </p:nvSpPr>
        <p:spPr bwMode="auto">
          <a:xfrm>
            <a:off x="1752600" y="1905000"/>
            <a:ext cx="563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a:latin typeface="Arial" charset="0"/>
              </a:rPr>
              <a:t>Application: Cartel Cheating</a:t>
            </a:r>
          </a:p>
        </p:txBody>
      </p:sp>
      <p:sp>
        <p:nvSpPr>
          <p:cNvPr id="2" name="Footer Placeholder 1"/>
          <p:cNvSpPr>
            <a:spLocks noGrp="1"/>
          </p:cNvSpPr>
          <p:nvPr>
            <p:ph type="ftr" sz="quarter" idx="11"/>
          </p:nvPr>
        </p:nvSpPr>
        <p:spPr/>
        <p:txBody>
          <a:bodyPr/>
          <a:lstStyle/>
          <a:p>
            <a:pPr>
              <a:defRPr/>
            </a:pPr>
            <a:r>
              <a:rPr lang="en-US" smtClean="0"/>
              <a:t>PowerPoint Slides Prepared by Robert F. Brooker, Ph.D.  Copyright ©2004 by South-Western, a division of Thomson Learning.  All rights reserved.</a:t>
            </a:r>
            <a:endParaRPr lang="en-US"/>
          </a:p>
        </p:txBody>
      </p:sp>
    </p:spTree>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5"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3810000"/>
            <a:ext cx="8537575"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276" name="Rectangle 3"/>
          <p:cNvSpPr>
            <a:spLocks noGrp="1" noChangeArrowheads="1"/>
          </p:cNvSpPr>
          <p:nvPr>
            <p:ph type="title"/>
          </p:nvPr>
        </p:nvSpPr>
        <p:spPr>
          <a:xfrm>
            <a:off x="685800" y="768350"/>
            <a:ext cx="7772400" cy="914400"/>
          </a:xfrm>
        </p:spPr>
        <p:txBody>
          <a:bodyPr/>
          <a:lstStyle/>
          <a:p>
            <a:pPr eaLnBrk="1" hangingPunct="1"/>
            <a:r>
              <a:rPr lang="en-US" smtClean="0"/>
              <a:t>Prisoners’ Dilemma</a:t>
            </a:r>
          </a:p>
        </p:txBody>
      </p:sp>
      <p:sp>
        <p:nvSpPr>
          <p:cNvPr id="54277" name="Text Box 4"/>
          <p:cNvSpPr txBox="1">
            <a:spLocks noChangeArrowheads="1"/>
          </p:cNvSpPr>
          <p:nvPr/>
        </p:nvSpPr>
        <p:spPr bwMode="auto">
          <a:xfrm>
            <a:off x="1752600" y="1905000"/>
            <a:ext cx="56388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a:latin typeface="Arial" charset="0"/>
              </a:rPr>
              <a:t>Application: Cartel Cheating</a:t>
            </a:r>
            <a:br>
              <a:rPr lang="en-US">
                <a:latin typeface="Arial" charset="0"/>
              </a:rPr>
            </a:br>
            <a:r>
              <a:rPr lang="en-US">
                <a:latin typeface="Arial" charset="0"/>
              </a:rPr>
              <a:t/>
            </a:r>
            <a:br>
              <a:rPr lang="en-US">
                <a:latin typeface="Arial" charset="0"/>
              </a:rPr>
            </a:br>
            <a:r>
              <a:rPr lang="en-US">
                <a:latin typeface="Arial" charset="0"/>
              </a:rPr>
              <a:t>Dominant Strategy: Cheat</a:t>
            </a:r>
          </a:p>
        </p:txBody>
      </p:sp>
      <p:sp>
        <p:nvSpPr>
          <p:cNvPr id="54278" name="Oval 5"/>
          <p:cNvSpPr>
            <a:spLocks noChangeArrowheads="1"/>
          </p:cNvSpPr>
          <p:nvPr/>
        </p:nvSpPr>
        <p:spPr bwMode="auto">
          <a:xfrm>
            <a:off x="5029200" y="4495800"/>
            <a:ext cx="914400" cy="609600"/>
          </a:xfrm>
          <a:prstGeom prst="ellipse">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 name="Footer Placeholder 1"/>
          <p:cNvSpPr>
            <a:spLocks noGrp="1"/>
          </p:cNvSpPr>
          <p:nvPr>
            <p:ph type="ftr" sz="quarter" idx="11"/>
          </p:nvPr>
        </p:nvSpPr>
        <p:spPr/>
        <p:txBody>
          <a:bodyPr/>
          <a:lstStyle/>
          <a:p>
            <a:pPr>
              <a:defRPr/>
            </a:pPr>
            <a:r>
              <a:rPr lang="en-US" smtClean="0"/>
              <a:t>PowerPoint Slides Prepared by Robert F. Brooker, Ph.D.  Copyright ©2004 by South-Western, a division of Thomson Learning.  All rights reserved.</a:t>
            </a:r>
            <a:endParaRPr lang="en-US"/>
          </a:p>
        </p:txBody>
      </p:sp>
    </p:spTree>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2"/>
          <p:cNvSpPr>
            <a:spLocks noGrp="1" noChangeArrowheads="1"/>
          </p:cNvSpPr>
          <p:nvPr>
            <p:ph type="title"/>
          </p:nvPr>
        </p:nvSpPr>
        <p:spPr/>
        <p:txBody>
          <a:bodyPr/>
          <a:lstStyle/>
          <a:p>
            <a:pPr eaLnBrk="1" hangingPunct="1"/>
            <a:r>
              <a:rPr lang="en-US" smtClean="0"/>
              <a:t>Extensions of Game Theory</a:t>
            </a:r>
          </a:p>
        </p:txBody>
      </p:sp>
      <p:sp>
        <p:nvSpPr>
          <p:cNvPr id="55300" name="Rectangle 3"/>
          <p:cNvSpPr>
            <a:spLocks noGrp="1" noChangeArrowheads="1"/>
          </p:cNvSpPr>
          <p:nvPr>
            <p:ph type="body" idx="1"/>
          </p:nvPr>
        </p:nvSpPr>
        <p:spPr>
          <a:xfrm>
            <a:off x="1295400" y="1981200"/>
            <a:ext cx="6629400" cy="4114800"/>
          </a:xfrm>
        </p:spPr>
        <p:txBody>
          <a:bodyPr/>
          <a:lstStyle/>
          <a:p>
            <a:pPr eaLnBrk="1" hangingPunct="1"/>
            <a:r>
              <a:rPr lang="en-US" smtClean="0"/>
              <a:t>Repeated Games</a:t>
            </a:r>
          </a:p>
          <a:p>
            <a:pPr lvl="1" eaLnBrk="1" hangingPunct="1"/>
            <a:r>
              <a:rPr lang="en-US" smtClean="0"/>
              <a:t>Many consecutive moves and countermoves by each player</a:t>
            </a:r>
          </a:p>
          <a:p>
            <a:pPr eaLnBrk="1" hangingPunct="1"/>
            <a:r>
              <a:rPr lang="en-US" smtClean="0"/>
              <a:t>Tit-For-Tat Strategy</a:t>
            </a:r>
          </a:p>
          <a:p>
            <a:pPr lvl="1" eaLnBrk="1" hangingPunct="1"/>
            <a:r>
              <a:rPr lang="en-US" smtClean="0"/>
              <a:t>Do to your opponent what your opponent has just done to you</a:t>
            </a:r>
          </a:p>
        </p:txBody>
      </p:sp>
      <p:sp>
        <p:nvSpPr>
          <p:cNvPr id="2" name="Footer Placeholder 1"/>
          <p:cNvSpPr>
            <a:spLocks noGrp="1"/>
          </p:cNvSpPr>
          <p:nvPr>
            <p:ph type="ftr" sz="quarter" idx="11"/>
          </p:nvPr>
        </p:nvSpPr>
        <p:spPr/>
        <p:txBody>
          <a:bodyPr/>
          <a:lstStyle/>
          <a:p>
            <a:pPr>
              <a:defRPr/>
            </a:pPr>
            <a:r>
              <a:rPr lang="en-US" smtClean="0"/>
              <a:t>PowerPoint Slides Prepared by Robert F. Brooker, Ph.D.  Copyright ©2004 by South-Western, a division of Thomson Learning.  All rights reserved.</a:t>
            </a:r>
            <a:endParaRPr lang="en-US"/>
          </a:p>
        </p:txBody>
      </p:sp>
    </p:spTree>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2"/>
          <p:cNvSpPr>
            <a:spLocks noGrp="1" noChangeArrowheads="1"/>
          </p:cNvSpPr>
          <p:nvPr>
            <p:ph type="title"/>
          </p:nvPr>
        </p:nvSpPr>
        <p:spPr/>
        <p:txBody>
          <a:bodyPr/>
          <a:lstStyle/>
          <a:p>
            <a:pPr eaLnBrk="1" hangingPunct="1"/>
            <a:r>
              <a:rPr lang="en-US" smtClean="0"/>
              <a:t>Extensions of Game Theory</a:t>
            </a:r>
          </a:p>
        </p:txBody>
      </p:sp>
      <p:sp>
        <p:nvSpPr>
          <p:cNvPr id="56324" name="Rectangle 3"/>
          <p:cNvSpPr>
            <a:spLocks noGrp="1" noChangeArrowheads="1"/>
          </p:cNvSpPr>
          <p:nvPr>
            <p:ph type="body" idx="1"/>
          </p:nvPr>
        </p:nvSpPr>
        <p:spPr>
          <a:xfrm>
            <a:off x="1295400" y="1981200"/>
            <a:ext cx="6629400" cy="4114800"/>
          </a:xfrm>
        </p:spPr>
        <p:txBody>
          <a:bodyPr/>
          <a:lstStyle/>
          <a:p>
            <a:pPr eaLnBrk="1" hangingPunct="1"/>
            <a:r>
              <a:rPr lang="en-US" smtClean="0"/>
              <a:t>Tit-For-Tat Strategy</a:t>
            </a:r>
          </a:p>
          <a:p>
            <a:pPr lvl="1" eaLnBrk="1" hangingPunct="1"/>
            <a:r>
              <a:rPr lang="en-US" smtClean="0"/>
              <a:t>Stable set of players</a:t>
            </a:r>
          </a:p>
          <a:p>
            <a:pPr lvl="1" eaLnBrk="1" hangingPunct="1"/>
            <a:r>
              <a:rPr lang="en-US" smtClean="0"/>
              <a:t>Small number of players</a:t>
            </a:r>
          </a:p>
          <a:p>
            <a:pPr lvl="1" eaLnBrk="1" hangingPunct="1"/>
            <a:r>
              <a:rPr lang="en-US" smtClean="0"/>
              <a:t>Easy detection of cheating</a:t>
            </a:r>
          </a:p>
          <a:p>
            <a:pPr lvl="1" eaLnBrk="1" hangingPunct="1"/>
            <a:r>
              <a:rPr lang="en-US" smtClean="0"/>
              <a:t>Stable demand and cost conditions</a:t>
            </a:r>
          </a:p>
          <a:p>
            <a:pPr lvl="1" eaLnBrk="1" hangingPunct="1"/>
            <a:r>
              <a:rPr lang="en-US" smtClean="0"/>
              <a:t>Game repeated a large and uncertain number of times</a:t>
            </a:r>
          </a:p>
        </p:txBody>
      </p:sp>
      <p:sp>
        <p:nvSpPr>
          <p:cNvPr id="2" name="Footer Placeholder 1"/>
          <p:cNvSpPr>
            <a:spLocks noGrp="1"/>
          </p:cNvSpPr>
          <p:nvPr>
            <p:ph type="ftr" sz="quarter" idx="11"/>
          </p:nvPr>
        </p:nvSpPr>
        <p:spPr/>
        <p:txBody>
          <a:bodyPr/>
          <a:lstStyle/>
          <a:p>
            <a:pPr>
              <a:defRPr/>
            </a:pPr>
            <a:r>
              <a:rPr lang="en-US" smtClean="0"/>
              <a:t>PowerPoint Slides Prepared by Robert F. Brooker, Ph.D.  Copyright ©2004 by South-Western, a division of Thomson Learning.  All rights reserved.</a:t>
            </a:r>
            <a:endParaRPr lang="en-US"/>
          </a:p>
        </p:txBody>
      </p:sp>
    </p:spTree>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2"/>
          <p:cNvSpPr>
            <a:spLocks noGrp="1" noChangeArrowheads="1"/>
          </p:cNvSpPr>
          <p:nvPr>
            <p:ph type="title"/>
          </p:nvPr>
        </p:nvSpPr>
        <p:spPr/>
        <p:txBody>
          <a:bodyPr/>
          <a:lstStyle/>
          <a:p>
            <a:pPr eaLnBrk="1" hangingPunct="1"/>
            <a:r>
              <a:rPr lang="en-US" smtClean="0"/>
              <a:t>Extensions of Game Theory</a:t>
            </a:r>
          </a:p>
        </p:txBody>
      </p:sp>
      <p:sp>
        <p:nvSpPr>
          <p:cNvPr id="57348" name="Rectangle 3"/>
          <p:cNvSpPr>
            <a:spLocks noGrp="1" noChangeArrowheads="1"/>
          </p:cNvSpPr>
          <p:nvPr>
            <p:ph type="body" idx="1"/>
          </p:nvPr>
        </p:nvSpPr>
        <p:spPr>
          <a:xfrm>
            <a:off x="1295400" y="1981200"/>
            <a:ext cx="6629400" cy="4114800"/>
          </a:xfrm>
        </p:spPr>
        <p:txBody>
          <a:bodyPr/>
          <a:lstStyle/>
          <a:p>
            <a:pPr eaLnBrk="1" hangingPunct="1"/>
            <a:r>
              <a:rPr lang="en-US" smtClean="0"/>
              <a:t>Threat Strategies</a:t>
            </a:r>
          </a:p>
          <a:p>
            <a:pPr lvl="1" eaLnBrk="1" hangingPunct="1"/>
            <a:r>
              <a:rPr lang="en-US" smtClean="0"/>
              <a:t>Credibility</a:t>
            </a:r>
          </a:p>
          <a:p>
            <a:pPr lvl="1" eaLnBrk="1" hangingPunct="1"/>
            <a:r>
              <a:rPr lang="en-US" smtClean="0"/>
              <a:t>Reputation</a:t>
            </a:r>
          </a:p>
          <a:p>
            <a:pPr lvl="1" eaLnBrk="1" hangingPunct="1"/>
            <a:r>
              <a:rPr lang="en-US" smtClean="0"/>
              <a:t>Commitment</a:t>
            </a:r>
          </a:p>
          <a:p>
            <a:pPr lvl="1" eaLnBrk="1" hangingPunct="1"/>
            <a:r>
              <a:rPr lang="en-US" smtClean="0"/>
              <a:t>Example: Entry deterrence</a:t>
            </a:r>
          </a:p>
        </p:txBody>
      </p:sp>
      <p:sp>
        <p:nvSpPr>
          <p:cNvPr id="2" name="Footer Placeholder 1"/>
          <p:cNvSpPr>
            <a:spLocks noGrp="1"/>
          </p:cNvSpPr>
          <p:nvPr>
            <p:ph type="ftr" sz="quarter" idx="11"/>
          </p:nvPr>
        </p:nvSpPr>
        <p:spPr/>
        <p:txBody>
          <a:bodyPr/>
          <a:lstStyle/>
          <a:p>
            <a:pPr>
              <a:defRPr/>
            </a:pPr>
            <a:r>
              <a:rPr lang="en-US" smtClean="0"/>
              <a:t>PowerPoint Slides Prepared by Robert F. Brooker, Ph.D.  Copyright ©2004 by South-Western, a division of Thomson Learning.  All rights reserved.</a:t>
            </a:r>
            <a:endParaRPr lang="en-US"/>
          </a:p>
        </p:txBody>
      </p:sp>
    </p:spTree>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2"/>
          <p:cNvSpPr>
            <a:spLocks noGrp="1" noChangeArrowheads="1"/>
          </p:cNvSpPr>
          <p:nvPr>
            <p:ph type="title"/>
          </p:nvPr>
        </p:nvSpPr>
        <p:spPr/>
        <p:txBody>
          <a:bodyPr/>
          <a:lstStyle/>
          <a:p>
            <a:pPr eaLnBrk="1" hangingPunct="1"/>
            <a:r>
              <a:rPr lang="en-US" smtClean="0"/>
              <a:t>Entry Deterrence</a:t>
            </a:r>
          </a:p>
        </p:txBody>
      </p:sp>
      <p:pic>
        <p:nvPicPr>
          <p:cNvPr id="58372"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438400"/>
            <a:ext cx="8537575"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373"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3213" y="4648200"/>
            <a:ext cx="8537575"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4" name="Text Box 5"/>
          <p:cNvSpPr txBox="1">
            <a:spLocks noChangeArrowheads="1"/>
          </p:cNvSpPr>
          <p:nvPr/>
        </p:nvSpPr>
        <p:spPr bwMode="auto">
          <a:xfrm>
            <a:off x="381000" y="4724400"/>
            <a:ext cx="3733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000">
                <a:latin typeface="Arial" charset="0"/>
              </a:rPr>
              <a:t>Credible Entry Deterrence</a:t>
            </a:r>
            <a:endParaRPr lang="en-US" sz="3200">
              <a:latin typeface="Arial" charset="0"/>
            </a:endParaRPr>
          </a:p>
        </p:txBody>
      </p:sp>
      <p:sp>
        <p:nvSpPr>
          <p:cNvPr id="58375" name="Text Box 6"/>
          <p:cNvSpPr txBox="1">
            <a:spLocks noChangeArrowheads="1"/>
          </p:cNvSpPr>
          <p:nvPr/>
        </p:nvSpPr>
        <p:spPr bwMode="auto">
          <a:xfrm>
            <a:off x="381000" y="2438400"/>
            <a:ext cx="3733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000">
                <a:latin typeface="Arial" charset="0"/>
              </a:rPr>
              <a:t>No Credible Entry Deterrence</a:t>
            </a:r>
            <a:endParaRPr lang="en-US" sz="3200">
              <a:latin typeface="Arial" charset="0"/>
            </a:endParaRPr>
          </a:p>
        </p:txBody>
      </p:sp>
      <p:sp>
        <p:nvSpPr>
          <p:cNvPr id="2" name="Footer Placeholder 1"/>
          <p:cNvSpPr>
            <a:spLocks noGrp="1"/>
          </p:cNvSpPr>
          <p:nvPr>
            <p:ph type="ftr" sz="quarter" idx="11"/>
          </p:nvPr>
        </p:nvSpPr>
        <p:spPr/>
        <p:txBody>
          <a:bodyPr/>
          <a:lstStyle/>
          <a:p>
            <a:pPr>
              <a:defRPr/>
            </a:pPr>
            <a:r>
              <a:rPr lang="en-US" smtClean="0"/>
              <a:t>PowerPoint Slides Prepared by Robert F. Brooker, Ph.D.  Copyright ©2004 by South-Western, a division of Thomson Learning.  All rights reserved.</a:t>
            </a:r>
            <a:endParaRPr lang="en-US"/>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a:xfrm>
            <a:off x="685800" y="768350"/>
            <a:ext cx="7772400" cy="762000"/>
          </a:xfrm>
        </p:spPr>
        <p:txBody>
          <a:bodyPr/>
          <a:lstStyle/>
          <a:p>
            <a:pPr eaLnBrk="1" hangingPunct="1"/>
            <a:r>
              <a:rPr lang="en-US" smtClean="0"/>
              <a:t>Game Theory</a:t>
            </a:r>
          </a:p>
        </p:txBody>
      </p:sp>
      <p:pic>
        <p:nvPicPr>
          <p:cNvPr id="22532"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3884613"/>
            <a:ext cx="8262938" cy="1525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3" name="Text Box 4"/>
          <p:cNvSpPr txBox="1">
            <a:spLocks noChangeArrowheads="1"/>
          </p:cNvSpPr>
          <p:nvPr/>
        </p:nvSpPr>
        <p:spPr bwMode="auto">
          <a:xfrm>
            <a:off x="685800" y="1600200"/>
            <a:ext cx="81534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atin typeface="Arial" charset="0"/>
              </a:rPr>
              <a:t>What is the optimal strategy for Firm A if Firm B chooses to advertise?</a:t>
            </a:r>
            <a:endParaRPr lang="en-US" sz="1800">
              <a:latin typeface="Arial" charset="0"/>
            </a:endParaRPr>
          </a:p>
        </p:txBody>
      </p:sp>
      <p:sp>
        <p:nvSpPr>
          <p:cNvPr id="22534" name="Oval 6"/>
          <p:cNvSpPr>
            <a:spLocks noChangeArrowheads="1"/>
          </p:cNvSpPr>
          <p:nvPr/>
        </p:nvSpPr>
        <p:spPr bwMode="auto">
          <a:xfrm>
            <a:off x="4343400" y="4114800"/>
            <a:ext cx="1981200" cy="1524000"/>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 name="Footer Placeholder 1"/>
          <p:cNvSpPr>
            <a:spLocks noGrp="1"/>
          </p:cNvSpPr>
          <p:nvPr>
            <p:ph type="ftr" sz="quarter" idx="11"/>
          </p:nvPr>
        </p:nvSpPr>
        <p:spPr/>
        <p:txBody>
          <a:bodyPr/>
          <a:lstStyle/>
          <a:p>
            <a:pPr>
              <a:defRPr/>
            </a:pPr>
            <a:r>
              <a:rPr lang="en-US" smtClean="0"/>
              <a:t>PowerPoint Slides Prepared by Robert F. Brooker, Ph.D.  Copyright ©2004 by South-Western, a division of Thomson Learning.  All rights reserved.</a:t>
            </a:r>
            <a:endParaRPr lang="en-US"/>
          </a:p>
        </p:txBody>
      </p:sp>
    </p:spTree>
  </p:cSld>
  <p:clrMapOvr>
    <a:masterClrMapping/>
  </p:clrMapOvr>
  <p:transition spd="slow"/>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2"/>
          <p:cNvSpPr>
            <a:spLocks noGrp="1" noChangeArrowheads="1"/>
          </p:cNvSpPr>
          <p:nvPr>
            <p:ph type="title"/>
          </p:nvPr>
        </p:nvSpPr>
        <p:spPr/>
        <p:txBody>
          <a:bodyPr/>
          <a:lstStyle/>
          <a:p>
            <a:pPr eaLnBrk="1" hangingPunct="1"/>
            <a:r>
              <a:rPr lang="en-US" smtClean="0"/>
              <a:t>Entry Deterrence</a:t>
            </a:r>
          </a:p>
        </p:txBody>
      </p:sp>
      <p:pic>
        <p:nvPicPr>
          <p:cNvPr id="59396"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438400"/>
            <a:ext cx="8537575"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397"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3213" y="4648200"/>
            <a:ext cx="8537575"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398" name="Text Box 5"/>
          <p:cNvSpPr txBox="1">
            <a:spLocks noChangeArrowheads="1"/>
          </p:cNvSpPr>
          <p:nvPr/>
        </p:nvSpPr>
        <p:spPr bwMode="auto">
          <a:xfrm>
            <a:off x="381000" y="4724400"/>
            <a:ext cx="3733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000">
                <a:latin typeface="Arial" charset="0"/>
              </a:rPr>
              <a:t>Credible Entry Deterrence</a:t>
            </a:r>
            <a:endParaRPr lang="en-US" sz="3200">
              <a:latin typeface="Arial" charset="0"/>
            </a:endParaRPr>
          </a:p>
        </p:txBody>
      </p:sp>
      <p:sp>
        <p:nvSpPr>
          <p:cNvPr id="59399" name="Text Box 6"/>
          <p:cNvSpPr txBox="1">
            <a:spLocks noChangeArrowheads="1"/>
          </p:cNvSpPr>
          <p:nvPr/>
        </p:nvSpPr>
        <p:spPr bwMode="auto">
          <a:xfrm>
            <a:off x="381000" y="2438400"/>
            <a:ext cx="3733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000">
                <a:latin typeface="Arial" charset="0"/>
              </a:rPr>
              <a:t>No Credible Entry Deterrence</a:t>
            </a:r>
            <a:endParaRPr lang="en-US" sz="3200">
              <a:latin typeface="Arial" charset="0"/>
            </a:endParaRPr>
          </a:p>
        </p:txBody>
      </p:sp>
      <p:sp>
        <p:nvSpPr>
          <p:cNvPr id="59400" name="Oval 7"/>
          <p:cNvSpPr>
            <a:spLocks noChangeArrowheads="1"/>
          </p:cNvSpPr>
          <p:nvPr/>
        </p:nvSpPr>
        <p:spPr bwMode="auto">
          <a:xfrm>
            <a:off x="5105400" y="3505200"/>
            <a:ext cx="914400" cy="609600"/>
          </a:xfrm>
          <a:prstGeom prst="ellipse">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9401" name="Oval 8"/>
          <p:cNvSpPr>
            <a:spLocks noChangeArrowheads="1"/>
          </p:cNvSpPr>
          <p:nvPr/>
        </p:nvSpPr>
        <p:spPr bwMode="auto">
          <a:xfrm>
            <a:off x="7239000" y="5715000"/>
            <a:ext cx="914400" cy="609600"/>
          </a:xfrm>
          <a:prstGeom prst="ellipse">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 name="Footer Placeholder 1"/>
          <p:cNvSpPr>
            <a:spLocks noGrp="1"/>
          </p:cNvSpPr>
          <p:nvPr>
            <p:ph type="ftr" sz="quarter" idx="11"/>
          </p:nvPr>
        </p:nvSpPr>
        <p:spPr/>
        <p:txBody>
          <a:bodyPr/>
          <a:lstStyle/>
          <a:p>
            <a:pPr>
              <a:defRPr/>
            </a:pPr>
            <a:r>
              <a:rPr lang="en-US" smtClean="0"/>
              <a:t>PowerPoint Slides Prepared by Robert F. Brooker, Ph.D.  Copyright ©2004 by South-Western, a division of Thomson Learning.  All rights reserved.</a:t>
            </a:r>
            <a:endParaRPr lang="en-US"/>
          </a:p>
        </p:txBody>
      </p:sp>
    </p:spTree>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2"/>
          <p:cNvSpPr>
            <a:spLocks noGrp="1" noChangeArrowheads="1"/>
          </p:cNvSpPr>
          <p:nvPr>
            <p:ph type="title"/>
          </p:nvPr>
        </p:nvSpPr>
        <p:spPr/>
        <p:txBody>
          <a:bodyPr/>
          <a:lstStyle/>
          <a:p>
            <a:pPr eaLnBrk="1" hangingPunct="1"/>
            <a:r>
              <a:rPr lang="en-US" smtClean="0"/>
              <a:t>International Competition</a:t>
            </a:r>
          </a:p>
        </p:txBody>
      </p:sp>
      <p:pic>
        <p:nvPicPr>
          <p:cNvPr id="60420"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3962400"/>
            <a:ext cx="8537575"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21" name="Text Box 4"/>
          <p:cNvSpPr txBox="1">
            <a:spLocks noChangeArrowheads="1"/>
          </p:cNvSpPr>
          <p:nvPr/>
        </p:nvSpPr>
        <p:spPr bwMode="auto">
          <a:xfrm>
            <a:off x="1524000" y="2362200"/>
            <a:ext cx="61722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sz="3200">
                <a:latin typeface="Arial" charset="0"/>
              </a:rPr>
              <a:t>Boeing Versus Airbus Industrie</a:t>
            </a:r>
          </a:p>
        </p:txBody>
      </p:sp>
      <p:sp>
        <p:nvSpPr>
          <p:cNvPr id="2" name="Footer Placeholder 1"/>
          <p:cNvSpPr>
            <a:spLocks noGrp="1"/>
          </p:cNvSpPr>
          <p:nvPr>
            <p:ph type="ftr" sz="quarter" idx="11"/>
          </p:nvPr>
        </p:nvSpPr>
        <p:spPr/>
        <p:txBody>
          <a:bodyPr/>
          <a:lstStyle/>
          <a:p>
            <a:pPr>
              <a:defRPr/>
            </a:pPr>
            <a:r>
              <a:rPr lang="en-US" smtClean="0"/>
              <a:t>PowerPoint Slides Prepared by Robert F. Brooker, Ph.D.  Copyright ©2004 by South-Western, a division of Thomson Learning.  All rights reserved.</a:t>
            </a:r>
            <a:endParaRPr lang="en-US"/>
          </a:p>
        </p:txBody>
      </p:sp>
    </p:spTree>
  </p:cSld>
  <p:clrMapOvr>
    <a:masterClrMapping/>
  </p:clrMapOvr>
  <p:transition spd="slow"/>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28625" y="1000125"/>
            <a:ext cx="7858125" cy="5632450"/>
          </a:xfrm>
          <a:prstGeom prst="rect">
            <a:avLst/>
          </a:prstGeom>
          <a:noFill/>
        </p:spPr>
        <p:txBody>
          <a:bodyPr>
            <a:spAutoFit/>
          </a:bodyPr>
          <a:lstStyle/>
          <a:p>
            <a:pPr>
              <a:defRPr/>
            </a:pPr>
            <a:r>
              <a:rPr lang="en-US" dirty="0">
                <a:solidFill>
                  <a:schemeClr val="accent5">
                    <a:lumMod val="10000"/>
                  </a:schemeClr>
                </a:solidFill>
              </a:rPr>
              <a:t>100 </a:t>
            </a:r>
            <a:r>
              <a:rPr lang="en-US" dirty="0" err="1">
                <a:solidFill>
                  <a:schemeClr val="accent5">
                    <a:lumMod val="10000"/>
                  </a:schemeClr>
                </a:solidFill>
              </a:rPr>
              <a:t>pompa</a:t>
            </a:r>
            <a:r>
              <a:rPr lang="en-US" dirty="0">
                <a:solidFill>
                  <a:schemeClr val="accent5">
                    <a:lumMod val="10000"/>
                  </a:schemeClr>
                </a:solidFill>
              </a:rPr>
              <a:t> </a:t>
            </a:r>
            <a:r>
              <a:rPr lang="en-US" dirty="0" err="1">
                <a:solidFill>
                  <a:schemeClr val="accent5">
                    <a:lumMod val="10000"/>
                  </a:schemeClr>
                </a:solidFill>
              </a:rPr>
              <a:t>bensin</a:t>
            </a:r>
            <a:r>
              <a:rPr lang="en-US" dirty="0">
                <a:solidFill>
                  <a:schemeClr val="accent5">
                    <a:lumMod val="10000"/>
                  </a:schemeClr>
                </a:solidFill>
              </a:rPr>
              <a:t> </a:t>
            </a:r>
            <a:r>
              <a:rPr lang="en-US" dirty="0" err="1">
                <a:solidFill>
                  <a:schemeClr val="accent5">
                    <a:lumMod val="10000"/>
                  </a:schemeClr>
                </a:solidFill>
              </a:rPr>
              <a:t>identik</a:t>
            </a:r>
            <a:r>
              <a:rPr lang="en-US" dirty="0">
                <a:solidFill>
                  <a:schemeClr val="accent5">
                    <a:lumMod val="10000"/>
                  </a:schemeClr>
                </a:solidFill>
              </a:rPr>
              <a:t> </a:t>
            </a:r>
            <a:r>
              <a:rPr lang="en-US" dirty="0" err="1">
                <a:solidFill>
                  <a:schemeClr val="accent5">
                    <a:lumMod val="10000"/>
                  </a:schemeClr>
                </a:solidFill>
              </a:rPr>
              <a:t>menjual</a:t>
            </a:r>
            <a:r>
              <a:rPr lang="en-US" dirty="0">
                <a:solidFill>
                  <a:schemeClr val="accent5">
                    <a:lumMod val="10000"/>
                  </a:schemeClr>
                </a:solidFill>
              </a:rPr>
              <a:t> </a:t>
            </a:r>
            <a:r>
              <a:rPr lang="en-US" dirty="0" err="1">
                <a:solidFill>
                  <a:schemeClr val="accent5">
                    <a:lumMod val="10000"/>
                  </a:schemeClr>
                </a:solidFill>
              </a:rPr>
              <a:t>jenis</a:t>
            </a:r>
            <a:r>
              <a:rPr lang="en-US" dirty="0">
                <a:solidFill>
                  <a:schemeClr val="accent5">
                    <a:lumMod val="10000"/>
                  </a:schemeClr>
                </a:solidFill>
              </a:rPr>
              <a:t> </a:t>
            </a:r>
            <a:r>
              <a:rPr lang="en-US" dirty="0" err="1">
                <a:solidFill>
                  <a:schemeClr val="accent5">
                    <a:lumMod val="10000"/>
                  </a:schemeClr>
                </a:solidFill>
              </a:rPr>
              <a:t>bensin</a:t>
            </a:r>
            <a:r>
              <a:rPr lang="en-US" dirty="0">
                <a:solidFill>
                  <a:schemeClr val="accent5">
                    <a:lumMod val="10000"/>
                  </a:schemeClr>
                </a:solidFill>
              </a:rPr>
              <a:t> </a:t>
            </a:r>
            <a:r>
              <a:rPr lang="en-US" dirty="0" err="1">
                <a:solidFill>
                  <a:schemeClr val="accent5">
                    <a:lumMod val="10000"/>
                  </a:schemeClr>
                </a:solidFill>
              </a:rPr>
              <a:t>yg</a:t>
            </a:r>
            <a:r>
              <a:rPr lang="en-US" dirty="0">
                <a:solidFill>
                  <a:schemeClr val="accent5">
                    <a:lumMod val="10000"/>
                  </a:schemeClr>
                </a:solidFill>
              </a:rPr>
              <a:t> </a:t>
            </a:r>
            <a:r>
              <a:rPr lang="en-US" dirty="0" err="1">
                <a:solidFill>
                  <a:schemeClr val="accent5">
                    <a:lumMod val="10000"/>
                  </a:schemeClr>
                </a:solidFill>
              </a:rPr>
              <a:t>sama</a:t>
            </a:r>
            <a:r>
              <a:rPr lang="en-US" dirty="0">
                <a:solidFill>
                  <a:schemeClr val="accent5">
                    <a:lumMod val="10000"/>
                  </a:schemeClr>
                </a:solidFill>
              </a:rPr>
              <a:t>. Fs </a:t>
            </a:r>
            <a:r>
              <a:rPr lang="en-US" dirty="0" err="1">
                <a:solidFill>
                  <a:schemeClr val="accent5">
                    <a:lumMod val="10000"/>
                  </a:schemeClr>
                </a:solidFill>
              </a:rPr>
              <a:t>permintaan</a:t>
            </a:r>
            <a:r>
              <a:rPr lang="en-US" dirty="0">
                <a:solidFill>
                  <a:schemeClr val="accent5">
                    <a:lumMod val="10000"/>
                  </a:schemeClr>
                </a:solidFill>
              </a:rPr>
              <a:t> </a:t>
            </a:r>
            <a:r>
              <a:rPr lang="en-US" dirty="0" err="1">
                <a:solidFill>
                  <a:schemeClr val="accent5">
                    <a:lumMod val="10000"/>
                  </a:schemeClr>
                </a:solidFill>
              </a:rPr>
              <a:t>pasar</a:t>
            </a:r>
            <a:r>
              <a:rPr lang="en-US" dirty="0">
                <a:solidFill>
                  <a:schemeClr val="accent5">
                    <a:lumMod val="10000"/>
                  </a:schemeClr>
                </a:solidFill>
              </a:rPr>
              <a:t> QD = 60.000 – 25.000P, </a:t>
            </a:r>
            <a:r>
              <a:rPr lang="en-US" dirty="0" err="1">
                <a:solidFill>
                  <a:schemeClr val="accent5">
                    <a:lumMod val="10000"/>
                  </a:schemeClr>
                </a:solidFill>
              </a:rPr>
              <a:t>kurva</a:t>
            </a:r>
            <a:r>
              <a:rPr lang="en-US" dirty="0">
                <a:solidFill>
                  <a:schemeClr val="accent5">
                    <a:lumMod val="10000"/>
                  </a:schemeClr>
                </a:solidFill>
              </a:rPr>
              <a:t> </a:t>
            </a:r>
            <a:r>
              <a:rPr lang="en-US" dirty="0" err="1">
                <a:solidFill>
                  <a:schemeClr val="accent5">
                    <a:lumMod val="10000"/>
                  </a:schemeClr>
                </a:solidFill>
              </a:rPr>
              <a:t>penawaran</a:t>
            </a:r>
            <a:r>
              <a:rPr lang="en-US" dirty="0">
                <a:solidFill>
                  <a:schemeClr val="accent5">
                    <a:lumMod val="10000"/>
                  </a:schemeClr>
                </a:solidFill>
              </a:rPr>
              <a:t> QS = 25.000P </a:t>
            </a:r>
            <a:r>
              <a:rPr lang="en-US" dirty="0" err="1">
                <a:solidFill>
                  <a:schemeClr val="accent5">
                    <a:lumMod val="10000"/>
                  </a:schemeClr>
                </a:solidFill>
              </a:rPr>
              <a:t>untuk</a:t>
            </a:r>
            <a:r>
              <a:rPr lang="en-US" dirty="0">
                <a:solidFill>
                  <a:schemeClr val="accent5">
                    <a:lumMod val="10000"/>
                  </a:schemeClr>
                </a:solidFill>
              </a:rPr>
              <a:t> P&gt;0.60.</a:t>
            </a:r>
          </a:p>
          <a:p>
            <a:pPr marL="457200" indent="-457200">
              <a:buFontTx/>
              <a:buAutoNum type="alphaLcPeriod"/>
              <a:defRPr/>
            </a:pPr>
            <a:r>
              <a:rPr lang="en-US" dirty="0" err="1">
                <a:solidFill>
                  <a:schemeClr val="accent5">
                    <a:lumMod val="10000"/>
                  </a:schemeClr>
                </a:solidFill>
              </a:rPr>
              <a:t>Tentukan</a:t>
            </a:r>
            <a:r>
              <a:rPr lang="en-US" dirty="0">
                <a:solidFill>
                  <a:schemeClr val="accent5">
                    <a:lumMod val="10000"/>
                  </a:schemeClr>
                </a:solidFill>
              </a:rPr>
              <a:t> </a:t>
            </a:r>
            <a:r>
              <a:rPr lang="en-US" dirty="0" err="1">
                <a:solidFill>
                  <a:schemeClr val="accent5">
                    <a:lumMod val="10000"/>
                  </a:schemeClr>
                </a:solidFill>
              </a:rPr>
              <a:t>secara</a:t>
            </a:r>
            <a:r>
              <a:rPr lang="en-US" dirty="0">
                <a:solidFill>
                  <a:schemeClr val="accent5">
                    <a:lumMod val="10000"/>
                  </a:schemeClr>
                </a:solidFill>
              </a:rPr>
              <a:t> </a:t>
            </a:r>
            <a:r>
              <a:rPr lang="en-US" dirty="0" err="1">
                <a:solidFill>
                  <a:schemeClr val="accent5">
                    <a:lumMod val="10000"/>
                  </a:schemeClr>
                </a:solidFill>
              </a:rPr>
              <a:t>aljabar</a:t>
            </a:r>
            <a:r>
              <a:rPr lang="en-US" dirty="0">
                <a:solidFill>
                  <a:schemeClr val="accent5">
                    <a:lumMod val="10000"/>
                  </a:schemeClr>
                </a:solidFill>
              </a:rPr>
              <a:t> P </a:t>
            </a:r>
            <a:r>
              <a:rPr lang="en-US" dirty="0" err="1">
                <a:solidFill>
                  <a:schemeClr val="accent5">
                    <a:lumMod val="10000"/>
                  </a:schemeClr>
                </a:solidFill>
              </a:rPr>
              <a:t>dan</a:t>
            </a:r>
            <a:r>
              <a:rPr lang="en-US" dirty="0">
                <a:solidFill>
                  <a:schemeClr val="accent5">
                    <a:lumMod val="10000"/>
                  </a:schemeClr>
                </a:solidFill>
              </a:rPr>
              <a:t> Q </a:t>
            </a:r>
            <a:r>
              <a:rPr lang="en-US" dirty="0" err="1">
                <a:solidFill>
                  <a:schemeClr val="accent5">
                    <a:lumMod val="10000"/>
                  </a:schemeClr>
                </a:solidFill>
              </a:rPr>
              <a:t>keseimbangan</a:t>
            </a:r>
            <a:endParaRPr lang="en-US" dirty="0">
              <a:solidFill>
                <a:schemeClr val="accent5">
                  <a:lumMod val="10000"/>
                </a:schemeClr>
              </a:solidFill>
            </a:endParaRPr>
          </a:p>
          <a:p>
            <a:pPr marL="457200" indent="-457200">
              <a:buFontTx/>
              <a:buAutoNum type="alphaLcPeriod"/>
              <a:defRPr/>
            </a:pPr>
            <a:r>
              <a:rPr lang="en-US" dirty="0" err="1">
                <a:solidFill>
                  <a:schemeClr val="accent5">
                    <a:lumMod val="10000"/>
                  </a:schemeClr>
                </a:solidFill>
              </a:rPr>
              <a:t>Gambarkan</a:t>
            </a:r>
            <a:r>
              <a:rPr lang="en-US" dirty="0">
                <a:solidFill>
                  <a:schemeClr val="accent5">
                    <a:lumMod val="10000"/>
                  </a:schemeClr>
                </a:solidFill>
              </a:rPr>
              <a:t> </a:t>
            </a:r>
            <a:r>
              <a:rPr lang="en-US" dirty="0" err="1">
                <a:solidFill>
                  <a:schemeClr val="accent5">
                    <a:lumMod val="10000"/>
                  </a:schemeClr>
                </a:solidFill>
              </a:rPr>
              <a:t>dalam</a:t>
            </a:r>
            <a:r>
              <a:rPr lang="en-US" dirty="0">
                <a:solidFill>
                  <a:schemeClr val="accent5">
                    <a:lumMod val="10000"/>
                  </a:schemeClr>
                </a:solidFill>
              </a:rPr>
              <a:t> </a:t>
            </a:r>
            <a:r>
              <a:rPr lang="en-US" dirty="0" err="1">
                <a:solidFill>
                  <a:schemeClr val="accent5">
                    <a:lumMod val="10000"/>
                  </a:schemeClr>
                </a:solidFill>
              </a:rPr>
              <a:t>grafik</a:t>
            </a:r>
            <a:r>
              <a:rPr lang="en-US" dirty="0">
                <a:solidFill>
                  <a:schemeClr val="accent5">
                    <a:lumMod val="10000"/>
                  </a:schemeClr>
                </a:solidFill>
              </a:rPr>
              <a:t>  </a:t>
            </a:r>
            <a:r>
              <a:rPr lang="en-US" dirty="0" err="1">
                <a:solidFill>
                  <a:schemeClr val="accent5">
                    <a:lumMod val="10000"/>
                  </a:schemeClr>
                </a:solidFill>
              </a:rPr>
              <a:t>yg</a:t>
            </a:r>
            <a:r>
              <a:rPr lang="en-US" dirty="0">
                <a:solidFill>
                  <a:schemeClr val="accent5">
                    <a:lumMod val="10000"/>
                  </a:schemeClr>
                </a:solidFill>
              </a:rPr>
              <a:t> </a:t>
            </a:r>
            <a:r>
              <a:rPr lang="en-US" dirty="0" err="1">
                <a:solidFill>
                  <a:schemeClr val="accent5">
                    <a:lumMod val="10000"/>
                  </a:schemeClr>
                </a:solidFill>
              </a:rPr>
              <a:t>menunjukkan</a:t>
            </a:r>
            <a:r>
              <a:rPr lang="en-US" dirty="0">
                <a:solidFill>
                  <a:schemeClr val="accent5">
                    <a:lumMod val="10000"/>
                  </a:schemeClr>
                </a:solidFill>
              </a:rPr>
              <a:t> </a:t>
            </a:r>
            <a:r>
              <a:rPr lang="en-US" dirty="0" err="1">
                <a:solidFill>
                  <a:schemeClr val="accent5">
                    <a:lumMod val="10000"/>
                  </a:schemeClr>
                </a:solidFill>
              </a:rPr>
              <a:t>kurva</a:t>
            </a:r>
            <a:r>
              <a:rPr lang="en-US" dirty="0">
                <a:solidFill>
                  <a:schemeClr val="accent5">
                    <a:lumMod val="10000"/>
                  </a:schemeClr>
                </a:solidFill>
              </a:rPr>
              <a:t> </a:t>
            </a:r>
            <a:r>
              <a:rPr lang="en-US" dirty="0" err="1">
                <a:solidFill>
                  <a:schemeClr val="accent5">
                    <a:lumMod val="10000"/>
                  </a:schemeClr>
                </a:solidFill>
              </a:rPr>
              <a:t>permintaan</a:t>
            </a:r>
            <a:r>
              <a:rPr lang="en-US" dirty="0">
                <a:solidFill>
                  <a:schemeClr val="accent5">
                    <a:lumMod val="10000"/>
                  </a:schemeClr>
                </a:solidFill>
              </a:rPr>
              <a:t> </a:t>
            </a:r>
            <a:r>
              <a:rPr lang="en-US" dirty="0" err="1">
                <a:solidFill>
                  <a:schemeClr val="accent5">
                    <a:lumMod val="10000"/>
                  </a:schemeClr>
                </a:solidFill>
              </a:rPr>
              <a:t>dan</a:t>
            </a:r>
            <a:r>
              <a:rPr lang="en-US" dirty="0">
                <a:solidFill>
                  <a:schemeClr val="accent5">
                    <a:lumMod val="10000"/>
                  </a:schemeClr>
                </a:solidFill>
              </a:rPr>
              <a:t> </a:t>
            </a:r>
            <a:r>
              <a:rPr lang="en-US" dirty="0" err="1">
                <a:solidFill>
                  <a:schemeClr val="accent5">
                    <a:lumMod val="10000"/>
                  </a:schemeClr>
                </a:solidFill>
              </a:rPr>
              <a:t>penawaran</a:t>
            </a:r>
            <a:r>
              <a:rPr lang="en-US" dirty="0">
                <a:solidFill>
                  <a:schemeClr val="accent5">
                    <a:lumMod val="10000"/>
                  </a:schemeClr>
                </a:solidFill>
              </a:rPr>
              <a:t> </a:t>
            </a:r>
            <a:r>
              <a:rPr lang="en-US" dirty="0" err="1">
                <a:solidFill>
                  <a:schemeClr val="accent5">
                    <a:lumMod val="10000"/>
                  </a:schemeClr>
                </a:solidFill>
              </a:rPr>
              <a:t>untuk</a:t>
            </a:r>
            <a:r>
              <a:rPr lang="en-US" dirty="0">
                <a:solidFill>
                  <a:schemeClr val="accent5">
                    <a:lumMod val="10000"/>
                  </a:schemeClr>
                </a:solidFill>
              </a:rPr>
              <a:t> </a:t>
            </a:r>
            <a:r>
              <a:rPr lang="en-US" dirty="0" err="1">
                <a:solidFill>
                  <a:schemeClr val="accent5">
                    <a:lumMod val="10000"/>
                  </a:schemeClr>
                </a:solidFill>
              </a:rPr>
              <a:t>satu</a:t>
            </a:r>
            <a:r>
              <a:rPr lang="en-US" dirty="0">
                <a:solidFill>
                  <a:schemeClr val="accent5">
                    <a:lumMod val="10000"/>
                  </a:schemeClr>
                </a:solidFill>
              </a:rPr>
              <a:t> </a:t>
            </a:r>
            <a:r>
              <a:rPr lang="en-US" dirty="0" err="1">
                <a:solidFill>
                  <a:schemeClr val="accent5">
                    <a:lumMod val="10000"/>
                  </a:schemeClr>
                </a:solidFill>
              </a:rPr>
              <a:t>perusahaan</a:t>
            </a:r>
            <a:r>
              <a:rPr lang="en-US" dirty="0">
                <a:solidFill>
                  <a:schemeClr val="accent5">
                    <a:lumMod val="10000"/>
                  </a:schemeClr>
                </a:solidFill>
              </a:rPr>
              <a:t> </a:t>
            </a:r>
            <a:r>
              <a:rPr lang="en-US" dirty="0" err="1">
                <a:solidFill>
                  <a:schemeClr val="accent5">
                    <a:lumMod val="10000"/>
                  </a:schemeClr>
                </a:solidFill>
              </a:rPr>
              <a:t>dengan</a:t>
            </a:r>
            <a:r>
              <a:rPr lang="en-US" dirty="0">
                <a:solidFill>
                  <a:schemeClr val="accent5">
                    <a:lumMod val="10000"/>
                  </a:schemeClr>
                </a:solidFill>
              </a:rPr>
              <a:t> </a:t>
            </a:r>
            <a:r>
              <a:rPr lang="en-US" dirty="0" err="1">
                <a:solidFill>
                  <a:schemeClr val="accent5">
                    <a:lumMod val="10000"/>
                  </a:schemeClr>
                </a:solidFill>
              </a:rPr>
              <a:t>asumsi</a:t>
            </a:r>
            <a:r>
              <a:rPr lang="en-US" dirty="0">
                <a:solidFill>
                  <a:schemeClr val="accent5">
                    <a:lumMod val="10000"/>
                  </a:schemeClr>
                </a:solidFill>
              </a:rPr>
              <a:t> </a:t>
            </a:r>
            <a:r>
              <a:rPr lang="en-US" dirty="0" err="1">
                <a:solidFill>
                  <a:schemeClr val="accent5">
                    <a:lumMod val="10000"/>
                  </a:schemeClr>
                </a:solidFill>
              </a:rPr>
              <a:t>bahwa</a:t>
            </a:r>
            <a:r>
              <a:rPr lang="en-US" dirty="0">
                <a:solidFill>
                  <a:schemeClr val="accent5">
                    <a:lumMod val="10000"/>
                  </a:schemeClr>
                </a:solidFill>
              </a:rPr>
              <a:t> </a:t>
            </a:r>
            <a:r>
              <a:rPr lang="en-US" dirty="0" err="1">
                <a:solidFill>
                  <a:schemeClr val="accent5">
                    <a:lumMod val="10000"/>
                  </a:schemeClr>
                </a:solidFill>
              </a:rPr>
              <a:t>pasar</a:t>
            </a:r>
            <a:r>
              <a:rPr lang="en-US" dirty="0">
                <a:solidFill>
                  <a:schemeClr val="accent5">
                    <a:lumMod val="10000"/>
                  </a:schemeClr>
                </a:solidFill>
              </a:rPr>
              <a:t> </a:t>
            </a:r>
            <a:r>
              <a:rPr lang="en-US" dirty="0" err="1">
                <a:solidFill>
                  <a:schemeClr val="accent5">
                    <a:lumMod val="10000"/>
                  </a:schemeClr>
                </a:solidFill>
              </a:rPr>
              <a:t>mendekati</a:t>
            </a:r>
            <a:r>
              <a:rPr lang="en-US" dirty="0">
                <a:solidFill>
                  <a:schemeClr val="accent5">
                    <a:lumMod val="10000"/>
                  </a:schemeClr>
                </a:solidFill>
              </a:rPr>
              <a:t> </a:t>
            </a:r>
            <a:r>
              <a:rPr lang="en-US" dirty="0" err="1">
                <a:solidFill>
                  <a:schemeClr val="accent5">
                    <a:lumMod val="10000"/>
                  </a:schemeClr>
                </a:solidFill>
              </a:rPr>
              <a:t>pasar</a:t>
            </a:r>
            <a:r>
              <a:rPr lang="en-US" dirty="0">
                <a:solidFill>
                  <a:schemeClr val="accent5">
                    <a:lumMod val="10000"/>
                  </a:schemeClr>
                </a:solidFill>
              </a:rPr>
              <a:t> </a:t>
            </a:r>
            <a:r>
              <a:rPr lang="en-US" dirty="0" err="1">
                <a:solidFill>
                  <a:schemeClr val="accent5">
                    <a:lumMod val="10000"/>
                  </a:schemeClr>
                </a:solidFill>
              </a:rPr>
              <a:t>persaingan</a:t>
            </a:r>
            <a:r>
              <a:rPr lang="en-US" dirty="0">
                <a:solidFill>
                  <a:schemeClr val="accent5">
                    <a:lumMod val="10000"/>
                  </a:schemeClr>
                </a:solidFill>
              </a:rPr>
              <a:t> </a:t>
            </a:r>
            <a:r>
              <a:rPr lang="en-US" dirty="0" err="1">
                <a:solidFill>
                  <a:schemeClr val="accent5">
                    <a:lumMod val="10000"/>
                  </a:schemeClr>
                </a:solidFill>
              </a:rPr>
              <a:t>sempurna</a:t>
            </a:r>
            <a:endParaRPr lang="en-US" dirty="0">
              <a:solidFill>
                <a:schemeClr val="accent5">
                  <a:lumMod val="10000"/>
                </a:schemeClr>
              </a:solidFill>
            </a:endParaRPr>
          </a:p>
          <a:p>
            <a:pPr marL="457200" indent="-457200">
              <a:buFontTx/>
              <a:buAutoNum type="alphaLcPeriod"/>
              <a:defRPr/>
            </a:pPr>
            <a:r>
              <a:rPr lang="en-US" dirty="0">
                <a:solidFill>
                  <a:schemeClr val="accent5">
                    <a:lumMod val="10000"/>
                  </a:schemeClr>
                </a:solidFill>
              </a:rPr>
              <a:t> </a:t>
            </a:r>
            <a:r>
              <a:rPr lang="en-US" dirty="0" err="1">
                <a:solidFill>
                  <a:schemeClr val="accent5">
                    <a:lumMod val="10000"/>
                  </a:schemeClr>
                </a:solidFill>
              </a:rPr>
              <a:t>Jika</a:t>
            </a:r>
            <a:r>
              <a:rPr lang="en-US" dirty="0">
                <a:solidFill>
                  <a:schemeClr val="accent5">
                    <a:lumMod val="10000"/>
                  </a:schemeClr>
                </a:solidFill>
              </a:rPr>
              <a:t> 100 </a:t>
            </a:r>
            <a:r>
              <a:rPr lang="en-US" dirty="0" err="1">
                <a:solidFill>
                  <a:schemeClr val="accent5">
                    <a:lumMod val="10000"/>
                  </a:schemeClr>
                </a:solidFill>
              </a:rPr>
              <a:t>perusahaan</a:t>
            </a:r>
            <a:r>
              <a:rPr lang="en-US" dirty="0">
                <a:solidFill>
                  <a:schemeClr val="accent5">
                    <a:lumMod val="10000"/>
                  </a:schemeClr>
                </a:solidFill>
              </a:rPr>
              <a:t> </a:t>
            </a:r>
            <a:r>
              <a:rPr lang="en-US" dirty="0" err="1">
                <a:solidFill>
                  <a:schemeClr val="accent5">
                    <a:lumMod val="10000"/>
                  </a:schemeClr>
                </a:solidFill>
              </a:rPr>
              <a:t>tsb</a:t>
            </a:r>
            <a:r>
              <a:rPr lang="en-US" dirty="0">
                <a:solidFill>
                  <a:schemeClr val="accent5">
                    <a:lumMod val="10000"/>
                  </a:schemeClr>
                </a:solidFill>
              </a:rPr>
              <a:t> </a:t>
            </a:r>
            <a:r>
              <a:rPr lang="en-US" dirty="0" err="1">
                <a:solidFill>
                  <a:schemeClr val="accent5">
                    <a:lumMod val="10000"/>
                  </a:schemeClr>
                </a:solidFill>
              </a:rPr>
              <a:t>membentuk</a:t>
            </a:r>
            <a:r>
              <a:rPr lang="en-US" dirty="0">
                <a:solidFill>
                  <a:schemeClr val="accent5">
                    <a:lumMod val="10000"/>
                  </a:schemeClr>
                </a:solidFill>
              </a:rPr>
              <a:t> </a:t>
            </a:r>
            <a:r>
              <a:rPr lang="en-US" dirty="0" err="1">
                <a:solidFill>
                  <a:schemeClr val="accent5">
                    <a:lumMod val="10000"/>
                  </a:schemeClr>
                </a:solidFill>
              </a:rPr>
              <a:t>kartel</a:t>
            </a:r>
            <a:r>
              <a:rPr lang="en-US" dirty="0">
                <a:solidFill>
                  <a:schemeClr val="accent5">
                    <a:lumMod val="10000"/>
                  </a:schemeClr>
                </a:solidFill>
              </a:rPr>
              <a:t> </a:t>
            </a:r>
            <a:r>
              <a:rPr lang="en-US" dirty="0" err="1">
                <a:solidFill>
                  <a:schemeClr val="accent5">
                    <a:lumMod val="10000"/>
                  </a:schemeClr>
                </a:solidFill>
              </a:rPr>
              <a:t>dan</a:t>
            </a:r>
            <a:r>
              <a:rPr lang="en-US" dirty="0">
                <a:solidFill>
                  <a:schemeClr val="accent5">
                    <a:lumMod val="10000"/>
                  </a:schemeClr>
                </a:solidFill>
              </a:rPr>
              <a:t> </a:t>
            </a:r>
            <a:r>
              <a:rPr lang="en-US" dirty="0" err="1">
                <a:solidFill>
                  <a:schemeClr val="accent5">
                    <a:lumMod val="10000"/>
                  </a:schemeClr>
                </a:solidFill>
              </a:rPr>
              <a:t>struktur</a:t>
            </a:r>
            <a:r>
              <a:rPr lang="en-US" dirty="0">
                <a:solidFill>
                  <a:schemeClr val="accent5">
                    <a:lumMod val="10000"/>
                  </a:schemeClr>
                </a:solidFill>
              </a:rPr>
              <a:t> </a:t>
            </a:r>
            <a:r>
              <a:rPr lang="en-US" dirty="0" err="1">
                <a:solidFill>
                  <a:schemeClr val="accent5">
                    <a:lumMod val="10000"/>
                  </a:schemeClr>
                </a:solidFill>
              </a:rPr>
              <a:t>pasar</a:t>
            </a:r>
            <a:r>
              <a:rPr lang="en-US" dirty="0">
                <a:solidFill>
                  <a:schemeClr val="accent5">
                    <a:lumMod val="10000"/>
                  </a:schemeClr>
                </a:solidFill>
              </a:rPr>
              <a:t> </a:t>
            </a:r>
            <a:r>
              <a:rPr lang="en-US" dirty="0" err="1">
                <a:solidFill>
                  <a:schemeClr val="accent5">
                    <a:lumMod val="10000"/>
                  </a:schemeClr>
                </a:solidFill>
              </a:rPr>
              <a:t>menjadi</a:t>
            </a:r>
            <a:r>
              <a:rPr lang="en-US" dirty="0">
                <a:solidFill>
                  <a:schemeClr val="accent5">
                    <a:lumMod val="10000"/>
                  </a:schemeClr>
                </a:solidFill>
              </a:rPr>
              <a:t> </a:t>
            </a:r>
            <a:r>
              <a:rPr lang="en-US" dirty="0" err="1">
                <a:solidFill>
                  <a:schemeClr val="accent5">
                    <a:lumMod val="10000"/>
                  </a:schemeClr>
                </a:solidFill>
              </a:rPr>
              <a:t>monopoli</a:t>
            </a:r>
            <a:r>
              <a:rPr lang="en-US" dirty="0">
                <a:solidFill>
                  <a:schemeClr val="accent5">
                    <a:lumMod val="10000"/>
                  </a:schemeClr>
                </a:solidFill>
              </a:rPr>
              <a:t>. </a:t>
            </a:r>
            <a:r>
              <a:rPr lang="en-US" dirty="0" err="1">
                <a:solidFill>
                  <a:schemeClr val="accent5">
                    <a:lumMod val="10000"/>
                  </a:schemeClr>
                </a:solidFill>
              </a:rPr>
              <a:t>Gambarkan</a:t>
            </a:r>
            <a:r>
              <a:rPr lang="en-US" dirty="0">
                <a:solidFill>
                  <a:schemeClr val="accent5">
                    <a:lumMod val="10000"/>
                  </a:schemeClr>
                </a:solidFill>
              </a:rPr>
              <a:t> </a:t>
            </a:r>
            <a:r>
              <a:rPr lang="en-US" dirty="0" err="1">
                <a:solidFill>
                  <a:schemeClr val="accent5">
                    <a:lumMod val="10000"/>
                  </a:schemeClr>
                </a:solidFill>
              </a:rPr>
              <a:t>secara</a:t>
            </a:r>
            <a:r>
              <a:rPr lang="en-US" dirty="0">
                <a:solidFill>
                  <a:schemeClr val="accent5">
                    <a:lumMod val="10000"/>
                  </a:schemeClr>
                </a:solidFill>
              </a:rPr>
              <a:t> </a:t>
            </a:r>
            <a:r>
              <a:rPr lang="en-US" dirty="0" err="1">
                <a:solidFill>
                  <a:schemeClr val="accent5">
                    <a:lumMod val="10000"/>
                  </a:schemeClr>
                </a:solidFill>
              </a:rPr>
              <a:t>grafik</a:t>
            </a:r>
            <a:r>
              <a:rPr lang="en-US" dirty="0">
                <a:solidFill>
                  <a:schemeClr val="accent5">
                    <a:lumMod val="10000"/>
                  </a:schemeClr>
                </a:solidFill>
              </a:rPr>
              <a:t> P </a:t>
            </a:r>
            <a:r>
              <a:rPr lang="en-US" dirty="0" err="1">
                <a:solidFill>
                  <a:schemeClr val="accent5">
                    <a:lumMod val="10000"/>
                  </a:schemeClr>
                </a:solidFill>
              </a:rPr>
              <a:t>dan</a:t>
            </a:r>
            <a:r>
              <a:rPr lang="en-US" dirty="0">
                <a:solidFill>
                  <a:schemeClr val="accent5">
                    <a:lumMod val="10000"/>
                  </a:schemeClr>
                </a:solidFill>
              </a:rPr>
              <a:t> Q </a:t>
            </a:r>
            <a:r>
              <a:rPr lang="en-US" dirty="0" err="1">
                <a:solidFill>
                  <a:schemeClr val="accent5">
                    <a:lumMod val="10000"/>
                  </a:schemeClr>
                </a:solidFill>
              </a:rPr>
              <a:t>keseimbangan</a:t>
            </a:r>
            <a:r>
              <a:rPr lang="en-US" dirty="0">
                <a:solidFill>
                  <a:schemeClr val="accent5">
                    <a:lumMod val="10000"/>
                  </a:schemeClr>
                </a:solidFill>
              </a:rPr>
              <a:t> </a:t>
            </a:r>
            <a:r>
              <a:rPr lang="en-US" dirty="0" err="1">
                <a:solidFill>
                  <a:schemeClr val="accent5">
                    <a:lumMod val="10000"/>
                  </a:schemeClr>
                </a:solidFill>
              </a:rPr>
              <a:t>monopolis</a:t>
            </a:r>
            <a:r>
              <a:rPr lang="en-US" dirty="0">
                <a:solidFill>
                  <a:schemeClr val="accent5">
                    <a:lumMod val="10000"/>
                  </a:schemeClr>
                </a:solidFill>
              </a:rPr>
              <a:t> </a:t>
            </a:r>
            <a:r>
              <a:rPr lang="en-US" dirty="0" err="1">
                <a:solidFill>
                  <a:schemeClr val="accent5">
                    <a:lumMod val="10000"/>
                  </a:schemeClr>
                </a:solidFill>
              </a:rPr>
              <a:t>tersebut</a:t>
            </a:r>
            <a:endParaRPr lang="en-US" dirty="0">
              <a:solidFill>
                <a:schemeClr val="accent5">
                  <a:lumMod val="10000"/>
                </a:schemeClr>
              </a:solidFill>
            </a:endParaRPr>
          </a:p>
          <a:p>
            <a:pPr marL="457200" indent="-457200">
              <a:buFontTx/>
              <a:buAutoNum type="alphaLcPeriod"/>
              <a:defRPr/>
            </a:pPr>
            <a:r>
              <a:rPr lang="en-US" dirty="0" err="1">
                <a:solidFill>
                  <a:schemeClr val="accent5">
                    <a:lumMod val="10000"/>
                  </a:schemeClr>
                </a:solidFill>
              </a:rPr>
              <a:t>Berapa</a:t>
            </a:r>
            <a:r>
              <a:rPr lang="en-US" dirty="0">
                <a:solidFill>
                  <a:schemeClr val="accent5">
                    <a:lumMod val="10000"/>
                  </a:schemeClr>
                </a:solidFill>
              </a:rPr>
              <a:t> P </a:t>
            </a:r>
            <a:r>
              <a:rPr lang="en-US" dirty="0" err="1">
                <a:solidFill>
                  <a:schemeClr val="accent5">
                    <a:lumMod val="10000"/>
                  </a:schemeClr>
                </a:solidFill>
              </a:rPr>
              <a:t>dan</a:t>
            </a:r>
            <a:r>
              <a:rPr lang="en-US" dirty="0">
                <a:solidFill>
                  <a:schemeClr val="accent5">
                    <a:lumMod val="10000"/>
                  </a:schemeClr>
                </a:solidFill>
              </a:rPr>
              <a:t> Q yang </a:t>
            </a:r>
            <a:r>
              <a:rPr lang="en-US" dirty="0" err="1">
                <a:solidFill>
                  <a:schemeClr val="accent5">
                    <a:lumMod val="10000"/>
                  </a:schemeClr>
                </a:solidFill>
              </a:rPr>
              <a:t>akan</a:t>
            </a:r>
            <a:r>
              <a:rPr lang="en-US" dirty="0">
                <a:solidFill>
                  <a:schemeClr val="accent5">
                    <a:lumMod val="10000"/>
                  </a:schemeClr>
                </a:solidFill>
              </a:rPr>
              <a:t> </a:t>
            </a:r>
            <a:r>
              <a:rPr lang="en-US" dirty="0" err="1">
                <a:solidFill>
                  <a:schemeClr val="accent5">
                    <a:lumMod val="10000"/>
                  </a:schemeClr>
                </a:solidFill>
              </a:rPr>
              <a:t>ditetapkan</a:t>
            </a:r>
            <a:r>
              <a:rPr lang="en-US" dirty="0">
                <a:solidFill>
                  <a:schemeClr val="accent5">
                    <a:lumMod val="10000"/>
                  </a:schemeClr>
                </a:solidFill>
              </a:rPr>
              <a:t> </a:t>
            </a:r>
            <a:r>
              <a:rPr lang="en-US" dirty="0" err="1">
                <a:solidFill>
                  <a:schemeClr val="accent5">
                    <a:lumMod val="10000"/>
                  </a:schemeClr>
                </a:solidFill>
              </a:rPr>
              <a:t>monopolis</a:t>
            </a:r>
            <a:endParaRPr lang="en-US" dirty="0">
              <a:solidFill>
                <a:schemeClr val="accent5">
                  <a:lumMod val="10000"/>
                </a:schemeClr>
              </a:solidFill>
            </a:endParaRPr>
          </a:p>
          <a:p>
            <a:pPr marL="457200" indent="-457200">
              <a:buFontTx/>
              <a:buAutoNum type="alphaLcPeriod"/>
              <a:defRPr/>
            </a:pPr>
            <a:r>
              <a:rPr lang="en-US" dirty="0" err="1">
                <a:solidFill>
                  <a:schemeClr val="accent5">
                    <a:lumMod val="10000"/>
                  </a:schemeClr>
                </a:solidFill>
              </a:rPr>
              <a:t>Bisakah</a:t>
            </a:r>
            <a:r>
              <a:rPr lang="en-US" dirty="0">
                <a:solidFill>
                  <a:schemeClr val="accent5">
                    <a:lumMod val="10000"/>
                  </a:schemeClr>
                </a:solidFill>
              </a:rPr>
              <a:t> </a:t>
            </a:r>
            <a:r>
              <a:rPr lang="en-US" dirty="0" err="1">
                <a:solidFill>
                  <a:schemeClr val="accent5">
                    <a:lumMod val="10000"/>
                  </a:schemeClr>
                </a:solidFill>
              </a:rPr>
              <a:t>dikatakan</a:t>
            </a:r>
            <a:r>
              <a:rPr lang="en-US" dirty="0">
                <a:solidFill>
                  <a:schemeClr val="accent5">
                    <a:lumMod val="10000"/>
                  </a:schemeClr>
                </a:solidFill>
              </a:rPr>
              <a:t> </a:t>
            </a:r>
            <a:r>
              <a:rPr lang="en-US" dirty="0" err="1">
                <a:solidFill>
                  <a:schemeClr val="accent5">
                    <a:lumMod val="10000"/>
                  </a:schemeClr>
                </a:solidFill>
              </a:rPr>
              <a:t>bahwa</a:t>
            </a:r>
            <a:r>
              <a:rPr lang="en-US" dirty="0">
                <a:solidFill>
                  <a:schemeClr val="accent5">
                    <a:lumMod val="10000"/>
                  </a:schemeClr>
                </a:solidFill>
              </a:rPr>
              <a:t> </a:t>
            </a:r>
            <a:r>
              <a:rPr lang="en-US" dirty="0" err="1">
                <a:solidFill>
                  <a:schemeClr val="accent5">
                    <a:lumMod val="10000"/>
                  </a:schemeClr>
                </a:solidFill>
              </a:rPr>
              <a:t>monopili</a:t>
            </a:r>
            <a:r>
              <a:rPr lang="en-US" dirty="0">
                <a:solidFill>
                  <a:schemeClr val="accent5">
                    <a:lumMod val="10000"/>
                  </a:schemeClr>
                </a:solidFill>
              </a:rPr>
              <a:t> </a:t>
            </a:r>
            <a:r>
              <a:rPr lang="en-US" dirty="0" err="1">
                <a:solidFill>
                  <a:schemeClr val="accent5">
                    <a:lumMod val="10000"/>
                  </a:schemeClr>
                </a:solidFill>
              </a:rPr>
              <a:t>tersebut</a:t>
            </a:r>
            <a:r>
              <a:rPr lang="en-US" dirty="0">
                <a:solidFill>
                  <a:schemeClr val="accent5">
                    <a:lumMod val="10000"/>
                  </a:schemeClr>
                </a:solidFill>
              </a:rPr>
              <a:t> </a:t>
            </a:r>
            <a:r>
              <a:rPr lang="en-US" dirty="0" err="1">
                <a:solidFill>
                  <a:schemeClr val="accent5">
                    <a:lumMod val="10000"/>
                  </a:schemeClr>
                </a:solidFill>
              </a:rPr>
              <a:t>mengarahkan</a:t>
            </a:r>
            <a:r>
              <a:rPr lang="en-US" dirty="0">
                <a:solidFill>
                  <a:schemeClr val="accent5">
                    <a:lumMod val="10000"/>
                  </a:schemeClr>
                </a:solidFill>
              </a:rPr>
              <a:t> </a:t>
            </a:r>
            <a:r>
              <a:rPr lang="en-US" dirty="0" err="1">
                <a:solidFill>
                  <a:schemeClr val="accent5">
                    <a:lumMod val="10000"/>
                  </a:schemeClr>
                </a:solidFill>
              </a:rPr>
              <a:t>pada</a:t>
            </a:r>
            <a:r>
              <a:rPr lang="en-US" dirty="0">
                <a:solidFill>
                  <a:schemeClr val="accent5">
                    <a:lumMod val="10000"/>
                  </a:schemeClr>
                </a:solidFill>
              </a:rPr>
              <a:t> </a:t>
            </a:r>
            <a:r>
              <a:rPr lang="en-US" dirty="0" err="1">
                <a:solidFill>
                  <a:schemeClr val="accent5">
                    <a:lumMod val="10000"/>
                  </a:schemeClr>
                </a:solidFill>
              </a:rPr>
              <a:t>penggunaan</a:t>
            </a:r>
            <a:r>
              <a:rPr lang="en-US" dirty="0">
                <a:solidFill>
                  <a:schemeClr val="accent5">
                    <a:lumMod val="10000"/>
                  </a:schemeClr>
                </a:solidFill>
              </a:rPr>
              <a:t> </a:t>
            </a:r>
            <a:r>
              <a:rPr lang="en-US" dirty="0" err="1">
                <a:solidFill>
                  <a:schemeClr val="accent5">
                    <a:lumMod val="10000"/>
                  </a:schemeClr>
                </a:solidFill>
              </a:rPr>
              <a:t>sumberdaya</a:t>
            </a:r>
            <a:r>
              <a:rPr lang="en-US" dirty="0">
                <a:solidFill>
                  <a:schemeClr val="accent5">
                    <a:lumMod val="10000"/>
                  </a:schemeClr>
                </a:solidFill>
              </a:rPr>
              <a:t> </a:t>
            </a:r>
            <a:r>
              <a:rPr lang="en-US" dirty="0" err="1">
                <a:solidFill>
                  <a:schemeClr val="accent5">
                    <a:lumMod val="10000"/>
                  </a:schemeClr>
                </a:solidFill>
              </a:rPr>
              <a:t>mjd</a:t>
            </a:r>
            <a:r>
              <a:rPr lang="en-US" dirty="0">
                <a:solidFill>
                  <a:schemeClr val="accent5">
                    <a:lumMod val="10000"/>
                  </a:schemeClr>
                </a:solidFill>
              </a:rPr>
              <a:t> </a:t>
            </a:r>
            <a:r>
              <a:rPr lang="en-US" dirty="0" err="1">
                <a:solidFill>
                  <a:schemeClr val="accent5">
                    <a:lumMod val="10000"/>
                  </a:schemeClr>
                </a:solidFill>
              </a:rPr>
              <a:t>kurang</a:t>
            </a:r>
            <a:r>
              <a:rPr lang="en-US" dirty="0">
                <a:solidFill>
                  <a:schemeClr val="accent5">
                    <a:lumMod val="10000"/>
                  </a:schemeClr>
                </a:solidFill>
              </a:rPr>
              <a:t> </a:t>
            </a:r>
            <a:r>
              <a:rPr lang="en-US" dirty="0" err="1">
                <a:solidFill>
                  <a:schemeClr val="accent5">
                    <a:lumMod val="10000"/>
                  </a:schemeClr>
                </a:solidFill>
              </a:rPr>
              <a:t>efisien</a:t>
            </a:r>
            <a:r>
              <a:rPr lang="en-US" dirty="0">
                <a:solidFill>
                  <a:schemeClr val="accent5">
                    <a:lumMod val="10000"/>
                  </a:schemeClr>
                </a:solidFill>
              </a:rPr>
              <a:t> </a:t>
            </a:r>
            <a:r>
              <a:rPr lang="en-US" dirty="0" err="1">
                <a:solidFill>
                  <a:schemeClr val="accent5">
                    <a:lumMod val="10000"/>
                  </a:schemeClr>
                </a:solidFill>
              </a:rPr>
              <a:t>dibanding</a:t>
            </a:r>
            <a:r>
              <a:rPr lang="en-US" dirty="0">
                <a:solidFill>
                  <a:schemeClr val="accent5">
                    <a:lumMod val="10000"/>
                  </a:schemeClr>
                </a:solidFill>
              </a:rPr>
              <a:t> </a:t>
            </a:r>
            <a:r>
              <a:rPr lang="en-US" dirty="0" err="1">
                <a:solidFill>
                  <a:schemeClr val="accent5">
                    <a:lumMod val="10000"/>
                  </a:schemeClr>
                </a:solidFill>
              </a:rPr>
              <a:t>pasar</a:t>
            </a:r>
            <a:r>
              <a:rPr lang="en-US" dirty="0">
                <a:solidFill>
                  <a:schemeClr val="accent5">
                    <a:lumMod val="10000"/>
                  </a:schemeClr>
                </a:solidFill>
              </a:rPr>
              <a:t> </a:t>
            </a:r>
            <a:r>
              <a:rPr lang="en-US" dirty="0" err="1">
                <a:solidFill>
                  <a:schemeClr val="accent5">
                    <a:lumMod val="10000"/>
                  </a:schemeClr>
                </a:solidFill>
              </a:rPr>
              <a:t>persaingan</a:t>
            </a:r>
            <a:r>
              <a:rPr lang="en-US" dirty="0">
                <a:solidFill>
                  <a:schemeClr val="accent5">
                    <a:lumMod val="10000"/>
                  </a:schemeClr>
                </a:solidFill>
              </a:rPr>
              <a:t> </a:t>
            </a:r>
            <a:r>
              <a:rPr lang="en-US" dirty="0" err="1">
                <a:solidFill>
                  <a:schemeClr val="accent5">
                    <a:lumMod val="10000"/>
                  </a:schemeClr>
                </a:solidFill>
              </a:rPr>
              <a:t>sempurna</a:t>
            </a:r>
            <a:r>
              <a:rPr lang="en-US" dirty="0">
                <a:solidFill>
                  <a:schemeClr val="accent5">
                    <a:lumMod val="10000"/>
                  </a:schemeClr>
                </a:solidFill>
              </a:rPr>
              <a:t>? </a:t>
            </a:r>
            <a:r>
              <a:rPr lang="en-US" dirty="0" err="1">
                <a:solidFill>
                  <a:schemeClr val="accent5">
                    <a:lumMod val="10000"/>
                  </a:schemeClr>
                </a:solidFill>
              </a:rPr>
              <a:t>Berapakan</a:t>
            </a:r>
            <a:r>
              <a:rPr lang="en-US" dirty="0">
                <a:solidFill>
                  <a:schemeClr val="accent5">
                    <a:lumMod val="10000"/>
                  </a:schemeClr>
                </a:solidFill>
              </a:rPr>
              <a:t> </a:t>
            </a:r>
            <a:r>
              <a:rPr lang="en-US" dirty="0" err="1">
                <a:solidFill>
                  <a:schemeClr val="accent5">
                    <a:lumMod val="10000"/>
                  </a:schemeClr>
                </a:solidFill>
              </a:rPr>
              <a:t>besarnya</a:t>
            </a:r>
            <a:r>
              <a:rPr lang="en-US" dirty="0">
                <a:solidFill>
                  <a:schemeClr val="accent5">
                    <a:lumMod val="10000"/>
                  </a:schemeClr>
                </a:solidFill>
              </a:rPr>
              <a:t> dead weight loss (</a:t>
            </a:r>
            <a:r>
              <a:rPr lang="en-US" dirty="0" err="1">
                <a:solidFill>
                  <a:schemeClr val="accent5">
                    <a:lumMod val="10000"/>
                  </a:schemeClr>
                </a:solidFill>
              </a:rPr>
              <a:t>jika</a:t>
            </a:r>
            <a:r>
              <a:rPr lang="en-US" dirty="0">
                <a:solidFill>
                  <a:schemeClr val="accent5">
                    <a:lumMod val="10000"/>
                  </a:schemeClr>
                </a:solidFill>
              </a:rPr>
              <a:t> </a:t>
            </a:r>
            <a:r>
              <a:rPr lang="en-US" dirty="0" err="1">
                <a:solidFill>
                  <a:schemeClr val="accent5">
                    <a:lumMod val="10000"/>
                  </a:schemeClr>
                </a:solidFill>
              </a:rPr>
              <a:t>ada</a:t>
            </a:r>
            <a:r>
              <a:rPr lang="en-US" dirty="0">
                <a:solidFill>
                  <a:schemeClr val="accent5">
                    <a:lumMod val="10000"/>
                  </a:schemeClr>
                </a:solidFill>
              </a:rPr>
              <a:t>)? </a:t>
            </a:r>
          </a:p>
        </p:txBody>
      </p:sp>
      <p:sp>
        <p:nvSpPr>
          <p:cNvPr id="2" name="Footer Placeholder 1"/>
          <p:cNvSpPr>
            <a:spLocks noGrp="1"/>
          </p:cNvSpPr>
          <p:nvPr>
            <p:ph type="ftr" sz="quarter" idx="11"/>
          </p:nvPr>
        </p:nvSpPr>
        <p:spPr/>
        <p:txBody>
          <a:bodyPr/>
          <a:lstStyle/>
          <a:p>
            <a:pPr>
              <a:defRPr/>
            </a:pPr>
            <a:r>
              <a:rPr lang="en-US" smtClean="0"/>
              <a:t>PowerPoint Slides Prepared by Robert F. Brooker, Ph.D.  Copyright ©2004 by South-Western, a division of Thomson Learning.  All rights reserved.</a:t>
            </a:r>
            <a:endParaRPr lang="en-US"/>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a:xfrm>
            <a:off x="685800" y="768350"/>
            <a:ext cx="7772400" cy="762000"/>
          </a:xfrm>
        </p:spPr>
        <p:txBody>
          <a:bodyPr/>
          <a:lstStyle/>
          <a:p>
            <a:pPr eaLnBrk="1" hangingPunct="1"/>
            <a:r>
              <a:rPr lang="en-US" smtClean="0"/>
              <a:t>Game Theory</a:t>
            </a:r>
          </a:p>
        </p:txBody>
      </p:sp>
      <p:pic>
        <p:nvPicPr>
          <p:cNvPr id="23556"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3884613"/>
            <a:ext cx="8262938" cy="1525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7" name="Text Box 4"/>
          <p:cNvSpPr txBox="1">
            <a:spLocks noChangeArrowheads="1"/>
          </p:cNvSpPr>
          <p:nvPr/>
        </p:nvSpPr>
        <p:spPr bwMode="auto">
          <a:xfrm>
            <a:off x="685800" y="1600200"/>
            <a:ext cx="8153400" cy="173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atin typeface="Arial" charset="0"/>
              </a:rPr>
              <a:t>What is the optimal strategy for Firm A if Firm B chooses to advertise?</a:t>
            </a:r>
          </a:p>
          <a:p>
            <a:pPr>
              <a:spcBef>
                <a:spcPct val="50000"/>
              </a:spcBef>
            </a:pPr>
            <a:r>
              <a:rPr lang="en-US">
                <a:latin typeface="Arial" charset="0"/>
              </a:rPr>
              <a:t>If Firm A chooses to advertise, the payoff is 4. Otherwise, the payoff is 2. The optimal strategy is to advertise.</a:t>
            </a:r>
            <a:endParaRPr lang="en-US" sz="1800">
              <a:latin typeface="Arial" charset="0"/>
            </a:endParaRPr>
          </a:p>
        </p:txBody>
      </p:sp>
      <p:sp>
        <p:nvSpPr>
          <p:cNvPr id="23558" name="Oval 5"/>
          <p:cNvSpPr>
            <a:spLocks noChangeArrowheads="1"/>
          </p:cNvSpPr>
          <p:nvPr/>
        </p:nvSpPr>
        <p:spPr bwMode="auto">
          <a:xfrm>
            <a:off x="4343400" y="4114800"/>
            <a:ext cx="1981200" cy="1524000"/>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3559" name="Oval 6"/>
          <p:cNvSpPr>
            <a:spLocks noChangeArrowheads="1"/>
          </p:cNvSpPr>
          <p:nvPr/>
        </p:nvSpPr>
        <p:spPr bwMode="auto">
          <a:xfrm>
            <a:off x="4953000" y="4572000"/>
            <a:ext cx="838200" cy="609600"/>
          </a:xfrm>
          <a:prstGeom prst="ellipse">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 name="Footer Placeholder 1"/>
          <p:cNvSpPr>
            <a:spLocks noGrp="1"/>
          </p:cNvSpPr>
          <p:nvPr>
            <p:ph type="ftr" sz="quarter" idx="11"/>
          </p:nvPr>
        </p:nvSpPr>
        <p:spPr/>
        <p:txBody>
          <a:bodyPr/>
          <a:lstStyle/>
          <a:p>
            <a:pPr>
              <a:defRPr/>
            </a:pPr>
            <a:r>
              <a:rPr lang="en-US" smtClean="0"/>
              <a:t>PowerPoint Slides Prepared by Robert F. Brooker, Ph.D.  Copyright ©2004 by South-Western, a division of Thomson Learning.  All rights reserved.</a:t>
            </a:r>
            <a:endParaRPr lang="en-US"/>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a:xfrm>
            <a:off x="685800" y="768350"/>
            <a:ext cx="7772400" cy="762000"/>
          </a:xfrm>
        </p:spPr>
        <p:txBody>
          <a:bodyPr/>
          <a:lstStyle/>
          <a:p>
            <a:pPr eaLnBrk="1" hangingPunct="1"/>
            <a:r>
              <a:rPr lang="en-US" smtClean="0"/>
              <a:t>Game Theory</a:t>
            </a:r>
          </a:p>
        </p:txBody>
      </p:sp>
      <p:pic>
        <p:nvPicPr>
          <p:cNvPr id="24580"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3884613"/>
            <a:ext cx="8262938" cy="1525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1" name="Text Box 4"/>
          <p:cNvSpPr txBox="1">
            <a:spLocks noChangeArrowheads="1"/>
          </p:cNvSpPr>
          <p:nvPr/>
        </p:nvSpPr>
        <p:spPr bwMode="auto">
          <a:xfrm>
            <a:off x="685800" y="1600200"/>
            <a:ext cx="81534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atin typeface="Arial" charset="0"/>
              </a:rPr>
              <a:t>What is the optimal strategy for Firm A if Firm B chooses not to advertise?</a:t>
            </a:r>
            <a:endParaRPr lang="en-US" sz="1800">
              <a:latin typeface="Arial" charset="0"/>
            </a:endParaRPr>
          </a:p>
        </p:txBody>
      </p:sp>
      <p:sp>
        <p:nvSpPr>
          <p:cNvPr id="24582" name="Oval 5"/>
          <p:cNvSpPr>
            <a:spLocks noChangeArrowheads="1"/>
          </p:cNvSpPr>
          <p:nvPr/>
        </p:nvSpPr>
        <p:spPr bwMode="auto">
          <a:xfrm>
            <a:off x="6172200" y="4038600"/>
            <a:ext cx="2819400" cy="1524000"/>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 name="Footer Placeholder 1"/>
          <p:cNvSpPr>
            <a:spLocks noGrp="1"/>
          </p:cNvSpPr>
          <p:nvPr>
            <p:ph type="ftr" sz="quarter" idx="11"/>
          </p:nvPr>
        </p:nvSpPr>
        <p:spPr/>
        <p:txBody>
          <a:bodyPr/>
          <a:lstStyle/>
          <a:p>
            <a:pPr>
              <a:defRPr/>
            </a:pPr>
            <a:r>
              <a:rPr lang="en-US" smtClean="0"/>
              <a:t>PowerPoint Slides Prepared by Robert F. Brooker, Ph.D.  Copyright ©2004 by South-Western, a division of Thomson Learning.  All rights reserved.</a:t>
            </a:r>
            <a:endParaRPr lang="en-US"/>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title"/>
          </p:nvPr>
        </p:nvSpPr>
        <p:spPr>
          <a:xfrm>
            <a:off x="685800" y="768350"/>
            <a:ext cx="7772400" cy="762000"/>
          </a:xfrm>
        </p:spPr>
        <p:txBody>
          <a:bodyPr/>
          <a:lstStyle/>
          <a:p>
            <a:pPr eaLnBrk="1" hangingPunct="1"/>
            <a:r>
              <a:rPr lang="en-US" smtClean="0"/>
              <a:t>Game Theory</a:t>
            </a:r>
          </a:p>
        </p:txBody>
      </p:sp>
      <p:pic>
        <p:nvPicPr>
          <p:cNvPr id="2560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3884613"/>
            <a:ext cx="8262938" cy="1525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5" name="Text Box 4"/>
          <p:cNvSpPr txBox="1">
            <a:spLocks noChangeArrowheads="1"/>
          </p:cNvSpPr>
          <p:nvPr/>
        </p:nvSpPr>
        <p:spPr bwMode="auto">
          <a:xfrm>
            <a:off x="685800" y="1600200"/>
            <a:ext cx="8153400" cy="173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atin typeface="Arial" charset="0"/>
              </a:rPr>
              <a:t>What is the optimal strategy for Firm A if Firm B chooses not to advertise?</a:t>
            </a:r>
          </a:p>
          <a:p>
            <a:pPr>
              <a:spcBef>
                <a:spcPct val="50000"/>
              </a:spcBef>
            </a:pPr>
            <a:r>
              <a:rPr lang="en-US">
                <a:latin typeface="Arial" charset="0"/>
              </a:rPr>
              <a:t>If Firm A chooses to advertise, the payoff is 5. Otherwise, the payoff is 3. Again, the optimal strategy is to advertise.</a:t>
            </a:r>
          </a:p>
        </p:txBody>
      </p:sp>
      <p:sp>
        <p:nvSpPr>
          <p:cNvPr id="25606" name="Oval 5"/>
          <p:cNvSpPr>
            <a:spLocks noChangeArrowheads="1"/>
          </p:cNvSpPr>
          <p:nvPr/>
        </p:nvSpPr>
        <p:spPr bwMode="auto">
          <a:xfrm>
            <a:off x="6172200" y="4038600"/>
            <a:ext cx="2819400" cy="1524000"/>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5607" name="Oval 6"/>
          <p:cNvSpPr>
            <a:spLocks noChangeArrowheads="1"/>
          </p:cNvSpPr>
          <p:nvPr/>
        </p:nvSpPr>
        <p:spPr bwMode="auto">
          <a:xfrm>
            <a:off x="7162800" y="4572000"/>
            <a:ext cx="838200" cy="609600"/>
          </a:xfrm>
          <a:prstGeom prst="ellipse">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 name="Footer Placeholder 1"/>
          <p:cNvSpPr>
            <a:spLocks noGrp="1"/>
          </p:cNvSpPr>
          <p:nvPr>
            <p:ph type="ftr" sz="quarter" idx="11"/>
          </p:nvPr>
        </p:nvSpPr>
        <p:spPr/>
        <p:txBody>
          <a:bodyPr/>
          <a:lstStyle/>
          <a:p>
            <a:pPr>
              <a:defRPr/>
            </a:pPr>
            <a:r>
              <a:rPr lang="en-US" smtClean="0"/>
              <a:t>PowerPoint Slides Prepared by Robert F. Brooker, Ph.D.  Copyright ©2004 by South-Western, a division of Thomson Learning.  All rights reserved.</a:t>
            </a:r>
            <a:endParaRPr lang="en-US"/>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a:xfrm>
            <a:off x="685800" y="768350"/>
            <a:ext cx="7772400" cy="762000"/>
          </a:xfrm>
        </p:spPr>
        <p:txBody>
          <a:bodyPr/>
          <a:lstStyle/>
          <a:p>
            <a:pPr eaLnBrk="1" hangingPunct="1"/>
            <a:r>
              <a:rPr lang="en-US" smtClean="0"/>
              <a:t>Game Theory</a:t>
            </a:r>
          </a:p>
        </p:txBody>
      </p:sp>
      <p:pic>
        <p:nvPicPr>
          <p:cNvPr id="26628"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3884613"/>
            <a:ext cx="8262938" cy="1525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9" name="Text Box 4"/>
          <p:cNvSpPr txBox="1">
            <a:spLocks noChangeArrowheads="1"/>
          </p:cNvSpPr>
          <p:nvPr/>
        </p:nvSpPr>
        <p:spPr bwMode="auto">
          <a:xfrm>
            <a:off x="685800" y="1600200"/>
            <a:ext cx="81534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atin typeface="Arial" charset="0"/>
              </a:rPr>
              <a:t>Regardless of what Firm B decides to do, the optimal strategy for Firm A is to advertise. The </a:t>
            </a:r>
            <a:r>
              <a:rPr lang="en-US" u="sng">
                <a:latin typeface="Arial" charset="0"/>
              </a:rPr>
              <a:t>dominant strategy</a:t>
            </a:r>
            <a:r>
              <a:rPr lang="en-US">
                <a:latin typeface="Arial" charset="0"/>
              </a:rPr>
              <a:t> for Firm A is to advertise.</a:t>
            </a:r>
          </a:p>
        </p:txBody>
      </p:sp>
      <p:sp>
        <p:nvSpPr>
          <p:cNvPr id="26630" name="Oval 6"/>
          <p:cNvSpPr>
            <a:spLocks noChangeArrowheads="1"/>
          </p:cNvSpPr>
          <p:nvPr/>
        </p:nvSpPr>
        <p:spPr bwMode="auto">
          <a:xfrm>
            <a:off x="7162800" y="4572000"/>
            <a:ext cx="838200" cy="609600"/>
          </a:xfrm>
          <a:prstGeom prst="ellipse">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6631" name="Oval 7"/>
          <p:cNvSpPr>
            <a:spLocks noChangeArrowheads="1"/>
          </p:cNvSpPr>
          <p:nvPr/>
        </p:nvSpPr>
        <p:spPr bwMode="auto">
          <a:xfrm>
            <a:off x="4953000" y="4572000"/>
            <a:ext cx="838200" cy="609600"/>
          </a:xfrm>
          <a:prstGeom prst="ellipse">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 name="Footer Placeholder 1"/>
          <p:cNvSpPr>
            <a:spLocks noGrp="1"/>
          </p:cNvSpPr>
          <p:nvPr>
            <p:ph type="ftr" sz="quarter" idx="11"/>
          </p:nvPr>
        </p:nvSpPr>
        <p:spPr/>
        <p:txBody>
          <a:bodyPr/>
          <a:lstStyle/>
          <a:p>
            <a:pPr>
              <a:defRPr/>
            </a:pPr>
            <a:r>
              <a:rPr lang="en-US" smtClean="0"/>
              <a:t>PowerPoint Slides Prepared by Robert F. Brooker, Ph.D.  Copyright ©2004 by South-Western, a division of Thomson Learning.  All rights reserved.</a:t>
            </a:r>
            <a:endParaRPr lang="en-US"/>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a:xfrm>
            <a:off x="685800" y="768350"/>
            <a:ext cx="7772400" cy="762000"/>
          </a:xfrm>
        </p:spPr>
        <p:txBody>
          <a:bodyPr/>
          <a:lstStyle/>
          <a:p>
            <a:pPr eaLnBrk="1" hangingPunct="1"/>
            <a:r>
              <a:rPr lang="en-US" smtClean="0"/>
              <a:t>Game Theory</a:t>
            </a:r>
          </a:p>
        </p:txBody>
      </p:sp>
      <p:pic>
        <p:nvPicPr>
          <p:cNvPr id="27652"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3884613"/>
            <a:ext cx="8262938" cy="1525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3" name="Text Box 4"/>
          <p:cNvSpPr txBox="1">
            <a:spLocks noChangeArrowheads="1"/>
          </p:cNvSpPr>
          <p:nvPr/>
        </p:nvSpPr>
        <p:spPr bwMode="auto">
          <a:xfrm>
            <a:off x="685800" y="1600200"/>
            <a:ext cx="81534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atin typeface="Arial" charset="0"/>
              </a:rPr>
              <a:t>What is the optimal strategy for Firm B if Firm A chooses to advertise?</a:t>
            </a:r>
            <a:endParaRPr lang="en-US" sz="1800">
              <a:latin typeface="Arial" charset="0"/>
            </a:endParaRPr>
          </a:p>
        </p:txBody>
      </p:sp>
      <p:sp>
        <p:nvSpPr>
          <p:cNvPr id="27654" name="Oval 5"/>
          <p:cNvSpPr>
            <a:spLocks noChangeArrowheads="1"/>
          </p:cNvSpPr>
          <p:nvPr/>
        </p:nvSpPr>
        <p:spPr bwMode="auto">
          <a:xfrm>
            <a:off x="4343400" y="4572000"/>
            <a:ext cx="4267200" cy="609600"/>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 name="Footer Placeholder 1"/>
          <p:cNvSpPr>
            <a:spLocks noGrp="1"/>
          </p:cNvSpPr>
          <p:nvPr>
            <p:ph type="ftr" sz="quarter" idx="11"/>
          </p:nvPr>
        </p:nvSpPr>
        <p:spPr/>
        <p:txBody>
          <a:bodyPr/>
          <a:lstStyle/>
          <a:p>
            <a:pPr>
              <a:defRPr/>
            </a:pPr>
            <a:r>
              <a:rPr lang="en-US" smtClean="0"/>
              <a:t>PowerPoint Slides Prepared by Robert F. Brooker, Ph.D.  Copyright ©2004 by South-Western, a division of Thomson Learning.  All rights reserved.</a:t>
            </a:r>
            <a:endParaRPr lang="en-US"/>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Sumi Painting">
  <a:themeElements>
    <a:clrScheme name="Sumi Painting 1">
      <a:dk1>
        <a:srgbClr val="545472"/>
      </a:dk1>
      <a:lt1>
        <a:srgbClr val="FFFFFF"/>
      </a:lt1>
      <a:dk2>
        <a:srgbClr val="660066"/>
      </a:dk2>
      <a:lt2>
        <a:srgbClr val="9797B7"/>
      </a:lt2>
      <a:accent1>
        <a:srgbClr val="A7CCD9"/>
      </a:accent1>
      <a:accent2>
        <a:srgbClr val="C7C7DF"/>
      </a:accent2>
      <a:accent3>
        <a:srgbClr val="FFFFFF"/>
      </a:accent3>
      <a:accent4>
        <a:srgbClr val="464660"/>
      </a:accent4>
      <a:accent5>
        <a:srgbClr val="D0E2E9"/>
      </a:accent5>
      <a:accent6>
        <a:srgbClr val="B4B4CA"/>
      </a:accent6>
      <a:hlink>
        <a:srgbClr val="9595FF"/>
      </a:hlink>
      <a:folHlink>
        <a:srgbClr val="8888AE"/>
      </a:folHlink>
    </a:clrScheme>
    <a:fontScheme name="Sumi Painting">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umi Painting 1">
        <a:dk1>
          <a:srgbClr val="545472"/>
        </a:dk1>
        <a:lt1>
          <a:srgbClr val="FFFFFF"/>
        </a:lt1>
        <a:dk2>
          <a:srgbClr val="660066"/>
        </a:dk2>
        <a:lt2>
          <a:srgbClr val="9797B7"/>
        </a:lt2>
        <a:accent1>
          <a:srgbClr val="A7CCD9"/>
        </a:accent1>
        <a:accent2>
          <a:srgbClr val="C7C7DF"/>
        </a:accent2>
        <a:accent3>
          <a:srgbClr val="FFFFFF"/>
        </a:accent3>
        <a:accent4>
          <a:srgbClr val="464660"/>
        </a:accent4>
        <a:accent5>
          <a:srgbClr val="D0E2E9"/>
        </a:accent5>
        <a:accent6>
          <a:srgbClr val="B4B4CA"/>
        </a:accent6>
        <a:hlink>
          <a:srgbClr val="9595FF"/>
        </a:hlink>
        <a:folHlink>
          <a:srgbClr val="8888AE"/>
        </a:folHlink>
      </a:clrScheme>
      <a:clrMap bg1="lt1" tx1="dk1" bg2="lt2" tx2="dk2" accent1="accent1" accent2="accent2" accent3="accent3" accent4="accent4" accent5="accent5" accent6="accent6" hlink="hlink" folHlink="folHlink"/>
    </a:extraClrScheme>
    <a:extraClrScheme>
      <a:clrScheme name="Sumi Painting 2">
        <a:dk1>
          <a:srgbClr val="545472"/>
        </a:dk1>
        <a:lt1>
          <a:srgbClr val="FFFFFF"/>
        </a:lt1>
        <a:dk2>
          <a:srgbClr val="892D5B"/>
        </a:dk2>
        <a:lt2>
          <a:srgbClr val="68A7BE"/>
        </a:lt2>
        <a:accent1>
          <a:srgbClr val="CAACCC"/>
        </a:accent1>
        <a:accent2>
          <a:srgbClr val="A7CCD9"/>
        </a:accent2>
        <a:accent3>
          <a:srgbClr val="FFFFFF"/>
        </a:accent3>
        <a:accent4>
          <a:srgbClr val="464660"/>
        </a:accent4>
        <a:accent5>
          <a:srgbClr val="E1D2E2"/>
        </a:accent5>
        <a:accent6>
          <a:srgbClr val="97B9C4"/>
        </a:accent6>
        <a:hlink>
          <a:srgbClr val="9595FF"/>
        </a:hlink>
        <a:folHlink>
          <a:srgbClr val="8888AE"/>
        </a:folHlink>
      </a:clrScheme>
      <a:clrMap bg1="lt1" tx1="dk1" bg2="lt2" tx2="dk2" accent1="accent1" accent2="accent2" accent3="accent3" accent4="accent4" accent5="accent5" accent6="accent6" hlink="hlink" folHlink="folHlink"/>
    </a:extraClrScheme>
    <a:extraClrScheme>
      <a:clrScheme name="Sumi Painting 3">
        <a:dk1>
          <a:srgbClr val="000000"/>
        </a:dk1>
        <a:lt1>
          <a:srgbClr val="FFFFFF"/>
        </a:lt1>
        <a:dk2>
          <a:srgbClr val="000000"/>
        </a:dk2>
        <a:lt2>
          <a:srgbClr val="333333"/>
        </a:lt2>
        <a:accent1>
          <a:srgbClr val="B2B2B2"/>
        </a:accent1>
        <a:accent2>
          <a:srgbClr val="DDDDDD"/>
        </a:accent2>
        <a:accent3>
          <a:srgbClr val="FFFFFF"/>
        </a:accent3>
        <a:accent4>
          <a:srgbClr val="000000"/>
        </a:accent4>
        <a:accent5>
          <a:srgbClr val="D5D5D5"/>
        </a:accent5>
        <a:accent6>
          <a:srgbClr val="C8C8C8"/>
        </a:accent6>
        <a:hlink>
          <a:srgbClr val="4D4D4D"/>
        </a:hlink>
        <a:folHlink>
          <a:srgbClr val="969696"/>
        </a:folHlink>
      </a:clrScheme>
      <a:clrMap bg1="lt1" tx1="dk1" bg2="lt2" tx2="dk2" accent1="accent1" accent2="accent2" accent3="accent3" accent4="accent4" accent5="accent5" accent6="accent6" hlink="hlink" folHlink="folHlink"/>
    </a:extraClrScheme>
    <a:extraClrScheme>
      <a:clrScheme name="Sumi Painting 4">
        <a:dk1>
          <a:srgbClr val="545472"/>
        </a:dk1>
        <a:lt1>
          <a:srgbClr val="FFFFFF"/>
        </a:lt1>
        <a:dk2>
          <a:srgbClr val="892D5B"/>
        </a:dk2>
        <a:lt2>
          <a:srgbClr val="AC3872"/>
        </a:lt2>
        <a:accent1>
          <a:srgbClr val="660066"/>
        </a:accent1>
        <a:accent2>
          <a:srgbClr val="E2A6C4"/>
        </a:accent2>
        <a:accent3>
          <a:srgbClr val="FFFFFF"/>
        </a:accent3>
        <a:accent4>
          <a:srgbClr val="464660"/>
        </a:accent4>
        <a:accent5>
          <a:srgbClr val="B8AAB8"/>
        </a:accent5>
        <a:accent6>
          <a:srgbClr val="CD96B1"/>
        </a:accent6>
        <a:hlink>
          <a:srgbClr val="8585FF"/>
        </a:hlink>
        <a:folHlink>
          <a:srgbClr val="563EE8"/>
        </a:folHlink>
      </a:clrScheme>
      <a:clrMap bg1="lt1" tx1="dk1" bg2="lt2" tx2="dk2" accent1="accent1" accent2="accent2" accent3="accent3" accent4="accent4" accent5="accent5" accent6="accent6" hlink="hlink" folHlink="folHlink"/>
    </a:extraClrScheme>
    <a:extraClrScheme>
      <a:clrScheme name="Sumi Painting 5">
        <a:dk1>
          <a:srgbClr val="545472"/>
        </a:dk1>
        <a:lt1>
          <a:srgbClr val="FFFFFF"/>
        </a:lt1>
        <a:dk2>
          <a:srgbClr val="892D5B"/>
        </a:dk2>
        <a:lt2>
          <a:srgbClr val="515BA7"/>
        </a:lt2>
        <a:accent1>
          <a:srgbClr val="8BD8E7"/>
        </a:accent1>
        <a:accent2>
          <a:srgbClr val="A5AAD3"/>
        </a:accent2>
        <a:accent3>
          <a:srgbClr val="FFFFFF"/>
        </a:accent3>
        <a:accent4>
          <a:srgbClr val="464660"/>
        </a:accent4>
        <a:accent5>
          <a:srgbClr val="C4E9F1"/>
        </a:accent5>
        <a:accent6>
          <a:srgbClr val="959ABF"/>
        </a:accent6>
        <a:hlink>
          <a:srgbClr val="B78AFA"/>
        </a:hlink>
        <a:folHlink>
          <a:srgbClr val="A0A5D0"/>
        </a:folHlink>
      </a:clrScheme>
      <a:clrMap bg1="lt1" tx1="dk1" bg2="lt2" tx2="dk2" accent1="accent1" accent2="accent2" accent3="accent3" accent4="accent4" accent5="accent5" accent6="accent6" hlink="hlink" folHlink="folHlink"/>
    </a:extraClrScheme>
    <a:extraClrScheme>
      <a:clrScheme name="Sumi Painting 6">
        <a:dk1>
          <a:srgbClr val="545472"/>
        </a:dk1>
        <a:lt1>
          <a:srgbClr val="FFFFFF"/>
        </a:lt1>
        <a:dk2>
          <a:srgbClr val="37467F"/>
        </a:dk2>
        <a:lt2>
          <a:srgbClr val="547A3C"/>
        </a:lt2>
        <a:accent1>
          <a:srgbClr val="8BD8E7"/>
        </a:accent1>
        <a:accent2>
          <a:srgbClr val="B7D3A5"/>
        </a:accent2>
        <a:accent3>
          <a:srgbClr val="FFFFFF"/>
        </a:accent3>
        <a:accent4>
          <a:srgbClr val="464660"/>
        </a:accent4>
        <a:accent5>
          <a:srgbClr val="C4E9F1"/>
        </a:accent5>
        <a:accent6>
          <a:srgbClr val="A6BF95"/>
        </a:accent6>
        <a:hlink>
          <a:srgbClr val="619147"/>
        </a:hlink>
        <a:folHlink>
          <a:srgbClr val="94BE7C"/>
        </a:folHlink>
      </a:clrScheme>
      <a:clrMap bg1="lt1" tx1="dk1" bg2="lt2" tx2="dk2" accent1="accent1" accent2="accent2" accent3="accent3" accent4="accent4" accent5="accent5" accent6="accent6" hlink="hlink" folHlink="folHlink"/>
    </a:extraClrScheme>
    <a:extraClrScheme>
      <a:clrScheme name="Sumi Painting 7">
        <a:dk1>
          <a:srgbClr val="545472"/>
        </a:dk1>
        <a:lt1>
          <a:srgbClr val="FFFFFF"/>
        </a:lt1>
        <a:dk2>
          <a:srgbClr val="655851"/>
        </a:dk2>
        <a:lt2>
          <a:srgbClr val="B49234"/>
        </a:lt2>
        <a:accent1>
          <a:srgbClr val="F8C684"/>
        </a:accent1>
        <a:accent2>
          <a:srgbClr val="E1CE97"/>
        </a:accent2>
        <a:accent3>
          <a:srgbClr val="FFFFFF"/>
        </a:accent3>
        <a:accent4>
          <a:srgbClr val="464660"/>
        </a:accent4>
        <a:accent5>
          <a:srgbClr val="FBDFC2"/>
        </a:accent5>
        <a:accent6>
          <a:srgbClr val="CCBA88"/>
        </a:accent6>
        <a:hlink>
          <a:srgbClr val="7C6148"/>
        </a:hlink>
        <a:folHlink>
          <a:srgbClr val="8E856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Designs\Sumi Painting.pot</Template>
  <TotalTime>1044</TotalTime>
  <Words>2253</Words>
  <Application>Microsoft Office PowerPoint</Application>
  <PresentationFormat>Letter Paper (8.5x11 in)</PresentationFormat>
  <Paragraphs>161</Paragraphs>
  <Slides>42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42</vt:i4>
      </vt:variant>
    </vt:vector>
  </HeadingPairs>
  <TitlesOfParts>
    <vt:vector size="46" baseType="lpstr">
      <vt:lpstr>Times New Roman</vt:lpstr>
      <vt:lpstr>Arial</vt:lpstr>
      <vt:lpstr>Tahoma</vt:lpstr>
      <vt:lpstr>Sumi Painting</vt:lpstr>
      <vt:lpstr>Managerial Economics in a Global Economy</vt:lpstr>
      <vt:lpstr>Strategic Behavior</vt:lpstr>
      <vt:lpstr>Game Theory</vt:lpstr>
      <vt:lpstr>Game Theory</vt:lpstr>
      <vt:lpstr>Game Theory</vt:lpstr>
      <vt:lpstr>Game Theory</vt:lpstr>
      <vt:lpstr>Game Theory</vt:lpstr>
      <vt:lpstr>Game Theory</vt:lpstr>
      <vt:lpstr>Game Theory</vt:lpstr>
      <vt:lpstr>Game Theory</vt:lpstr>
      <vt:lpstr>Game Theory</vt:lpstr>
      <vt:lpstr>Game Theory</vt:lpstr>
      <vt:lpstr>Game Theory</vt:lpstr>
      <vt:lpstr>Game Theory</vt:lpstr>
      <vt:lpstr>Game Theory</vt:lpstr>
      <vt:lpstr>Game Theory</vt:lpstr>
      <vt:lpstr>Game Theory</vt:lpstr>
      <vt:lpstr>Game Theory</vt:lpstr>
      <vt:lpstr>Game Theory</vt:lpstr>
      <vt:lpstr>Game Theory</vt:lpstr>
      <vt:lpstr>Game Theory</vt:lpstr>
      <vt:lpstr>Game Theory</vt:lpstr>
      <vt:lpstr>Game Theory</vt:lpstr>
      <vt:lpstr>Game Theory</vt:lpstr>
      <vt:lpstr>Game Theory</vt:lpstr>
      <vt:lpstr>Game Theory</vt:lpstr>
      <vt:lpstr>Prisoners’ Dilemma</vt:lpstr>
      <vt:lpstr>Prisoners’ Dilemma</vt:lpstr>
      <vt:lpstr>Prisoners’ Dilemma</vt:lpstr>
      <vt:lpstr>Prisoners’ Dilemma</vt:lpstr>
      <vt:lpstr>Prisoners’ Dilemma</vt:lpstr>
      <vt:lpstr>Prisoners’ Dilemma</vt:lpstr>
      <vt:lpstr>Prisoners’ Dilemma</vt:lpstr>
      <vt:lpstr>Prisoners’ Dilemma</vt:lpstr>
      <vt:lpstr>Prisoners’ Dilemma</vt:lpstr>
      <vt:lpstr>Extensions of Game Theory</vt:lpstr>
      <vt:lpstr>Extensions of Game Theory</vt:lpstr>
      <vt:lpstr>Extensions of Game Theory</vt:lpstr>
      <vt:lpstr>Entry Deterrence</vt:lpstr>
      <vt:lpstr>Entry Deterrence</vt:lpstr>
      <vt:lpstr>International Competition</vt:lpstr>
      <vt:lpstr>PowerPoint Presentation</vt:lpstr>
    </vt:vector>
  </TitlesOfParts>
  <Company>Professional Consulting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Managerial Economics in a Global Economy</dc:title>
  <dc:creator>Robert F. Brooker</dc:creator>
  <cp:lastModifiedBy>Hp</cp:lastModifiedBy>
  <cp:revision>40</cp:revision>
  <dcterms:created xsi:type="dcterms:W3CDTF">2000-03-12T16:27:34Z</dcterms:created>
  <dcterms:modified xsi:type="dcterms:W3CDTF">2011-11-08T12:40:31Z</dcterms:modified>
</cp:coreProperties>
</file>