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9" r:id="rId1"/>
  </p:sldMasterIdLst>
  <p:notesMasterIdLst>
    <p:notesMasterId r:id="rId44"/>
  </p:notesMasterIdLst>
  <p:handoutMasterIdLst>
    <p:handoutMasterId r:id="rId45"/>
  </p:handoutMasterIdLst>
  <p:sldIdLst>
    <p:sldId id="257" r:id="rId2"/>
    <p:sldId id="270" r:id="rId3"/>
    <p:sldId id="271" r:id="rId4"/>
    <p:sldId id="273" r:id="rId5"/>
    <p:sldId id="274" r:id="rId6"/>
    <p:sldId id="275"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4" r:id="rId34"/>
    <p:sldId id="303" r:id="rId35"/>
    <p:sldId id="305" r:id="rId36"/>
    <p:sldId id="306" r:id="rId37"/>
    <p:sldId id="307" r:id="rId38"/>
    <p:sldId id="308" r:id="rId39"/>
    <p:sldId id="309" r:id="rId40"/>
    <p:sldId id="310" r:id="rId41"/>
    <p:sldId id="311" r:id="rId42"/>
    <p:sldId id="315" r:id="rId43"/>
  </p:sldIdLst>
  <p:sldSz cx="9144000" cy="6858000" type="letter"/>
  <p:notesSz cx="7100888" cy="8991600"/>
  <p:embeddedFontLst>
    <p:embeddedFont>
      <p:font typeface="Tahoma" pitchFamily="34" charset="0"/>
      <p:regular r:id="rId46"/>
      <p:bold r:id="rId47"/>
    </p:embeddedFont>
  </p:embeddedFont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185C"/>
    <a:srgbClr val="9DA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75" d="100"/>
          <a:sy n="75" d="100"/>
        </p:scale>
        <p:origin x="252" y="8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2.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76575"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77827" name="Rectangle 3"/>
          <p:cNvSpPr>
            <a:spLocks noGrp="1" noChangeArrowheads="1"/>
          </p:cNvSpPr>
          <p:nvPr>
            <p:ph type="dt" sz="quarter" idx="1"/>
          </p:nvPr>
        </p:nvSpPr>
        <p:spPr bwMode="auto">
          <a:xfrm>
            <a:off x="4024313" y="0"/>
            <a:ext cx="3076575"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en-US"/>
          </a:p>
        </p:txBody>
      </p:sp>
      <p:sp>
        <p:nvSpPr>
          <p:cNvPr id="77828" name="Rectangle 4"/>
          <p:cNvSpPr>
            <a:spLocks noGrp="1" noChangeArrowheads="1"/>
          </p:cNvSpPr>
          <p:nvPr>
            <p:ph type="ftr" sz="quarter" idx="2"/>
          </p:nvPr>
        </p:nvSpPr>
        <p:spPr bwMode="auto">
          <a:xfrm>
            <a:off x="0" y="8542338"/>
            <a:ext cx="3076575"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77829" name="Rectangle 5"/>
          <p:cNvSpPr>
            <a:spLocks noGrp="1" noChangeArrowheads="1"/>
          </p:cNvSpPr>
          <p:nvPr>
            <p:ph type="sldNum" sz="quarter" idx="3"/>
          </p:nvPr>
        </p:nvSpPr>
        <p:spPr bwMode="auto">
          <a:xfrm>
            <a:off x="4024313" y="8542338"/>
            <a:ext cx="3076575"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78CA79C6-9B77-4BC6-9A84-20AE86A9531A}" type="slidenum">
              <a:rPr lang="en-US"/>
              <a:pPr>
                <a:defRPr/>
              </a:pPr>
              <a:t>‹#›</a:t>
            </a:fld>
            <a:endParaRPr lang="en-US"/>
          </a:p>
        </p:txBody>
      </p:sp>
    </p:spTree>
    <p:extLst>
      <p:ext uri="{BB962C8B-B14F-4D97-AF65-F5344CB8AC3E}">
        <p14:creationId xmlns:p14="http://schemas.microsoft.com/office/powerpoint/2010/main" val="4192185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76575"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4024313" y="0"/>
            <a:ext cx="3076575"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en-US"/>
          </a:p>
        </p:txBody>
      </p:sp>
      <p:sp>
        <p:nvSpPr>
          <p:cNvPr id="62468" name="Rectangle 4"/>
          <p:cNvSpPr>
            <a:spLocks noChangeArrowheads="1" noTextEdit="1"/>
          </p:cNvSpPr>
          <p:nvPr>
            <p:ph type="sldImg" idx="2"/>
          </p:nvPr>
        </p:nvSpPr>
        <p:spPr bwMode="auto">
          <a:xfrm>
            <a:off x="1303338" y="674688"/>
            <a:ext cx="4495800" cy="337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5"/>
          <p:cNvSpPr>
            <a:spLocks noGrp="1" noChangeArrowheads="1"/>
          </p:cNvSpPr>
          <p:nvPr>
            <p:ph type="body" sz="quarter" idx="3"/>
          </p:nvPr>
        </p:nvSpPr>
        <p:spPr bwMode="auto">
          <a:xfrm>
            <a:off x="946150" y="4270375"/>
            <a:ext cx="5208588" cy="4046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542338"/>
            <a:ext cx="3076575"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4024313" y="8542338"/>
            <a:ext cx="3076575"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9A6CF1B8-77D2-4656-8A0B-F89FF4812B38}" type="slidenum">
              <a:rPr lang="en-US"/>
              <a:pPr>
                <a:defRPr/>
              </a:pPr>
              <a:t>‹#›</a:t>
            </a:fld>
            <a:endParaRPr lang="en-US"/>
          </a:p>
        </p:txBody>
      </p:sp>
    </p:spTree>
    <p:extLst>
      <p:ext uri="{BB962C8B-B14F-4D97-AF65-F5344CB8AC3E}">
        <p14:creationId xmlns:p14="http://schemas.microsoft.com/office/powerpoint/2010/main" val="295331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A8D83E1-F306-4D9E-B4E0-B8696FCF3648}" type="slidenum">
              <a:rPr lang="en-US" sz="1200" smtClean="0">
                <a:latin typeface="Arial" charset="0"/>
              </a:rPr>
              <a:pPr/>
              <a:t>1</a:t>
            </a:fld>
            <a:endParaRPr lang="en-US" sz="1200" smtClean="0">
              <a:latin typeface="Arial" charset="0"/>
            </a:endParaRPr>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79901"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79902"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95F23D41-112D-4D35-B43D-746047544A9C}" type="slidenum">
              <a:rPr lang="en-US"/>
              <a:pPr>
                <a:defRPr/>
              </a:pPr>
              <a:t>‹#›</a:t>
            </a:fld>
            <a:endParaRPr lang="en-US"/>
          </a:p>
        </p:txBody>
      </p:sp>
    </p:spTree>
    <p:extLst>
      <p:ext uri="{BB962C8B-B14F-4D97-AF65-F5344CB8AC3E}">
        <p14:creationId xmlns:p14="http://schemas.microsoft.com/office/powerpoint/2010/main" val="237884934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F2E8541-7639-44C9-BE45-573E9DC6D737}" type="slidenum">
              <a:rPr lang="en-US"/>
              <a:pPr>
                <a:defRPr/>
              </a:pPr>
              <a:t>‹#›</a:t>
            </a:fld>
            <a:endParaRPr lang="en-US"/>
          </a:p>
        </p:txBody>
      </p:sp>
    </p:spTree>
    <p:extLst>
      <p:ext uri="{BB962C8B-B14F-4D97-AF65-F5344CB8AC3E}">
        <p14:creationId xmlns:p14="http://schemas.microsoft.com/office/powerpoint/2010/main" val="99716150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6582CCF-E998-4094-B9C8-A32D7B36644E}" type="slidenum">
              <a:rPr lang="en-US"/>
              <a:pPr>
                <a:defRPr/>
              </a:pPr>
              <a:t>‹#›</a:t>
            </a:fld>
            <a:endParaRPr lang="en-US"/>
          </a:p>
        </p:txBody>
      </p:sp>
    </p:spTree>
    <p:extLst>
      <p:ext uri="{BB962C8B-B14F-4D97-AF65-F5344CB8AC3E}">
        <p14:creationId xmlns:p14="http://schemas.microsoft.com/office/powerpoint/2010/main" val="141540157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6325D4CB-047B-4D10-A582-2D1F79FC01E9}" type="slidenum">
              <a:rPr lang="en-US"/>
              <a:pPr>
                <a:defRPr/>
              </a:pPr>
              <a:t>‹#›</a:t>
            </a:fld>
            <a:endParaRPr lang="en-US"/>
          </a:p>
        </p:txBody>
      </p:sp>
    </p:spTree>
    <p:extLst>
      <p:ext uri="{BB962C8B-B14F-4D97-AF65-F5344CB8AC3E}">
        <p14:creationId xmlns:p14="http://schemas.microsoft.com/office/powerpoint/2010/main" val="3600447305"/>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54D6C38F-44BB-41E0-9B8D-83492A7A9326}" type="slidenum">
              <a:rPr lang="en-US"/>
              <a:pPr>
                <a:defRPr/>
              </a:pPr>
              <a:t>‹#›</a:t>
            </a:fld>
            <a:endParaRPr lang="en-US"/>
          </a:p>
        </p:txBody>
      </p:sp>
    </p:spTree>
    <p:extLst>
      <p:ext uri="{BB962C8B-B14F-4D97-AF65-F5344CB8AC3E}">
        <p14:creationId xmlns:p14="http://schemas.microsoft.com/office/powerpoint/2010/main" val="160114291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A842D765-756D-4E46-8A0B-AF332D9FAD57}" type="slidenum">
              <a:rPr lang="en-US"/>
              <a:pPr>
                <a:defRPr/>
              </a:pPr>
              <a:t>‹#›</a:t>
            </a:fld>
            <a:endParaRPr lang="en-US"/>
          </a:p>
        </p:txBody>
      </p:sp>
    </p:spTree>
    <p:extLst>
      <p:ext uri="{BB962C8B-B14F-4D97-AF65-F5344CB8AC3E}">
        <p14:creationId xmlns:p14="http://schemas.microsoft.com/office/powerpoint/2010/main" val="393305887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C4CBA62B-455B-4217-AF06-339B6AAA0915}" type="slidenum">
              <a:rPr lang="en-US"/>
              <a:pPr>
                <a:defRPr/>
              </a:pPr>
              <a:t>‹#›</a:t>
            </a:fld>
            <a:endParaRPr lang="en-US"/>
          </a:p>
        </p:txBody>
      </p:sp>
    </p:spTree>
    <p:extLst>
      <p:ext uri="{BB962C8B-B14F-4D97-AF65-F5344CB8AC3E}">
        <p14:creationId xmlns:p14="http://schemas.microsoft.com/office/powerpoint/2010/main" val="30054599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7045FF6D-D085-40DE-AD0A-AE8FBC586915}" type="slidenum">
              <a:rPr lang="en-US"/>
              <a:pPr>
                <a:defRPr/>
              </a:pPr>
              <a:t>‹#›</a:t>
            </a:fld>
            <a:endParaRPr lang="en-US"/>
          </a:p>
        </p:txBody>
      </p:sp>
    </p:spTree>
    <p:extLst>
      <p:ext uri="{BB962C8B-B14F-4D97-AF65-F5344CB8AC3E}">
        <p14:creationId xmlns:p14="http://schemas.microsoft.com/office/powerpoint/2010/main" val="2704576465"/>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1E4AB6E4-8F14-4535-82B4-87CE5B760B2A}" type="slidenum">
              <a:rPr lang="en-US"/>
              <a:pPr>
                <a:defRPr/>
              </a:pPr>
              <a:t>‹#›</a:t>
            </a:fld>
            <a:endParaRPr lang="en-US"/>
          </a:p>
        </p:txBody>
      </p:sp>
    </p:spTree>
    <p:extLst>
      <p:ext uri="{BB962C8B-B14F-4D97-AF65-F5344CB8AC3E}">
        <p14:creationId xmlns:p14="http://schemas.microsoft.com/office/powerpoint/2010/main" val="269418055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6B54B398-E72F-41E7-A890-F77F4A8372EA}" type="slidenum">
              <a:rPr lang="en-US"/>
              <a:pPr>
                <a:defRPr/>
              </a:pPr>
              <a:t>‹#›</a:t>
            </a:fld>
            <a:endParaRPr lang="en-US"/>
          </a:p>
        </p:txBody>
      </p:sp>
    </p:spTree>
    <p:extLst>
      <p:ext uri="{BB962C8B-B14F-4D97-AF65-F5344CB8AC3E}">
        <p14:creationId xmlns:p14="http://schemas.microsoft.com/office/powerpoint/2010/main" val="1654299481"/>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r>
              <a:rPr lang="en-US" smtClean="0"/>
              <a:t>PowerPoint Slides Prepared by Robert F. Brooker, Ph.D.  Copyright ©2004 by South-Western, a division of Thomson Learning.  All rights reserved.</a:t>
            </a: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0F685190-94D7-49A8-ADBA-B0193176F31E}" type="slidenum">
              <a:rPr lang="en-US"/>
              <a:pPr>
                <a:defRPr/>
              </a:pPr>
              <a:t>‹#›</a:t>
            </a:fld>
            <a:endParaRPr lang="en-US"/>
          </a:p>
        </p:txBody>
      </p:sp>
    </p:spTree>
    <p:extLst>
      <p:ext uri="{BB962C8B-B14F-4D97-AF65-F5344CB8AC3E}">
        <p14:creationId xmlns:p14="http://schemas.microsoft.com/office/powerpoint/2010/main" val="1074859449"/>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853"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8867"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8870"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78871"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879"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78880"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en-US" smtClean="0"/>
              <a:t>PowerPoint Slides Prepared by Robert F. Brooker, Ph.D.  Copyright ©2004 by South-Western, a division of Thomson Learning.  All rights reserved.</a:t>
            </a:r>
            <a:endParaRPr lang="en-US"/>
          </a:p>
        </p:txBody>
      </p:sp>
      <p:sp>
        <p:nvSpPr>
          <p:cNvPr id="78881"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89820814-B565-4720-B430-D81AD28C83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685800" y="762000"/>
            <a:ext cx="7772400" cy="2667000"/>
          </a:xfrm>
        </p:spPr>
        <p:txBody>
          <a:bodyPr/>
          <a:lstStyle/>
          <a:p>
            <a:pPr eaLnBrk="1" hangingPunct="1"/>
            <a:r>
              <a:rPr lang="en-US" smtClean="0"/>
              <a:t>Managerial Economics in a Global Economy</a:t>
            </a:r>
          </a:p>
        </p:txBody>
      </p:sp>
      <p:sp>
        <p:nvSpPr>
          <p:cNvPr id="3076" name="Rectangle 3"/>
          <p:cNvSpPr>
            <a:spLocks noGrp="1" noChangeArrowheads="1"/>
          </p:cNvSpPr>
          <p:nvPr>
            <p:ph type="subTitle" idx="1"/>
          </p:nvPr>
        </p:nvSpPr>
        <p:spPr/>
        <p:txBody>
          <a:bodyPr/>
          <a:lstStyle/>
          <a:p>
            <a:pPr eaLnBrk="1" hangingPunct="1"/>
            <a:r>
              <a:rPr lang="en-US" dirty="0" smtClean="0"/>
              <a:t>Strategic </a:t>
            </a:r>
            <a:r>
              <a:rPr lang="en-US" dirty="0" smtClean="0"/>
              <a:t>Behavior</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2867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4"/>
          <p:cNvSpPr txBox="1">
            <a:spLocks noChangeArrowheads="1"/>
          </p:cNvSpPr>
          <p:nvPr/>
        </p:nvSpPr>
        <p:spPr bwMode="auto">
          <a:xfrm>
            <a:off x="685800" y="1600200"/>
            <a:ext cx="8153400" cy="214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B if Firm A chooses to advertise?</a:t>
            </a:r>
          </a:p>
          <a:p>
            <a:pPr>
              <a:spcBef>
                <a:spcPct val="50000"/>
              </a:spcBef>
            </a:pPr>
            <a:r>
              <a:rPr lang="en-US">
                <a:latin typeface="Arial" charset="0"/>
              </a:rPr>
              <a:t>If Firm B chooses to advertise, the payoff is 3. Otherwise, the payoff is 1. The optimal strategy is to advertise.</a:t>
            </a:r>
            <a:endParaRPr lang="en-US" sz="1800">
              <a:latin typeface="Arial" charset="0"/>
            </a:endParaRPr>
          </a:p>
          <a:p>
            <a:pPr>
              <a:spcBef>
                <a:spcPct val="50000"/>
              </a:spcBef>
            </a:pPr>
            <a:endParaRPr lang="en-US" sz="1800">
              <a:latin typeface="Arial" charset="0"/>
            </a:endParaRPr>
          </a:p>
        </p:txBody>
      </p:sp>
      <p:sp>
        <p:nvSpPr>
          <p:cNvPr id="28678" name="Oval 5"/>
          <p:cNvSpPr>
            <a:spLocks noChangeArrowheads="1"/>
          </p:cNvSpPr>
          <p:nvPr/>
        </p:nvSpPr>
        <p:spPr bwMode="auto">
          <a:xfrm>
            <a:off x="4343400" y="4572000"/>
            <a:ext cx="4267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79" name="Oval 6"/>
          <p:cNvSpPr>
            <a:spLocks noChangeArrowheads="1"/>
          </p:cNvSpPr>
          <p:nvPr/>
        </p:nvSpPr>
        <p:spPr bwMode="auto">
          <a:xfrm>
            <a:off x="49530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2970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4"/>
          <p:cNvSpPr txBox="1">
            <a:spLocks noChangeArrowheads="1"/>
          </p:cNvSpPr>
          <p:nvPr/>
        </p:nvSpPr>
        <p:spPr bwMode="auto">
          <a:xfrm>
            <a:off x="685800" y="160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B if Firm A chooses not to advertise?</a:t>
            </a:r>
            <a:endParaRPr lang="en-US" sz="1800">
              <a:latin typeface="Arial" charset="0"/>
            </a:endParaRPr>
          </a:p>
        </p:txBody>
      </p:sp>
      <p:sp>
        <p:nvSpPr>
          <p:cNvPr id="29702" name="Oval 5"/>
          <p:cNvSpPr>
            <a:spLocks noChangeArrowheads="1"/>
          </p:cNvSpPr>
          <p:nvPr/>
        </p:nvSpPr>
        <p:spPr bwMode="auto">
          <a:xfrm>
            <a:off x="4343400" y="4953000"/>
            <a:ext cx="4267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3072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 Box 4"/>
          <p:cNvSpPr txBox="1">
            <a:spLocks noChangeArrowheads="1"/>
          </p:cNvSpPr>
          <p:nvPr/>
        </p:nvSpPr>
        <p:spPr bwMode="auto">
          <a:xfrm>
            <a:off x="685800" y="1600200"/>
            <a:ext cx="81534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B if Firm A chooses not to advertise?</a:t>
            </a:r>
          </a:p>
          <a:p>
            <a:pPr>
              <a:spcBef>
                <a:spcPct val="50000"/>
              </a:spcBef>
            </a:pPr>
            <a:r>
              <a:rPr lang="en-US">
                <a:latin typeface="Arial" charset="0"/>
              </a:rPr>
              <a:t>If Firm B chooses to advertise, the payoff is 5. Otherwise, the payoff is 2. Again, the optimal strategy is to advertise.</a:t>
            </a:r>
          </a:p>
        </p:txBody>
      </p:sp>
      <p:sp>
        <p:nvSpPr>
          <p:cNvPr id="30726" name="Oval 5"/>
          <p:cNvSpPr>
            <a:spLocks noChangeArrowheads="1"/>
          </p:cNvSpPr>
          <p:nvPr/>
        </p:nvSpPr>
        <p:spPr bwMode="auto">
          <a:xfrm>
            <a:off x="4343400" y="4953000"/>
            <a:ext cx="4267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27" name="Oval 6"/>
          <p:cNvSpPr>
            <a:spLocks noChangeArrowheads="1"/>
          </p:cNvSpPr>
          <p:nvPr/>
        </p:nvSpPr>
        <p:spPr bwMode="auto">
          <a:xfrm>
            <a:off x="4953000" y="4953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3174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ext Box 4"/>
          <p:cNvSpPr txBox="1">
            <a:spLocks noChangeArrowheads="1"/>
          </p:cNvSpPr>
          <p:nvPr/>
        </p:nvSpPr>
        <p:spPr bwMode="auto">
          <a:xfrm>
            <a:off x="685800" y="1600200"/>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Regardless of what Firm A decides to do, the optimal strategy for Firm B is to advertise. The </a:t>
            </a:r>
            <a:r>
              <a:rPr lang="en-US" u="sng">
                <a:latin typeface="Arial" charset="0"/>
              </a:rPr>
              <a:t>dominant strategy</a:t>
            </a:r>
            <a:r>
              <a:rPr lang="en-US">
                <a:latin typeface="Arial" charset="0"/>
              </a:rPr>
              <a:t> for Firm B is to advertise.</a:t>
            </a:r>
          </a:p>
        </p:txBody>
      </p:sp>
      <p:sp>
        <p:nvSpPr>
          <p:cNvPr id="31750" name="Oval 5"/>
          <p:cNvSpPr>
            <a:spLocks noChangeArrowheads="1"/>
          </p:cNvSpPr>
          <p:nvPr/>
        </p:nvSpPr>
        <p:spPr bwMode="auto">
          <a:xfrm>
            <a:off x="49530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51" name="Oval 6"/>
          <p:cNvSpPr>
            <a:spLocks noChangeArrowheads="1"/>
          </p:cNvSpPr>
          <p:nvPr/>
        </p:nvSpPr>
        <p:spPr bwMode="auto">
          <a:xfrm>
            <a:off x="4953000" y="4953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3277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4"/>
          <p:cNvSpPr txBox="1">
            <a:spLocks noChangeArrowheads="1"/>
          </p:cNvSpPr>
          <p:nvPr/>
        </p:nvSpPr>
        <p:spPr bwMode="auto">
          <a:xfrm>
            <a:off x="685800" y="1600200"/>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The dominant strategy for Firm A is to advertise and the dominant strategy for Firm B is to advertise. The </a:t>
            </a:r>
            <a:r>
              <a:rPr lang="en-US" u="sng">
                <a:latin typeface="Arial" charset="0"/>
              </a:rPr>
              <a:t>Nash equilibrium</a:t>
            </a:r>
            <a:r>
              <a:rPr lang="en-US">
                <a:latin typeface="Arial" charset="0"/>
              </a:rPr>
              <a:t> is for both firms to advertise.</a:t>
            </a:r>
          </a:p>
        </p:txBody>
      </p:sp>
      <p:sp>
        <p:nvSpPr>
          <p:cNvPr id="32774" name="Oval 5"/>
          <p:cNvSpPr>
            <a:spLocks noChangeArrowheads="1"/>
          </p:cNvSpPr>
          <p:nvPr/>
        </p:nvSpPr>
        <p:spPr bwMode="auto">
          <a:xfrm>
            <a:off x="4953000" y="4572000"/>
            <a:ext cx="838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33797" name="Text Box 4"/>
          <p:cNvSpPr txBox="1">
            <a:spLocks noChangeArrowheads="1"/>
          </p:cNvSpPr>
          <p:nvPr/>
        </p:nvSpPr>
        <p:spPr bwMode="auto">
          <a:xfrm>
            <a:off x="533400" y="1828800"/>
            <a:ext cx="830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3200">
                <a:latin typeface="Arial" charset="0"/>
              </a:rPr>
              <a:t>A Second Advertising Example</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34820" name="Text Box 4"/>
          <p:cNvSpPr txBox="1">
            <a:spLocks noChangeArrowheads="1"/>
          </p:cNvSpPr>
          <p:nvPr/>
        </p:nvSpPr>
        <p:spPr bwMode="auto">
          <a:xfrm>
            <a:off x="685800" y="160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A if Firm B chooses to advertise?</a:t>
            </a:r>
            <a:endParaRPr lang="en-US" sz="1800">
              <a:latin typeface="Arial" charset="0"/>
            </a:endParaRPr>
          </a:p>
        </p:txBody>
      </p:sp>
      <p:sp>
        <p:nvSpPr>
          <p:cNvPr id="34821" name="Oval 5"/>
          <p:cNvSpPr>
            <a:spLocks noChangeArrowheads="1"/>
          </p:cNvSpPr>
          <p:nvPr/>
        </p:nvSpPr>
        <p:spPr bwMode="auto">
          <a:xfrm>
            <a:off x="4343400" y="4114800"/>
            <a:ext cx="1981200" cy="15240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3482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35844" name="Text Box 4"/>
          <p:cNvSpPr txBox="1">
            <a:spLocks noChangeArrowheads="1"/>
          </p:cNvSpPr>
          <p:nvPr/>
        </p:nvSpPr>
        <p:spPr bwMode="auto">
          <a:xfrm>
            <a:off x="685800" y="1600200"/>
            <a:ext cx="81534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A if Firm B chooses to advertise?</a:t>
            </a:r>
          </a:p>
          <a:p>
            <a:pPr>
              <a:spcBef>
                <a:spcPct val="50000"/>
              </a:spcBef>
            </a:pPr>
            <a:r>
              <a:rPr lang="en-US">
                <a:latin typeface="Arial" charset="0"/>
              </a:rPr>
              <a:t>If Firm A chooses to advertise, the payoff is 4. Otherwise, the payoff is 2. The optimal strategy is to advertise.</a:t>
            </a:r>
            <a:endParaRPr lang="en-US" sz="1800">
              <a:latin typeface="Arial" charset="0"/>
            </a:endParaRPr>
          </a:p>
        </p:txBody>
      </p:sp>
      <p:sp>
        <p:nvSpPr>
          <p:cNvPr id="35845" name="Oval 5"/>
          <p:cNvSpPr>
            <a:spLocks noChangeArrowheads="1"/>
          </p:cNvSpPr>
          <p:nvPr/>
        </p:nvSpPr>
        <p:spPr bwMode="auto">
          <a:xfrm>
            <a:off x="4343400" y="4114800"/>
            <a:ext cx="1981200" cy="15240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46" name="Oval 6"/>
          <p:cNvSpPr>
            <a:spLocks noChangeArrowheads="1"/>
          </p:cNvSpPr>
          <p:nvPr/>
        </p:nvSpPr>
        <p:spPr bwMode="auto">
          <a:xfrm>
            <a:off x="49530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35847"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36868" name="Text Box 4"/>
          <p:cNvSpPr txBox="1">
            <a:spLocks noChangeArrowheads="1"/>
          </p:cNvSpPr>
          <p:nvPr/>
        </p:nvSpPr>
        <p:spPr bwMode="auto">
          <a:xfrm>
            <a:off x="685800" y="160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A if Firm B chooses not to advertise?</a:t>
            </a:r>
            <a:endParaRPr lang="en-US" sz="1800">
              <a:latin typeface="Arial" charset="0"/>
            </a:endParaRPr>
          </a:p>
        </p:txBody>
      </p:sp>
      <p:sp>
        <p:nvSpPr>
          <p:cNvPr id="36869" name="Oval 5"/>
          <p:cNvSpPr>
            <a:spLocks noChangeArrowheads="1"/>
          </p:cNvSpPr>
          <p:nvPr/>
        </p:nvSpPr>
        <p:spPr bwMode="auto">
          <a:xfrm>
            <a:off x="6172200" y="4038600"/>
            <a:ext cx="2819400" cy="15240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3687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37892" name="Text Box 4"/>
          <p:cNvSpPr txBox="1">
            <a:spLocks noChangeArrowheads="1"/>
          </p:cNvSpPr>
          <p:nvPr/>
        </p:nvSpPr>
        <p:spPr bwMode="auto">
          <a:xfrm>
            <a:off x="685800" y="1600200"/>
            <a:ext cx="81534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A if Firm B chooses not to advertise?</a:t>
            </a:r>
          </a:p>
          <a:p>
            <a:pPr>
              <a:spcBef>
                <a:spcPct val="50000"/>
              </a:spcBef>
            </a:pPr>
            <a:r>
              <a:rPr lang="en-US">
                <a:latin typeface="Arial" charset="0"/>
              </a:rPr>
              <a:t>If Firm A chooses to advertise, the payoff is 5. Otherwise, the payoff is 6. In this case, the optimal strategy is </a:t>
            </a:r>
            <a:r>
              <a:rPr lang="en-US" u="sng">
                <a:latin typeface="Arial" charset="0"/>
              </a:rPr>
              <a:t>not</a:t>
            </a:r>
            <a:r>
              <a:rPr lang="en-US">
                <a:latin typeface="Arial" charset="0"/>
              </a:rPr>
              <a:t> to advertise.</a:t>
            </a:r>
          </a:p>
        </p:txBody>
      </p:sp>
      <p:sp>
        <p:nvSpPr>
          <p:cNvPr id="37893" name="Oval 5"/>
          <p:cNvSpPr>
            <a:spLocks noChangeArrowheads="1"/>
          </p:cNvSpPr>
          <p:nvPr/>
        </p:nvSpPr>
        <p:spPr bwMode="auto">
          <a:xfrm>
            <a:off x="6172200" y="4038600"/>
            <a:ext cx="2819400" cy="15240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894" name="Oval 6"/>
          <p:cNvSpPr>
            <a:spLocks noChangeArrowheads="1"/>
          </p:cNvSpPr>
          <p:nvPr/>
        </p:nvSpPr>
        <p:spPr bwMode="auto">
          <a:xfrm>
            <a:off x="71628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37895"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768350"/>
            <a:ext cx="7772400" cy="762000"/>
          </a:xfrm>
        </p:spPr>
        <p:txBody>
          <a:bodyPr/>
          <a:lstStyle/>
          <a:p>
            <a:pPr eaLnBrk="1" hangingPunct="1"/>
            <a:r>
              <a:rPr lang="en-US" smtClean="0"/>
              <a:t>Strategic Behavior</a:t>
            </a:r>
          </a:p>
        </p:txBody>
      </p:sp>
      <p:sp>
        <p:nvSpPr>
          <p:cNvPr id="29699" name="Rectangle 3"/>
          <p:cNvSpPr>
            <a:spLocks noGrp="1" noChangeArrowheads="1"/>
          </p:cNvSpPr>
          <p:nvPr>
            <p:ph type="body" idx="1"/>
          </p:nvPr>
        </p:nvSpPr>
        <p:spPr>
          <a:xfrm>
            <a:off x="609600" y="1676400"/>
            <a:ext cx="7924800" cy="4572000"/>
          </a:xfrm>
        </p:spPr>
        <p:txBody>
          <a:bodyPr/>
          <a:lstStyle/>
          <a:p>
            <a:pPr eaLnBrk="1" hangingPunct="1">
              <a:lnSpc>
                <a:spcPct val="90000"/>
              </a:lnSpc>
            </a:pPr>
            <a:r>
              <a:rPr lang="en-US" smtClean="0"/>
              <a:t>Game Theory</a:t>
            </a:r>
          </a:p>
          <a:p>
            <a:pPr lvl="1" eaLnBrk="1" hangingPunct="1">
              <a:lnSpc>
                <a:spcPct val="90000"/>
              </a:lnSpc>
            </a:pPr>
            <a:r>
              <a:rPr lang="en-US" smtClean="0"/>
              <a:t>Players</a:t>
            </a:r>
          </a:p>
          <a:p>
            <a:pPr lvl="1" eaLnBrk="1" hangingPunct="1">
              <a:lnSpc>
                <a:spcPct val="90000"/>
              </a:lnSpc>
            </a:pPr>
            <a:r>
              <a:rPr lang="en-US" smtClean="0"/>
              <a:t>Strategies</a:t>
            </a:r>
          </a:p>
          <a:p>
            <a:pPr lvl="1" eaLnBrk="1" hangingPunct="1">
              <a:lnSpc>
                <a:spcPct val="90000"/>
              </a:lnSpc>
            </a:pPr>
            <a:r>
              <a:rPr lang="en-US" smtClean="0"/>
              <a:t>Payoff matrix</a:t>
            </a:r>
          </a:p>
          <a:p>
            <a:pPr eaLnBrk="1" hangingPunct="1">
              <a:lnSpc>
                <a:spcPct val="90000"/>
              </a:lnSpc>
            </a:pPr>
            <a:r>
              <a:rPr lang="en-US" smtClean="0"/>
              <a:t>Nash Equilibrium</a:t>
            </a:r>
          </a:p>
          <a:p>
            <a:pPr lvl="1" eaLnBrk="1" hangingPunct="1">
              <a:lnSpc>
                <a:spcPct val="90000"/>
              </a:lnSpc>
            </a:pPr>
            <a:r>
              <a:rPr lang="en-US" smtClean="0"/>
              <a:t>Each player chooses a strategy that is optimal given the strategy of the other player</a:t>
            </a:r>
          </a:p>
          <a:p>
            <a:pPr lvl="1" eaLnBrk="1" hangingPunct="1">
              <a:lnSpc>
                <a:spcPct val="90000"/>
              </a:lnSpc>
            </a:pPr>
            <a:r>
              <a:rPr lang="en-US" smtClean="0"/>
              <a:t>A strategy is dominant if it is always optimal</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additive="base">
                                        <p:cTn id="13" dur="500" fill="hold"/>
                                        <p:tgtEl>
                                          <p:spTgt spid="2969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6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rbrake.wav"/>
                                        </p:tgtEl>
                                      </p:cMediaNode>
                                    </p:audio>
                                  </p:subTnLst>
                                </p:cTn>
                              </p:par>
                              <p:par>
                                <p:cTn id="15" presetID="2" presetClass="entr" presetSubtype="2" fill="hold" grpId="0" nodeType="with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 calcmode="lin" valueType="num">
                                      <p:cBhvr additive="base">
                                        <p:cTn id="17" dur="500" fill="hold"/>
                                        <p:tgtEl>
                                          <p:spTgt spid="29699">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96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rbrake.wav"/>
                                        </p:tgtEl>
                                      </p:cMediaNode>
                                    </p:audio>
                                  </p:subTnLst>
                                </p:cTn>
                              </p:par>
                              <p:par>
                                <p:cTn id="19" presetID="2" presetClass="entr" presetSubtype="2" fill="hold" grpId="0" nodeType="with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 calcmode="lin" valueType="num">
                                      <p:cBhvr additive="base">
                                        <p:cTn id="21" dur="500" fill="hold"/>
                                        <p:tgtEl>
                                          <p:spTgt spid="29699">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96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carbrake.wav"/>
                                        </p:tgtEl>
                                      </p:cMediaNode>
                                    </p:audio>
                                  </p:subTnLst>
                                </p:cTn>
                              </p:par>
                              <p:par>
                                <p:cTn id="23" presetID="2" presetClass="entr" presetSubtype="2" fill="hold" grpId="0" nodeType="with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rbrak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arbrake.wav"/>
                                        </p:tgtEl>
                                      </p:cMediaNode>
                                    </p:audio>
                                  </p:subTnLst>
                                </p:cTn>
                              </p:par>
                              <p:par>
                                <p:cTn id="33" presetID="2" presetClass="entr" presetSubtype="2" fill="hold" grpId="0" nodeType="withEffect">
                                  <p:stCondLst>
                                    <p:cond delay="0"/>
                                  </p:stCondLst>
                                  <p:childTnLst>
                                    <p:set>
                                      <p:cBhvr>
                                        <p:cTn id="34" dur="1" fill="hold">
                                          <p:stCondLst>
                                            <p:cond delay="0"/>
                                          </p:stCondLst>
                                        </p:cTn>
                                        <p:tgtEl>
                                          <p:spTgt spid="29699">
                                            <p:txEl>
                                              <p:pRg st="5" end="5"/>
                                            </p:txEl>
                                          </p:spTgt>
                                        </p:tgtEl>
                                        <p:attrNameLst>
                                          <p:attrName>style.visibility</p:attrName>
                                        </p:attrNameLst>
                                      </p:cBhvr>
                                      <p:to>
                                        <p:strVal val="visible"/>
                                      </p:to>
                                    </p:set>
                                    <p:anim calcmode="lin" valueType="num">
                                      <p:cBhvr additive="base">
                                        <p:cTn id="35" dur="500" fill="hold"/>
                                        <p:tgtEl>
                                          <p:spTgt spid="29699">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2969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rbrake.wav"/>
                                        </p:tgtEl>
                                      </p:cMediaNode>
                                    </p:audio>
                                  </p:subTnLst>
                                </p:cTn>
                              </p:par>
                              <p:par>
                                <p:cTn id="37" presetID="2" presetClass="entr" presetSubtype="2" fill="hold" grpId="0" nodeType="withEffect">
                                  <p:stCondLst>
                                    <p:cond delay="0"/>
                                  </p:stCondLst>
                                  <p:childTnLst>
                                    <p:set>
                                      <p:cBhvr>
                                        <p:cTn id="38" dur="1" fill="hold">
                                          <p:stCondLst>
                                            <p:cond delay="0"/>
                                          </p:stCondLst>
                                        </p:cTn>
                                        <p:tgtEl>
                                          <p:spTgt spid="29699">
                                            <p:txEl>
                                              <p:pRg st="6" end="6"/>
                                            </p:txEl>
                                          </p:spTgt>
                                        </p:tgtEl>
                                        <p:attrNameLst>
                                          <p:attrName>style.visibility</p:attrName>
                                        </p:attrNameLst>
                                      </p:cBhvr>
                                      <p:to>
                                        <p:strVal val="visible"/>
                                      </p:to>
                                    </p:set>
                                    <p:anim calcmode="lin" valueType="num">
                                      <p:cBhvr additive="base">
                                        <p:cTn id="39" dur="500" fill="hold"/>
                                        <p:tgtEl>
                                          <p:spTgt spid="29699">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2969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6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38917" name="Text Box 4"/>
          <p:cNvSpPr txBox="1">
            <a:spLocks noChangeArrowheads="1"/>
          </p:cNvSpPr>
          <p:nvPr/>
        </p:nvSpPr>
        <p:spPr bwMode="auto">
          <a:xfrm>
            <a:off x="685800" y="1600200"/>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The optimal strategy for Firm A depends on which strategy is chosen by Firms B. Firm A does not have a dominant strategy.</a:t>
            </a:r>
          </a:p>
        </p:txBody>
      </p:sp>
      <p:sp>
        <p:nvSpPr>
          <p:cNvPr id="38918" name="Oval 5"/>
          <p:cNvSpPr>
            <a:spLocks noChangeArrowheads="1"/>
          </p:cNvSpPr>
          <p:nvPr/>
        </p:nvSpPr>
        <p:spPr bwMode="auto">
          <a:xfrm>
            <a:off x="7162800" y="4953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19" name="Oval 6"/>
          <p:cNvSpPr>
            <a:spLocks noChangeArrowheads="1"/>
          </p:cNvSpPr>
          <p:nvPr/>
        </p:nvSpPr>
        <p:spPr bwMode="auto">
          <a:xfrm>
            <a:off x="49530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39940" name="Text Box 4"/>
          <p:cNvSpPr txBox="1">
            <a:spLocks noChangeArrowheads="1"/>
          </p:cNvSpPr>
          <p:nvPr/>
        </p:nvSpPr>
        <p:spPr bwMode="auto">
          <a:xfrm>
            <a:off x="685800" y="160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B if Firm A chooses to advertise?</a:t>
            </a:r>
            <a:endParaRPr lang="en-US" sz="1800">
              <a:latin typeface="Arial" charset="0"/>
            </a:endParaRPr>
          </a:p>
        </p:txBody>
      </p:sp>
      <p:sp>
        <p:nvSpPr>
          <p:cNvPr id="39941" name="Oval 5"/>
          <p:cNvSpPr>
            <a:spLocks noChangeArrowheads="1"/>
          </p:cNvSpPr>
          <p:nvPr/>
        </p:nvSpPr>
        <p:spPr bwMode="auto">
          <a:xfrm>
            <a:off x="4343400" y="4572000"/>
            <a:ext cx="4267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3994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40964" name="Text Box 4"/>
          <p:cNvSpPr txBox="1">
            <a:spLocks noChangeArrowheads="1"/>
          </p:cNvSpPr>
          <p:nvPr/>
        </p:nvSpPr>
        <p:spPr bwMode="auto">
          <a:xfrm>
            <a:off x="685800" y="1600200"/>
            <a:ext cx="8153400" cy="214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B if Firm A chooses to advertise?</a:t>
            </a:r>
          </a:p>
          <a:p>
            <a:pPr>
              <a:spcBef>
                <a:spcPct val="50000"/>
              </a:spcBef>
            </a:pPr>
            <a:r>
              <a:rPr lang="en-US">
                <a:latin typeface="Arial" charset="0"/>
              </a:rPr>
              <a:t>If Firm B chooses to advertise, the payoff is 3. Otherwise, the payoff is 1. The optimal strategy is to advertise.</a:t>
            </a:r>
            <a:endParaRPr lang="en-US" sz="1800">
              <a:latin typeface="Arial" charset="0"/>
            </a:endParaRPr>
          </a:p>
          <a:p>
            <a:pPr>
              <a:spcBef>
                <a:spcPct val="50000"/>
              </a:spcBef>
            </a:pPr>
            <a:endParaRPr lang="en-US" sz="1800">
              <a:latin typeface="Arial" charset="0"/>
            </a:endParaRPr>
          </a:p>
        </p:txBody>
      </p:sp>
      <p:sp>
        <p:nvSpPr>
          <p:cNvPr id="40965" name="Oval 5"/>
          <p:cNvSpPr>
            <a:spLocks noChangeArrowheads="1"/>
          </p:cNvSpPr>
          <p:nvPr/>
        </p:nvSpPr>
        <p:spPr bwMode="auto">
          <a:xfrm>
            <a:off x="4343400" y="4572000"/>
            <a:ext cx="4267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66" name="Oval 6"/>
          <p:cNvSpPr>
            <a:spLocks noChangeArrowheads="1"/>
          </p:cNvSpPr>
          <p:nvPr/>
        </p:nvSpPr>
        <p:spPr bwMode="auto">
          <a:xfrm>
            <a:off x="49530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40967"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41988" name="Text Box 4"/>
          <p:cNvSpPr txBox="1">
            <a:spLocks noChangeArrowheads="1"/>
          </p:cNvSpPr>
          <p:nvPr/>
        </p:nvSpPr>
        <p:spPr bwMode="auto">
          <a:xfrm>
            <a:off x="685800" y="160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B if Firm A chooses not to advertise?</a:t>
            </a:r>
            <a:endParaRPr lang="en-US" sz="1800">
              <a:latin typeface="Arial" charset="0"/>
            </a:endParaRPr>
          </a:p>
        </p:txBody>
      </p:sp>
      <p:sp>
        <p:nvSpPr>
          <p:cNvPr id="41989" name="Oval 5"/>
          <p:cNvSpPr>
            <a:spLocks noChangeArrowheads="1"/>
          </p:cNvSpPr>
          <p:nvPr/>
        </p:nvSpPr>
        <p:spPr bwMode="auto">
          <a:xfrm>
            <a:off x="4343400" y="4953000"/>
            <a:ext cx="4267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43012" name="Text Box 4"/>
          <p:cNvSpPr txBox="1">
            <a:spLocks noChangeArrowheads="1"/>
          </p:cNvSpPr>
          <p:nvPr/>
        </p:nvSpPr>
        <p:spPr bwMode="auto">
          <a:xfrm>
            <a:off x="685800" y="1600200"/>
            <a:ext cx="81534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B if Firm A chooses not to advertise?</a:t>
            </a:r>
          </a:p>
          <a:p>
            <a:pPr>
              <a:spcBef>
                <a:spcPct val="50000"/>
              </a:spcBef>
            </a:pPr>
            <a:r>
              <a:rPr lang="en-US">
                <a:latin typeface="Arial" charset="0"/>
              </a:rPr>
              <a:t>If Firm B chooses to advertise, the payoff is 5. Otherwise, the payoff is 2. Again, the optimal strategy is to advertise.</a:t>
            </a:r>
          </a:p>
        </p:txBody>
      </p:sp>
      <p:sp>
        <p:nvSpPr>
          <p:cNvPr id="43013" name="Oval 5"/>
          <p:cNvSpPr>
            <a:spLocks noChangeArrowheads="1"/>
          </p:cNvSpPr>
          <p:nvPr/>
        </p:nvSpPr>
        <p:spPr bwMode="auto">
          <a:xfrm>
            <a:off x="4343400" y="4953000"/>
            <a:ext cx="4267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4" name="Oval 6"/>
          <p:cNvSpPr>
            <a:spLocks noChangeArrowheads="1"/>
          </p:cNvSpPr>
          <p:nvPr/>
        </p:nvSpPr>
        <p:spPr bwMode="auto">
          <a:xfrm>
            <a:off x="4953000" y="4953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43015"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sp>
        <p:nvSpPr>
          <p:cNvPr id="44036" name="Text Box 4"/>
          <p:cNvSpPr txBox="1">
            <a:spLocks noChangeArrowheads="1"/>
          </p:cNvSpPr>
          <p:nvPr/>
        </p:nvSpPr>
        <p:spPr bwMode="auto">
          <a:xfrm>
            <a:off x="685800" y="1600200"/>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Regardless of what Firm A decides to do, the optimal strategy for Firm B is to advertise. The </a:t>
            </a:r>
            <a:r>
              <a:rPr lang="en-US" u="sng">
                <a:latin typeface="Arial" charset="0"/>
              </a:rPr>
              <a:t>dominant strategy</a:t>
            </a:r>
            <a:r>
              <a:rPr lang="en-US">
                <a:latin typeface="Arial" charset="0"/>
              </a:rPr>
              <a:t> for Firm B is to advertise.</a:t>
            </a:r>
          </a:p>
        </p:txBody>
      </p:sp>
      <p:sp>
        <p:nvSpPr>
          <p:cNvPr id="44037" name="Oval 5"/>
          <p:cNvSpPr>
            <a:spLocks noChangeArrowheads="1"/>
          </p:cNvSpPr>
          <p:nvPr/>
        </p:nvSpPr>
        <p:spPr bwMode="auto">
          <a:xfrm>
            <a:off x="49530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38" name="Oval 6"/>
          <p:cNvSpPr>
            <a:spLocks noChangeArrowheads="1"/>
          </p:cNvSpPr>
          <p:nvPr/>
        </p:nvSpPr>
        <p:spPr bwMode="auto">
          <a:xfrm>
            <a:off x="4953000" y="4953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44039"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8262938"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4506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Text Box 4"/>
          <p:cNvSpPr txBox="1">
            <a:spLocks noChangeArrowheads="1"/>
          </p:cNvSpPr>
          <p:nvPr/>
        </p:nvSpPr>
        <p:spPr bwMode="auto">
          <a:xfrm>
            <a:off x="685800" y="1600200"/>
            <a:ext cx="8153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The dominant strategy for Firm B is to advertise. If Firm B chooses to advertise, then the optimal strategy for Firm A is to advertise. The </a:t>
            </a:r>
            <a:r>
              <a:rPr lang="en-US" u="sng">
                <a:latin typeface="Arial" charset="0"/>
              </a:rPr>
              <a:t>Nash equilibrium</a:t>
            </a:r>
            <a:r>
              <a:rPr lang="en-US">
                <a:latin typeface="Arial" charset="0"/>
              </a:rPr>
              <a:t> is for both firms to advertise.</a:t>
            </a:r>
          </a:p>
        </p:txBody>
      </p:sp>
      <p:sp>
        <p:nvSpPr>
          <p:cNvPr id="45062" name="Oval 5"/>
          <p:cNvSpPr>
            <a:spLocks noChangeArrowheads="1"/>
          </p:cNvSpPr>
          <p:nvPr/>
        </p:nvSpPr>
        <p:spPr bwMode="auto">
          <a:xfrm>
            <a:off x="4953000" y="4572000"/>
            <a:ext cx="838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685800" y="768350"/>
            <a:ext cx="7772400" cy="914400"/>
          </a:xfrm>
        </p:spPr>
        <p:txBody>
          <a:bodyPr/>
          <a:lstStyle/>
          <a:p>
            <a:pPr eaLnBrk="1" hangingPunct="1"/>
            <a:r>
              <a:rPr lang="en-US" smtClean="0"/>
              <a:t>Prisoners’ Dilemma</a:t>
            </a:r>
          </a:p>
        </p:txBody>
      </p:sp>
      <p:sp>
        <p:nvSpPr>
          <p:cNvPr id="46084" name="Text Box 3"/>
          <p:cNvSpPr txBox="1">
            <a:spLocks noChangeArrowheads="1"/>
          </p:cNvSpPr>
          <p:nvPr/>
        </p:nvSpPr>
        <p:spPr bwMode="auto">
          <a:xfrm>
            <a:off x="685800" y="1828800"/>
            <a:ext cx="777240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Two suspects are arrested for armed robbery. They are immediately separated. If convicted, they will get a term of 10 years in prison. However, the evidence is not sufficient to convict them of more than the crime of possessing stolen goods, which carries a sentence of only 1 year.</a:t>
            </a:r>
          </a:p>
          <a:p>
            <a:pPr>
              <a:spcBef>
                <a:spcPct val="50000"/>
              </a:spcBef>
            </a:pPr>
            <a:r>
              <a:rPr lang="en-US">
                <a:latin typeface="Arial" charset="0"/>
              </a:rPr>
              <a:t>The suspects are told the following: If you confess and your accomplice does not, you will go free. If you do not confess and your accomplice does, you will get 10 years in prison. If you both confess, you will both get 5 years in prison.</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685800" y="768350"/>
            <a:ext cx="7772400" cy="914400"/>
          </a:xfrm>
        </p:spPr>
        <p:txBody>
          <a:bodyPr/>
          <a:lstStyle/>
          <a:p>
            <a:pPr eaLnBrk="1" hangingPunct="1"/>
            <a:r>
              <a:rPr lang="en-US" smtClean="0"/>
              <a:t>Prisoners’ Dilemma</a:t>
            </a:r>
          </a:p>
        </p:txBody>
      </p:sp>
      <p:pic>
        <p:nvPicPr>
          <p:cNvPr id="4710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25" y="38100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Text Box 5"/>
          <p:cNvSpPr txBox="1">
            <a:spLocks noChangeArrowheads="1"/>
          </p:cNvSpPr>
          <p:nvPr/>
        </p:nvSpPr>
        <p:spPr bwMode="auto">
          <a:xfrm>
            <a:off x="1752600" y="19050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atin typeface="Arial" charset="0"/>
              </a:rPr>
              <a:t>Payoff Matrix (negative values)</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685800" y="768350"/>
            <a:ext cx="7772400" cy="914400"/>
          </a:xfrm>
        </p:spPr>
        <p:txBody>
          <a:bodyPr/>
          <a:lstStyle/>
          <a:p>
            <a:pPr eaLnBrk="1" hangingPunct="1"/>
            <a:r>
              <a:rPr lang="en-US" smtClean="0"/>
              <a:t>Prisoners’ Dilemma</a:t>
            </a:r>
          </a:p>
        </p:txBody>
      </p:sp>
      <p:pic>
        <p:nvPicPr>
          <p:cNvPr id="4813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25" y="38100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Text Box 4"/>
          <p:cNvSpPr txBox="1">
            <a:spLocks noChangeArrowheads="1"/>
          </p:cNvSpPr>
          <p:nvPr/>
        </p:nvSpPr>
        <p:spPr bwMode="auto">
          <a:xfrm>
            <a:off x="1752600" y="1905000"/>
            <a:ext cx="56388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atin typeface="Arial" charset="0"/>
              </a:rPr>
              <a:t>Dominant Strategy</a:t>
            </a:r>
            <a:br>
              <a:rPr lang="en-US">
                <a:latin typeface="Arial" charset="0"/>
              </a:rPr>
            </a:br>
            <a:r>
              <a:rPr lang="en-US">
                <a:latin typeface="Arial" charset="0"/>
              </a:rPr>
              <a:t>Both Individuals Confess</a:t>
            </a:r>
          </a:p>
          <a:p>
            <a:pPr algn="ctr">
              <a:spcBef>
                <a:spcPct val="50000"/>
              </a:spcBef>
            </a:pPr>
            <a:r>
              <a:rPr lang="en-US">
                <a:latin typeface="Arial" charset="0"/>
              </a:rPr>
              <a:t>(Nash Equilibrium)</a:t>
            </a:r>
          </a:p>
        </p:txBody>
      </p:sp>
      <p:sp>
        <p:nvSpPr>
          <p:cNvPr id="48134" name="Oval 5"/>
          <p:cNvSpPr>
            <a:spLocks noChangeArrowheads="1"/>
          </p:cNvSpPr>
          <p:nvPr/>
        </p:nvSpPr>
        <p:spPr bwMode="auto">
          <a:xfrm>
            <a:off x="5029200" y="4495800"/>
            <a:ext cx="9144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2150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7"/>
          <p:cNvSpPr txBox="1">
            <a:spLocks noChangeArrowheads="1"/>
          </p:cNvSpPr>
          <p:nvPr/>
        </p:nvSpPr>
        <p:spPr bwMode="auto">
          <a:xfrm>
            <a:off x="2438400" y="1828800"/>
            <a:ext cx="426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3200">
                <a:latin typeface="Arial" charset="0"/>
              </a:rPr>
              <a:t>Advertising Example</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8100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Rectangle 2"/>
          <p:cNvSpPr>
            <a:spLocks noGrp="1" noChangeArrowheads="1"/>
          </p:cNvSpPr>
          <p:nvPr>
            <p:ph type="title"/>
          </p:nvPr>
        </p:nvSpPr>
        <p:spPr>
          <a:xfrm>
            <a:off x="685800" y="768350"/>
            <a:ext cx="7772400" cy="914400"/>
          </a:xfrm>
        </p:spPr>
        <p:txBody>
          <a:bodyPr/>
          <a:lstStyle/>
          <a:p>
            <a:pPr eaLnBrk="1" hangingPunct="1"/>
            <a:r>
              <a:rPr lang="en-US" smtClean="0"/>
              <a:t>Prisoners’ Dilemma</a:t>
            </a:r>
          </a:p>
        </p:txBody>
      </p:sp>
      <p:sp>
        <p:nvSpPr>
          <p:cNvPr id="49157" name="Text Box 4"/>
          <p:cNvSpPr txBox="1">
            <a:spLocks noChangeArrowheads="1"/>
          </p:cNvSpPr>
          <p:nvPr/>
        </p:nvSpPr>
        <p:spPr bwMode="auto">
          <a:xfrm>
            <a:off x="1752600" y="19050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atin typeface="Arial" charset="0"/>
              </a:rPr>
              <a:t>Application: Price Competition</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8100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Rectangle 3"/>
          <p:cNvSpPr>
            <a:spLocks noGrp="1" noChangeArrowheads="1"/>
          </p:cNvSpPr>
          <p:nvPr>
            <p:ph type="title"/>
          </p:nvPr>
        </p:nvSpPr>
        <p:spPr>
          <a:xfrm>
            <a:off x="685800" y="768350"/>
            <a:ext cx="7772400" cy="914400"/>
          </a:xfrm>
        </p:spPr>
        <p:txBody>
          <a:bodyPr/>
          <a:lstStyle/>
          <a:p>
            <a:pPr eaLnBrk="1" hangingPunct="1"/>
            <a:r>
              <a:rPr lang="en-US" smtClean="0"/>
              <a:t>Prisoners’ Dilemma</a:t>
            </a:r>
          </a:p>
        </p:txBody>
      </p:sp>
      <p:sp>
        <p:nvSpPr>
          <p:cNvPr id="50181" name="Text Box 4"/>
          <p:cNvSpPr txBox="1">
            <a:spLocks noChangeArrowheads="1"/>
          </p:cNvSpPr>
          <p:nvPr/>
        </p:nvSpPr>
        <p:spPr bwMode="auto">
          <a:xfrm>
            <a:off x="1752600" y="1905000"/>
            <a:ext cx="5638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atin typeface="Arial" charset="0"/>
              </a:rPr>
              <a:t>Application: Price Competition</a:t>
            </a:r>
            <a:br>
              <a:rPr lang="en-US">
                <a:latin typeface="Arial" charset="0"/>
              </a:rPr>
            </a:br>
            <a:r>
              <a:rPr lang="en-US">
                <a:latin typeface="Arial" charset="0"/>
              </a:rPr>
              <a:t/>
            </a:r>
            <a:br>
              <a:rPr lang="en-US">
                <a:latin typeface="Arial" charset="0"/>
              </a:rPr>
            </a:br>
            <a:r>
              <a:rPr lang="en-US">
                <a:latin typeface="Arial" charset="0"/>
              </a:rPr>
              <a:t>Dominant Strategy: Low Price</a:t>
            </a:r>
          </a:p>
        </p:txBody>
      </p:sp>
      <p:sp>
        <p:nvSpPr>
          <p:cNvPr id="50182" name="Oval 5"/>
          <p:cNvSpPr>
            <a:spLocks noChangeArrowheads="1"/>
          </p:cNvSpPr>
          <p:nvPr/>
        </p:nvSpPr>
        <p:spPr bwMode="auto">
          <a:xfrm>
            <a:off x="5029200" y="4495800"/>
            <a:ext cx="9144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8100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Rectangle 3"/>
          <p:cNvSpPr>
            <a:spLocks noGrp="1" noChangeArrowheads="1"/>
          </p:cNvSpPr>
          <p:nvPr>
            <p:ph type="title"/>
          </p:nvPr>
        </p:nvSpPr>
        <p:spPr>
          <a:xfrm>
            <a:off x="685800" y="768350"/>
            <a:ext cx="7772400" cy="914400"/>
          </a:xfrm>
        </p:spPr>
        <p:txBody>
          <a:bodyPr/>
          <a:lstStyle/>
          <a:p>
            <a:pPr eaLnBrk="1" hangingPunct="1"/>
            <a:r>
              <a:rPr lang="en-US" smtClean="0"/>
              <a:t>Prisoners’ Dilemma</a:t>
            </a:r>
          </a:p>
        </p:txBody>
      </p:sp>
      <p:sp>
        <p:nvSpPr>
          <p:cNvPr id="51205" name="Text Box 4"/>
          <p:cNvSpPr txBox="1">
            <a:spLocks noChangeArrowheads="1"/>
          </p:cNvSpPr>
          <p:nvPr/>
        </p:nvSpPr>
        <p:spPr bwMode="auto">
          <a:xfrm>
            <a:off x="1752600" y="19050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atin typeface="Arial" charset="0"/>
              </a:rPr>
              <a:t>Application: Nonprice Competition</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a:xfrm>
            <a:off x="685800" y="768350"/>
            <a:ext cx="7772400" cy="914400"/>
          </a:xfrm>
        </p:spPr>
        <p:txBody>
          <a:bodyPr/>
          <a:lstStyle/>
          <a:p>
            <a:pPr eaLnBrk="1" hangingPunct="1"/>
            <a:r>
              <a:rPr lang="en-US" smtClean="0"/>
              <a:t>Prisoners’ Dilemma</a:t>
            </a:r>
          </a:p>
        </p:txBody>
      </p:sp>
      <p:sp>
        <p:nvSpPr>
          <p:cNvPr id="52228" name="Text Box 4"/>
          <p:cNvSpPr txBox="1">
            <a:spLocks noChangeArrowheads="1"/>
          </p:cNvSpPr>
          <p:nvPr/>
        </p:nvSpPr>
        <p:spPr bwMode="auto">
          <a:xfrm>
            <a:off x="1752600" y="1905000"/>
            <a:ext cx="5638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atin typeface="Arial" charset="0"/>
              </a:rPr>
              <a:t>Application: Nonprice Competition</a:t>
            </a:r>
            <a:br>
              <a:rPr lang="en-US">
                <a:latin typeface="Arial" charset="0"/>
              </a:rPr>
            </a:br>
            <a:r>
              <a:rPr lang="en-US">
                <a:latin typeface="Arial" charset="0"/>
              </a:rPr>
              <a:t/>
            </a:r>
            <a:br>
              <a:rPr lang="en-US">
                <a:latin typeface="Arial" charset="0"/>
              </a:rPr>
            </a:br>
            <a:r>
              <a:rPr lang="en-US">
                <a:latin typeface="Arial" charset="0"/>
              </a:rPr>
              <a:t>Dominant Strategy: Advertise</a:t>
            </a:r>
          </a:p>
        </p:txBody>
      </p:sp>
      <p:sp>
        <p:nvSpPr>
          <p:cNvPr id="52229" name="Oval 5"/>
          <p:cNvSpPr>
            <a:spLocks noChangeArrowheads="1"/>
          </p:cNvSpPr>
          <p:nvPr/>
        </p:nvSpPr>
        <p:spPr bwMode="auto">
          <a:xfrm>
            <a:off x="5029200" y="4495800"/>
            <a:ext cx="9144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522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8100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8100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Rectangle 3"/>
          <p:cNvSpPr>
            <a:spLocks noGrp="1" noChangeArrowheads="1"/>
          </p:cNvSpPr>
          <p:nvPr>
            <p:ph type="title"/>
          </p:nvPr>
        </p:nvSpPr>
        <p:spPr>
          <a:xfrm>
            <a:off x="685800" y="768350"/>
            <a:ext cx="7772400" cy="914400"/>
          </a:xfrm>
        </p:spPr>
        <p:txBody>
          <a:bodyPr/>
          <a:lstStyle/>
          <a:p>
            <a:pPr eaLnBrk="1" hangingPunct="1"/>
            <a:r>
              <a:rPr lang="en-US" smtClean="0"/>
              <a:t>Prisoners’ Dilemma</a:t>
            </a:r>
          </a:p>
        </p:txBody>
      </p:sp>
      <p:sp>
        <p:nvSpPr>
          <p:cNvPr id="53253" name="Text Box 4"/>
          <p:cNvSpPr txBox="1">
            <a:spLocks noChangeArrowheads="1"/>
          </p:cNvSpPr>
          <p:nvPr/>
        </p:nvSpPr>
        <p:spPr bwMode="auto">
          <a:xfrm>
            <a:off x="1752600" y="19050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atin typeface="Arial" charset="0"/>
              </a:rPr>
              <a:t>Application: Cartel Cheating</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5"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8100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Rectangle 3"/>
          <p:cNvSpPr>
            <a:spLocks noGrp="1" noChangeArrowheads="1"/>
          </p:cNvSpPr>
          <p:nvPr>
            <p:ph type="title"/>
          </p:nvPr>
        </p:nvSpPr>
        <p:spPr>
          <a:xfrm>
            <a:off x="685800" y="768350"/>
            <a:ext cx="7772400" cy="914400"/>
          </a:xfrm>
        </p:spPr>
        <p:txBody>
          <a:bodyPr/>
          <a:lstStyle/>
          <a:p>
            <a:pPr eaLnBrk="1" hangingPunct="1"/>
            <a:r>
              <a:rPr lang="en-US" smtClean="0"/>
              <a:t>Prisoners’ Dilemma</a:t>
            </a:r>
          </a:p>
        </p:txBody>
      </p:sp>
      <p:sp>
        <p:nvSpPr>
          <p:cNvPr id="54277" name="Text Box 4"/>
          <p:cNvSpPr txBox="1">
            <a:spLocks noChangeArrowheads="1"/>
          </p:cNvSpPr>
          <p:nvPr/>
        </p:nvSpPr>
        <p:spPr bwMode="auto">
          <a:xfrm>
            <a:off x="1752600" y="1905000"/>
            <a:ext cx="5638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atin typeface="Arial" charset="0"/>
              </a:rPr>
              <a:t>Application: Cartel Cheating</a:t>
            </a:r>
            <a:br>
              <a:rPr lang="en-US">
                <a:latin typeface="Arial" charset="0"/>
              </a:rPr>
            </a:br>
            <a:r>
              <a:rPr lang="en-US">
                <a:latin typeface="Arial" charset="0"/>
              </a:rPr>
              <a:t/>
            </a:r>
            <a:br>
              <a:rPr lang="en-US">
                <a:latin typeface="Arial" charset="0"/>
              </a:rPr>
            </a:br>
            <a:r>
              <a:rPr lang="en-US">
                <a:latin typeface="Arial" charset="0"/>
              </a:rPr>
              <a:t>Dominant Strategy: Cheat</a:t>
            </a:r>
          </a:p>
        </p:txBody>
      </p:sp>
      <p:sp>
        <p:nvSpPr>
          <p:cNvPr id="54278" name="Oval 5"/>
          <p:cNvSpPr>
            <a:spLocks noChangeArrowheads="1"/>
          </p:cNvSpPr>
          <p:nvPr/>
        </p:nvSpPr>
        <p:spPr bwMode="auto">
          <a:xfrm>
            <a:off x="5029200" y="4495800"/>
            <a:ext cx="9144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pPr eaLnBrk="1" hangingPunct="1"/>
            <a:r>
              <a:rPr lang="en-US" smtClean="0"/>
              <a:t>Extensions of Game Theory</a:t>
            </a:r>
          </a:p>
        </p:txBody>
      </p:sp>
      <p:sp>
        <p:nvSpPr>
          <p:cNvPr id="55300" name="Rectangle 3"/>
          <p:cNvSpPr>
            <a:spLocks noGrp="1" noChangeArrowheads="1"/>
          </p:cNvSpPr>
          <p:nvPr>
            <p:ph type="body" idx="1"/>
          </p:nvPr>
        </p:nvSpPr>
        <p:spPr>
          <a:xfrm>
            <a:off x="1295400" y="1981200"/>
            <a:ext cx="6629400" cy="4114800"/>
          </a:xfrm>
        </p:spPr>
        <p:txBody>
          <a:bodyPr/>
          <a:lstStyle/>
          <a:p>
            <a:pPr eaLnBrk="1" hangingPunct="1"/>
            <a:r>
              <a:rPr lang="en-US" smtClean="0"/>
              <a:t>Repeated Games</a:t>
            </a:r>
          </a:p>
          <a:p>
            <a:pPr lvl="1" eaLnBrk="1" hangingPunct="1"/>
            <a:r>
              <a:rPr lang="en-US" smtClean="0"/>
              <a:t>Many consecutive moves and countermoves by each player</a:t>
            </a:r>
          </a:p>
          <a:p>
            <a:pPr eaLnBrk="1" hangingPunct="1"/>
            <a:r>
              <a:rPr lang="en-US" smtClean="0"/>
              <a:t>Tit-For-Tat Strategy</a:t>
            </a:r>
          </a:p>
          <a:p>
            <a:pPr lvl="1" eaLnBrk="1" hangingPunct="1"/>
            <a:r>
              <a:rPr lang="en-US" smtClean="0"/>
              <a:t>Do to your opponent what your opponent has just done to you</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pPr eaLnBrk="1" hangingPunct="1"/>
            <a:r>
              <a:rPr lang="en-US" smtClean="0"/>
              <a:t>Extensions of Game Theory</a:t>
            </a:r>
          </a:p>
        </p:txBody>
      </p:sp>
      <p:sp>
        <p:nvSpPr>
          <p:cNvPr id="56324" name="Rectangle 3"/>
          <p:cNvSpPr>
            <a:spLocks noGrp="1" noChangeArrowheads="1"/>
          </p:cNvSpPr>
          <p:nvPr>
            <p:ph type="body" idx="1"/>
          </p:nvPr>
        </p:nvSpPr>
        <p:spPr>
          <a:xfrm>
            <a:off x="1295400" y="1981200"/>
            <a:ext cx="6629400" cy="4114800"/>
          </a:xfrm>
        </p:spPr>
        <p:txBody>
          <a:bodyPr/>
          <a:lstStyle/>
          <a:p>
            <a:pPr eaLnBrk="1" hangingPunct="1"/>
            <a:r>
              <a:rPr lang="en-US" smtClean="0"/>
              <a:t>Tit-For-Tat Strategy</a:t>
            </a:r>
          </a:p>
          <a:p>
            <a:pPr lvl="1" eaLnBrk="1" hangingPunct="1"/>
            <a:r>
              <a:rPr lang="en-US" smtClean="0"/>
              <a:t>Stable set of players</a:t>
            </a:r>
          </a:p>
          <a:p>
            <a:pPr lvl="1" eaLnBrk="1" hangingPunct="1"/>
            <a:r>
              <a:rPr lang="en-US" smtClean="0"/>
              <a:t>Small number of players</a:t>
            </a:r>
          </a:p>
          <a:p>
            <a:pPr lvl="1" eaLnBrk="1" hangingPunct="1"/>
            <a:r>
              <a:rPr lang="en-US" smtClean="0"/>
              <a:t>Easy detection of cheating</a:t>
            </a:r>
          </a:p>
          <a:p>
            <a:pPr lvl="1" eaLnBrk="1" hangingPunct="1"/>
            <a:r>
              <a:rPr lang="en-US" smtClean="0"/>
              <a:t>Stable demand and cost conditions</a:t>
            </a:r>
          </a:p>
          <a:p>
            <a:pPr lvl="1" eaLnBrk="1" hangingPunct="1"/>
            <a:r>
              <a:rPr lang="en-US" smtClean="0"/>
              <a:t>Game repeated a large and uncertain number of times</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lstStyle/>
          <a:p>
            <a:pPr eaLnBrk="1" hangingPunct="1"/>
            <a:r>
              <a:rPr lang="en-US" smtClean="0"/>
              <a:t>Extensions of Game Theory</a:t>
            </a:r>
          </a:p>
        </p:txBody>
      </p:sp>
      <p:sp>
        <p:nvSpPr>
          <p:cNvPr id="57348" name="Rectangle 3"/>
          <p:cNvSpPr>
            <a:spLocks noGrp="1" noChangeArrowheads="1"/>
          </p:cNvSpPr>
          <p:nvPr>
            <p:ph type="body" idx="1"/>
          </p:nvPr>
        </p:nvSpPr>
        <p:spPr>
          <a:xfrm>
            <a:off x="1295400" y="1981200"/>
            <a:ext cx="6629400" cy="4114800"/>
          </a:xfrm>
        </p:spPr>
        <p:txBody>
          <a:bodyPr/>
          <a:lstStyle/>
          <a:p>
            <a:pPr eaLnBrk="1" hangingPunct="1"/>
            <a:r>
              <a:rPr lang="en-US" smtClean="0"/>
              <a:t>Threat Strategies</a:t>
            </a:r>
          </a:p>
          <a:p>
            <a:pPr lvl="1" eaLnBrk="1" hangingPunct="1"/>
            <a:r>
              <a:rPr lang="en-US" smtClean="0"/>
              <a:t>Credibility</a:t>
            </a:r>
          </a:p>
          <a:p>
            <a:pPr lvl="1" eaLnBrk="1" hangingPunct="1"/>
            <a:r>
              <a:rPr lang="en-US" smtClean="0"/>
              <a:t>Reputation</a:t>
            </a:r>
          </a:p>
          <a:p>
            <a:pPr lvl="1" eaLnBrk="1" hangingPunct="1"/>
            <a:r>
              <a:rPr lang="en-US" smtClean="0"/>
              <a:t>Commitment</a:t>
            </a:r>
          </a:p>
          <a:p>
            <a:pPr lvl="1" eaLnBrk="1" hangingPunct="1"/>
            <a:r>
              <a:rPr lang="en-US" smtClean="0"/>
              <a:t>Example: Entry deterrence</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a:lstStyle/>
          <a:p>
            <a:pPr eaLnBrk="1" hangingPunct="1"/>
            <a:r>
              <a:rPr lang="en-US" smtClean="0"/>
              <a:t>Entry Deterrence</a:t>
            </a:r>
          </a:p>
        </p:txBody>
      </p:sp>
      <p:pic>
        <p:nvPicPr>
          <p:cNvPr id="5837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4384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213" y="46482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4" name="Text Box 5"/>
          <p:cNvSpPr txBox="1">
            <a:spLocks noChangeArrowheads="1"/>
          </p:cNvSpPr>
          <p:nvPr/>
        </p:nvSpPr>
        <p:spPr bwMode="auto">
          <a:xfrm>
            <a:off x="381000" y="4724400"/>
            <a:ext cx="3733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latin typeface="Arial" charset="0"/>
              </a:rPr>
              <a:t>Credible Entry Deterrence</a:t>
            </a:r>
            <a:endParaRPr lang="en-US" sz="3200">
              <a:latin typeface="Arial" charset="0"/>
            </a:endParaRPr>
          </a:p>
        </p:txBody>
      </p:sp>
      <p:sp>
        <p:nvSpPr>
          <p:cNvPr id="58375" name="Text Box 6"/>
          <p:cNvSpPr txBox="1">
            <a:spLocks noChangeArrowheads="1"/>
          </p:cNvSpPr>
          <p:nvPr/>
        </p:nvSpPr>
        <p:spPr bwMode="auto">
          <a:xfrm>
            <a:off x="381000" y="2438400"/>
            <a:ext cx="3733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latin typeface="Arial" charset="0"/>
              </a:rPr>
              <a:t>No Credible Entry Deterrence</a:t>
            </a:r>
            <a:endParaRPr lang="en-US" sz="3200">
              <a:latin typeface="Arial" charset="0"/>
            </a:endParaRP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2253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 Box 4"/>
          <p:cNvSpPr txBox="1">
            <a:spLocks noChangeArrowheads="1"/>
          </p:cNvSpPr>
          <p:nvPr/>
        </p:nvSpPr>
        <p:spPr bwMode="auto">
          <a:xfrm>
            <a:off x="685800" y="160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A if Firm B chooses to advertise?</a:t>
            </a:r>
            <a:endParaRPr lang="en-US" sz="1800">
              <a:latin typeface="Arial" charset="0"/>
            </a:endParaRPr>
          </a:p>
        </p:txBody>
      </p:sp>
      <p:sp>
        <p:nvSpPr>
          <p:cNvPr id="22534" name="Oval 6"/>
          <p:cNvSpPr>
            <a:spLocks noChangeArrowheads="1"/>
          </p:cNvSpPr>
          <p:nvPr/>
        </p:nvSpPr>
        <p:spPr bwMode="auto">
          <a:xfrm>
            <a:off x="4343400" y="4114800"/>
            <a:ext cx="1981200" cy="15240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lstStyle/>
          <a:p>
            <a:pPr eaLnBrk="1" hangingPunct="1"/>
            <a:r>
              <a:rPr lang="en-US" smtClean="0"/>
              <a:t>Entry Deterrence</a:t>
            </a:r>
          </a:p>
        </p:txBody>
      </p:sp>
      <p:pic>
        <p:nvPicPr>
          <p:cNvPr id="5939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4384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213" y="46482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8" name="Text Box 5"/>
          <p:cNvSpPr txBox="1">
            <a:spLocks noChangeArrowheads="1"/>
          </p:cNvSpPr>
          <p:nvPr/>
        </p:nvSpPr>
        <p:spPr bwMode="auto">
          <a:xfrm>
            <a:off x="381000" y="4724400"/>
            <a:ext cx="3733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latin typeface="Arial" charset="0"/>
              </a:rPr>
              <a:t>Credible Entry Deterrence</a:t>
            </a:r>
            <a:endParaRPr lang="en-US" sz="3200">
              <a:latin typeface="Arial" charset="0"/>
            </a:endParaRPr>
          </a:p>
        </p:txBody>
      </p:sp>
      <p:sp>
        <p:nvSpPr>
          <p:cNvPr id="59399" name="Text Box 6"/>
          <p:cNvSpPr txBox="1">
            <a:spLocks noChangeArrowheads="1"/>
          </p:cNvSpPr>
          <p:nvPr/>
        </p:nvSpPr>
        <p:spPr bwMode="auto">
          <a:xfrm>
            <a:off x="381000" y="2438400"/>
            <a:ext cx="3733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latin typeface="Arial" charset="0"/>
              </a:rPr>
              <a:t>No Credible Entry Deterrence</a:t>
            </a:r>
            <a:endParaRPr lang="en-US" sz="3200">
              <a:latin typeface="Arial" charset="0"/>
            </a:endParaRPr>
          </a:p>
        </p:txBody>
      </p:sp>
      <p:sp>
        <p:nvSpPr>
          <p:cNvPr id="59400" name="Oval 7"/>
          <p:cNvSpPr>
            <a:spLocks noChangeArrowheads="1"/>
          </p:cNvSpPr>
          <p:nvPr/>
        </p:nvSpPr>
        <p:spPr bwMode="auto">
          <a:xfrm>
            <a:off x="5105400" y="3505200"/>
            <a:ext cx="9144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9401" name="Oval 8"/>
          <p:cNvSpPr>
            <a:spLocks noChangeArrowheads="1"/>
          </p:cNvSpPr>
          <p:nvPr/>
        </p:nvSpPr>
        <p:spPr bwMode="auto">
          <a:xfrm>
            <a:off x="7239000" y="5715000"/>
            <a:ext cx="9144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pPr eaLnBrk="1" hangingPunct="1"/>
            <a:r>
              <a:rPr lang="en-US" smtClean="0"/>
              <a:t>International Competition</a:t>
            </a:r>
          </a:p>
        </p:txBody>
      </p:sp>
      <p:pic>
        <p:nvPicPr>
          <p:cNvPr id="6042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962400"/>
            <a:ext cx="8537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1" name="Text Box 4"/>
          <p:cNvSpPr txBox="1">
            <a:spLocks noChangeArrowheads="1"/>
          </p:cNvSpPr>
          <p:nvPr/>
        </p:nvSpPr>
        <p:spPr bwMode="auto">
          <a:xfrm>
            <a:off x="1524000" y="2362200"/>
            <a:ext cx="6172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3200">
                <a:latin typeface="Arial" charset="0"/>
              </a:rPr>
              <a:t>Boeing Versus Airbus Industrie</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28625" y="1000125"/>
            <a:ext cx="7858125" cy="5632450"/>
          </a:xfrm>
          <a:prstGeom prst="rect">
            <a:avLst/>
          </a:prstGeom>
          <a:noFill/>
        </p:spPr>
        <p:txBody>
          <a:bodyPr>
            <a:spAutoFit/>
          </a:bodyPr>
          <a:lstStyle/>
          <a:p>
            <a:pPr>
              <a:defRPr/>
            </a:pPr>
            <a:r>
              <a:rPr lang="en-US" dirty="0">
                <a:solidFill>
                  <a:schemeClr val="accent5">
                    <a:lumMod val="10000"/>
                  </a:schemeClr>
                </a:solidFill>
              </a:rPr>
              <a:t>100 </a:t>
            </a:r>
            <a:r>
              <a:rPr lang="en-US" dirty="0" err="1">
                <a:solidFill>
                  <a:schemeClr val="accent5">
                    <a:lumMod val="10000"/>
                  </a:schemeClr>
                </a:solidFill>
              </a:rPr>
              <a:t>pompa</a:t>
            </a:r>
            <a:r>
              <a:rPr lang="en-US" dirty="0">
                <a:solidFill>
                  <a:schemeClr val="accent5">
                    <a:lumMod val="10000"/>
                  </a:schemeClr>
                </a:solidFill>
              </a:rPr>
              <a:t> </a:t>
            </a:r>
            <a:r>
              <a:rPr lang="en-US" dirty="0" err="1">
                <a:solidFill>
                  <a:schemeClr val="accent5">
                    <a:lumMod val="10000"/>
                  </a:schemeClr>
                </a:solidFill>
              </a:rPr>
              <a:t>bensin</a:t>
            </a:r>
            <a:r>
              <a:rPr lang="en-US" dirty="0">
                <a:solidFill>
                  <a:schemeClr val="accent5">
                    <a:lumMod val="10000"/>
                  </a:schemeClr>
                </a:solidFill>
              </a:rPr>
              <a:t> </a:t>
            </a:r>
            <a:r>
              <a:rPr lang="en-US" dirty="0" err="1">
                <a:solidFill>
                  <a:schemeClr val="accent5">
                    <a:lumMod val="10000"/>
                  </a:schemeClr>
                </a:solidFill>
              </a:rPr>
              <a:t>identik</a:t>
            </a:r>
            <a:r>
              <a:rPr lang="en-US" dirty="0">
                <a:solidFill>
                  <a:schemeClr val="accent5">
                    <a:lumMod val="10000"/>
                  </a:schemeClr>
                </a:solidFill>
              </a:rPr>
              <a:t> </a:t>
            </a:r>
            <a:r>
              <a:rPr lang="en-US" dirty="0" err="1">
                <a:solidFill>
                  <a:schemeClr val="accent5">
                    <a:lumMod val="10000"/>
                  </a:schemeClr>
                </a:solidFill>
              </a:rPr>
              <a:t>menjual</a:t>
            </a:r>
            <a:r>
              <a:rPr lang="en-US" dirty="0">
                <a:solidFill>
                  <a:schemeClr val="accent5">
                    <a:lumMod val="10000"/>
                  </a:schemeClr>
                </a:solidFill>
              </a:rPr>
              <a:t> </a:t>
            </a:r>
            <a:r>
              <a:rPr lang="en-US" dirty="0" err="1">
                <a:solidFill>
                  <a:schemeClr val="accent5">
                    <a:lumMod val="10000"/>
                  </a:schemeClr>
                </a:solidFill>
              </a:rPr>
              <a:t>jenis</a:t>
            </a:r>
            <a:r>
              <a:rPr lang="en-US" dirty="0">
                <a:solidFill>
                  <a:schemeClr val="accent5">
                    <a:lumMod val="10000"/>
                  </a:schemeClr>
                </a:solidFill>
              </a:rPr>
              <a:t> </a:t>
            </a:r>
            <a:r>
              <a:rPr lang="en-US" dirty="0" err="1">
                <a:solidFill>
                  <a:schemeClr val="accent5">
                    <a:lumMod val="10000"/>
                  </a:schemeClr>
                </a:solidFill>
              </a:rPr>
              <a:t>bensin</a:t>
            </a:r>
            <a:r>
              <a:rPr lang="en-US" dirty="0">
                <a:solidFill>
                  <a:schemeClr val="accent5">
                    <a:lumMod val="10000"/>
                  </a:schemeClr>
                </a:solidFill>
              </a:rPr>
              <a:t> </a:t>
            </a:r>
            <a:r>
              <a:rPr lang="en-US" dirty="0" err="1">
                <a:solidFill>
                  <a:schemeClr val="accent5">
                    <a:lumMod val="10000"/>
                  </a:schemeClr>
                </a:solidFill>
              </a:rPr>
              <a:t>yg</a:t>
            </a:r>
            <a:r>
              <a:rPr lang="en-US" dirty="0">
                <a:solidFill>
                  <a:schemeClr val="accent5">
                    <a:lumMod val="10000"/>
                  </a:schemeClr>
                </a:solidFill>
              </a:rPr>
              <a:t> </a:t>
            </a:r>
            <a:r>
              <a:rPr lang="en-US" dirty="0" err="1">
                <a:solidFill>
                  <a:schemeClr val="accent5">
                    <a:lumMod val="10000"/>
                  </a:schemeClr>
                </a:solidFill>
              </a:rPr>
              <a:t>sama</a:t>
            </a:r>
            <a:r>
              <a:rPr lang="en-US" dirty="0">
                <a:solidFill>
                  <a:schemeClr val="accent5">
                    <a:lumMod val="10000"/>
                  </a:schemeClr>
                </a:solidFill>
              </a:rPr>
              <a:t>. Fs </a:t>
            </a:r>
            <a:r>
              <a:rPr lang="en-US" dirty="0" err="1">
                <a:solidFill>
                  <a:schemeClr val="accent5">
                    <a:lumMod val="10000"/>
                  </a:schemeClr>
                </a:solidFill>
              </a:rPr>
              <a:t>permintaan</a:t>
            </a:r>
            <a:r>
              <a:rPr lang="en-US" dirty="0">
                <a:solidFill>
                  <a:schemeClr val="accent5">
                    <a:lumMod val="10000"/>
                  </a:schemeClr>
                </a:solidFill>
              </a:rPr>
              <a:t> </a:t>
            </a:r>
            <a:r>
              <a:rPr lang="en-US" dirty="0" err="1">
                <a:solidFill>
                  <a:schemeClr val="accent5">
                    <a:lumMod val="10000"/>
                  </a:schemeClr>
                </a:solidFill>
              </a:rPr>
              <a:t>pasar</a:t>
            </a:r>
            <a:r>
              <a:rPr lang="en-US" dirty="0">
                <a:solidFill>
                  <a:schemeClr val="accent5">
                    <a:lumMod val="10000"/>
                  </a:schemeClr>
                </a:solidFill>
              </a:rPr>
              <a:t> QD = 60.000 – 25.000P, </a:t>
            </a:r>
            <a:r>
              <a:rPr lang="en-US" dirty="0" err="1">
                <a:solidFill>
                  <a:schemeClr val="accent5">
                    <a:lumMod val="10000"/>
                  </a:schemeClr>
                </a:solidFill>
              </a:rPr>
              <a:t>kurva</a:t>
            </a:r>
            <a:r>
              <a:rPr lang="en-US" dirty="0">
                <a:solidFill>
                  <a:schemeClr val="accent5">
                    <a:lumMod val="10000"/>
                  </a:schemeClr>
                </a:solidFill>
              </a:rPr>
              <a:t> </a:t>
            </a:r>
            <a:r>
              <a:rPr lang="en-US" dirty="0" err="1">
                <a:solidFill>
                  <a:schemeClr val="accent5">
                    <a:lumMod val="10000"/>
                  </a:schemeClr>
                </a:solidFill>
              </a:rPr>
              <a:t>penawaran</a:t>
            </a:r>
            <a:r>
              <a:rPr lang="en-US" dirty="0">
                <a:solidFill>
                  <a:schemeClr val="accent5">
                    <a:lumMod val="10000"/>
                  </a:schemeClr>
                </a:solidFill>
              </a:rPr>
              <a:t> QS = 25.000P </a:t>
            </a:r>
            <a:r>
              <a:rPr lang="en-US" dirty="0" err="1">
                <a:solidFill>
                  <a:schemeClr val="accent5">
                    <a:lumMod val="10000"/>
                  </a:schemeClr>
                </a:solidFill>
              </a:rPr>
              <a:t>untuk</a:t>
            </a:r>
            <a:r>
              <a:rPr lang="en-US" dirty="0">
                <a:solidFill>
                  <a:schemeClr val="accent5">
                    <a:lumMod val="10000"/>
                  </a:schemeClr>
                </a:solidFill>
              </a:rPr>
              <a:t> P&gt;0.60.</a:t>
            </a:r>
          </a:p>
          <a:p>
            <a:pPr marL="457200" indent="-457200">
              <a:buFontTx/>
              <a:buAutoNum type="alphaLcPeriod"/>
              <a:defRPr/>
            </a:pPr>
            <a:r>
              <a:rPr lang="en-US" dirty="0" err="1">
                <a:solidFill>
                  <a:schemeClr val="accent5">
                    <a:lumMod val="10000"/>
                  </a:schemeClr>
                </a:solidFill>
              </a:rPr>
              <a:t>Tentukan</a:t>
            </a:r>
            <a:r>
              <a:rPr lang="en-US" dirty="0">
                <a:solidFill>
                  <a:schemeClr val="accent5">
                    <a:lumMod val="10000"/>
                  </a:schemeClr>
                </a:solidFill>
              </a:rPr>
              <a:t> </a:t>
            </a:r>
            <a:r>
              <a:rPr lang="en-US" dirty="0" err="1">
                <a:solidFill>
                  <a:schemeClr val="accent5">
                    <a:lumMod val="10000"/>
                  </a:schemeClr>
                </a:solidFill>
              </a:rPr>
              <a:t>secara</a:t>
            </a:r>
            <a:r>
              <a:rPr lang="en-US" dirty="0">
                <a:solidFill>
                  <a:schemeClr val="accent5">
                    <a:lumMod val="10000"/>
                  </a:schemeClr>
                </a:solidFill>
              </a:rPr>
              <a:t> </a:t>
            </a:r>
            <a:r>
              <a:rPr lang="en-US" dirty="0" err="1">
                <a:solidFill>
                  <a:schemeClr val="accent5">
                    <a:lumMod val="10000"/>
                  </a:schemeClr>
                </a:solidFill>
              </a:rPr>
              <a:t>aljabar</a:t>
            </a:r>
            <a:r>
              <a:rPr lang="en-US" dirty="0">
                <a:solidFill>
                  <a:schemeClr val="accent5">
                    <a:lumMod val="10000"/>
                  </a:schemeClr>
                </a:solidFill>
              </a:rPr>
              <a:t> P </a:t>
            </a:r>
            <a:r>
              <a:rPr lang="en-US" dirty="0" err="1">
                <a:solidFill>
                  <a:schemeClr val="accent5">
                    <a:lumMod val="10000"/>
                  </a:schemeClr>
                </a:solidFill>
              </a:rPr>
              <a:t>dan</a:t>
            </a:r>
            <a:r>
              <a:rPr lang="en-US" dirty="0">
                <a:solidFill>
                  <a:schemeClr val="accent5">
                    <a:lumMod val="10000"/>
                  </a:schemeClr>
                </a:solidFill>
              </a:rPr>
              <a:t> Q </a:t>
            </a:r>
            <a:r>
              <a:rPr lang="en-US" dirty="0" err="1">
                <a:solidFill>
                  <a:schemeClr val="accent5">
                    <a:lumMod val="10000"/>
                  </a:schemeClr>
                </a:solidFill>
              </a:rPr>
              <a:t>keseimbangan</a:t>
            </a:r>
            <a:endParaRPr lang="en-US" dirty="0">
              <a:solidFill>
                <a:schemeClr val="accent5">
                  <a:lumMod val="10000"/>
                </a:schemeClr>
              </a:solidFill>
            </a:endParaRPr>
          </a:p>
          <a:p>
            <a:pPr marL="457200" indent="-457200">
              <a:buFontTx/>
              <a:buAutoNum type="alphaLcPeriod"/>
              <a:defRPr/>
            </a:pPr>
            <a:r>
              <a:rPr lang="en-US" dirty="0" err="1">
                <a:solidFill>
                  <a:schemeClr val="accent5">
                    <a:lumMod val="10000"/>
                  </a:schemeClr>
                </a:solidFill>
              </a:rPr>
              <a:t>Gambarkan</a:t>
            </a:r>
            <a:r>
              <a:rPr lang="en-US" dirty="0">
                <a:solidFill>
                  <a:schemeClr val="accent5">
                    <a:lumMod val="10000"/>
                  </a:schemeClr>
                </a:solidFill>
              </a:rPr>
              <a:t> </a:t>
            </a:r>
            <a:r>
              <a:rPr lang="en-US" dirty="0" err="1">
                <a:solidFill>
                  <a:schemeClr val="accent5">
                    <a:lumMod val="10000"/>
                  </a:schemeClr>
                </a:solidFill>
              </a:rPr>
              <a:t>dalam</a:t>
            </a:r>
            <a:r>
              <a:rPr lang="en-US" dirty="0">
                <a:solidFill>
                  <a:schemeClr val="accent5">
                    <a:lumMod val="10000"/>
                  </a:schemeClr>
                </a:solidFill>
              </a:rPr>
              <a:t> </a:t>
            </a:r>
            <a:r>
              <a:rPr lang="en-US" dirty="0" err="1">
                <a:solidFill>
                  <a:schemeClr val="accent5">
                    <a:lumMod val="10000"/>
                  </a:schemeClr>
                </a:solidFill>
              </a:rPr>
              <a:t>grafik</a:t>
            </a:r>
            <a:r>
              <a:rPr lang="en-US" dirty="0">
                <a:solidFill>
                  <a:schemeClr val="accent5">
                    <a:lumMod val="10000"/>
                  </a:schemeClr>
                </a:solidFill>
              </a:rPr>
              <a:t>  </a:t>
            </a:r>
            <a:r>
              <a:rPr lang="en-US" dirty="0" err="1">
                <a:solidFill>
                  <a:schemeClr val="accent5">
                    <a:lumMod val="10000"/>
                  </a:schemeClr>
                </a:solidFill>
              </a:rPr>
              <a:t>yg</a:t>
            </a:r>
            <a:r>
              <a:rPr lang="en-US" dirty="0">
                <a:solidFill>
                  <a:schemeClr val="accent5">
                    <a:lumMod val="10000"/>
                  </a:schemeClr>
                </a:solidFill>
              </a:rPr>
              <a:t> </a:t>
            </a:r>
            <a:r>
              <a:rPr lang="en-US" dirty="0" err="1">
                <a:solidFill>
                  <a:schemeClr val="accent5">
                    <a:lumMod val="10000"/>
                  </a:schemeClr>
                </a:solidFill>
              </a:rPr>
              <a:t>menunjukkan</a:t>
            </a:r>
            <a:r>
              <a:rPr lang="en-US" dirty="0">
                <a:solidFill>
                  <a:schemeClr val="accent5">
                    <a:lumMod val="10000"/>
                  </a:schemeClr>
                </a:solidFill>
              </a:rPr>
              <a:t> </a:t>
            </a:r>
            <a:r>
              <a:rPr lang="en-US" dirty="0" err="1">
                <a:solidFill>
                  <a:schemeClr val="accent5">
                    <a:lumMod val="10000"/>
                  </a:schemeClr>
                </a:solidFill>
              </a:rPr>
              <a:t>kurva</a:t>
            </a:r>
            <a:r>
              <a:rPr lang="en-US" dirty="0">
                <a:solidFill>
                  <a:schemeClr val="accent5">
                    <a:lumMod val="10000"/>
                  </a:schemeClr>
                </a:solidFill>
              </a:rPr>
              <a:t> </a:t>
            </a:r>
            <a:r>
              <a:rPr lang="en-US" dirty="0" err="1">
                <a:solidFill>
                  <a:schemeClr val="accent5">
                    <a:lumMod val="10000"/>
                  </a:schemeClr>
                </a:solidFill>
              </a:rPr>
              <a:t>permintaan</a:t>
            </a:r>
            <a:r>
              <a:rPr lang="en-US" dirty="0">
                <a:solidFill>
                  <a:schemeClr val="accent5">
                    <a:lumMod val="10000"/>
                  </a:schemeClr>
                </a:solidFill>
              </a:rPr>
              <a:t> </a:t>
            </a:r>
            <a:r>
              <a:rPr lang="en-US" dirty="0" err="1">
                <a:solidFill>
                  <a:schemeClr val="accent5">
                    <a:lumMod val="10000"/>
                  </a:schemeClr>
                </a:solidFill>
              </a:rPr>
              <a:t>dan</a:t>
            </a:r>
            <a:r>
              <a:rPr lang="en-US" dirty="0">
                <a:solidFill>
                  <a:schemeClr val="accent5">
                    <a:lumMod val="10000"/>
                  </a:schemeClr>
                </a:solidFill>
              </a:rPr>
              <a:t> </a:t>
            </a:r>
            <a:r>
              <a:rPr lang="en-US" dirty="0" err="1">
                <a:solidFill>
                  <a:schemeClr val="accent5">
                    <a:lumMod val="10000"/>
                  </a:schemeClr>
                </a:solidFill>
              </a:rPr>
              <a:t>penawaran</a:t>
            </a:r>
            <a:r>
              <a:rPr lang="en-US" dirty="0">
                <a:solidFill>
                  <a:schemeClr val="accent5">
                    <a:lumMod val="10000"/>
                  </a:schemeClr>
                </a:solidFill>
              </a:rPr>
              <a:t> </a:t>
            </a:r>
            <a:r>
              <a:rPr lang="en-US" dirty="0" err="1">
                <a:solidFill>
                  <a:schemeClr val="accent5">
                    <a:lumMod val="10000"/>
                  </a:schemeClr>
                </a:solidFill>
              </a:rPr>
              <a:t>untuk</a:t>
            </a:r>
            <a:r>
              <a:rPr lang="en-US" dirty="0">
                <a:solidFill>
                  <a:schemeClr val="accent5">
                    <a:lumMod val="10000"/>
                  </a:schemeClr>
                </a:solidFill>
              </a:rPr>
              <a:t> </a:t>
            </a:r>
            <a:r>
              <a:rPr lang="en-US" dirty="0" err="1">
                <a:solidFill>
                  <a:schemeClr val="accent5">
                    <a:lumMod val="10000"/>
                  </a:schemeClr>
                </a:solidFill>
              </a:rPr>
              <a:t>satu</a:t>
            </a:r>
            <a:r>
              <a:rPr lang="en-US" dirty="0">
                <a:solidFill>
                  <a:schemeClr val="accent5">
                    <a:lumMod val="10000"/>
                  </a:schemeClr>
                </a:solidFill>
              </a:rPr>
              <a:t> </a:t>
            </a:r>
            <a:r>
              <a:rPr lang="en-US" dirty="0" err="1">
                <a:solidFill>
                  <a:schemeClr val="accent5">
                    <a:lumMod val="10000"/>
                  </a:schemeClr>
                </a:solidFill>
              </a:rPr>
              <a:t>perusahaan</a:t>
            </a:r>
            <a:r>
              <a:rPr lang="en-US" dirty="0">
                <a:solidFill>
                  <a:schemeClr val="accent5">
                    <a:lumMod val="10000"/>
                  </a:schemeClr>
                </a:solidFill>
              </a:rPr>
              <a:t> </a:t>
            </a:r>
            <a:r>
              <a:rPr lang="en-US" dirty="0" err="1">
                <a:solidFill>
                  <a:schemeClr val="accent5">
                    <a:lumMod val="10000"/>
                  </a:schemeClr>
                </a:solidFill>
              </a:rPr>
              <a:t>dengan</a:t>
            </a:r>
            <a:r>
              <a:rPr lang="en-US" dirty="0">
                <a:solidFill>
                  <a:schemeClr val="accent5">
                    <a:lumMod val="10000"/>
                  </a:schemeClr>
                </a:solidFill>
              </a:rPr>
              <a:t> </a:t>
            </a:r>
            <a:r>
              <a:rPr lang="en-US" dirty="0" err="1">
                <a:solidFill>
                  <a:schemeClr val="accent5">
                    <a:lumMod val="10000"/>
                  </a:schemeClr>
                </a:solidFill>
              </a:rPr>
              <a:t>asumsi</a:t>
            </a:r>
            <a:r>
              <a:rPr lang="en-US" dirty="0">
                <a:solidFill>
                  <a:schemeClr val="accent5">
                    <a:lumMod val="10000"/>
                  </a:schemeClr>
                </a:solidFill>
              </a:rPr>
              <a:t> </a:t>
            </a:r>
            <a:r>
              <a:rPr lang="en-US" dirty="0" err="1">
                <a:solidFill>
                  <a:schemeClr val="accent5">
                    <a:lumMod val="10000"/>
                  </a:schemeClr>
                </a:solidFill>
              </a:rPr>
              <a:t>bahwa</a:t>
            </a:r>
            <a:r>
              <a:rPr lang="en-US" dirty="0">
                <a:solidFill>
                  <a:schemeClr val="accent5">
                    <a:lumMod val="10000"/>
                  </a:schemeClr>
                </a:solidFill>
              </a:rPr>
              <a:t> </a:t>
            </a:r>
            <a:r>
              <a:rPr lang="en-US" dirty="0" err="1">
                <a:solidFill>
                  <a:schemeClr val="accent5">
                    <a:lumMod val="10000"/>
                  </a:schemeClr>
                </a:solidFill>
              </a:rPr>
              <a:t>pasar</a:t>
            </a:r>
            <a:r>
              <a:rPr lang="en-US" dirty="0">
                <a:solidFill>
                  <a:schemeClr val="accent5">
                    <a:lumMod val="10000"/>
                  </a:schemeClr>
                </a:solidFill>
              </a:rPr>
              <a:t> </a:t>
            </a:r>
            <a:r>
              <a:rPr lang="en-US" dirty="0" err="1">
                <a:solidFill>
                  <a:schemeClr val="accent5">
                    <a:lumMod val="10000"/>
                  </a:schemeClr>
                </a:solidFill>
              </a:rPr>
              <a:t>mendekati</a:t>
            </a:r>
            <a:r>
              <a:rPr lang="en-US" dirty="0">
                <a:solidFill>
                  <a:schemeClr val="accent5">
                    <a:lumMod val="10000"/>
                  </a:schemeClr>
                </a:solidFill>
              </a:rPr>
              <a:t> </a:t>
            </a:r>
            <a:r>
              <a:rPr lang="en-US" dirty="0" err="1">
                <a:solidFill>
                  <a:schemeClr val="accent5">
                    <a:lumMod val="10000"/>
                  </a:schemeClr>
                </a:solidFill>
              </a:rPr>
              <a:t>pasar</a:t>
            </a:r>
            <a:r>
              <a:rPr lang="en-US" dirty="0">
                <a:solidFill>
                  <a:schemeClr val="accent5">
                    <a:lumMod val="10000"/>
                  </a:schemeClr>
                </a:solidFill>
              </a:rPr>
              <a:t> </a:t>
            </a:r>
            <a:r>
              <a:rPr lang="en-US" dirty="0" err="1">
                <a:solidFill>
                  <a:schemeClr val="accent5">
                    <a:lumMod val="10000"/>
                  </a:schemeClr>
                </a:solidFill>
              </a:rPr>
              <a:t>persaingan</a:t>
            </a:r>
            <a:r>
              <a:rPr lang="en-US" dirty="0">
                <a:solidFill>
                  <a:schemeClr val="accent5">
                    <a:lumMod val="10000"/>
                  </a:schemeClr>
                </a:solidFill>
              </a:rPr>
              <a:t> </a:t>
            </a:r>
            <a:r>
              <a:rPr lang="en-US" dirty="0" err="1">
                <a:solidFill>
                  <a:schemeClr val="accent5">
                    <a:lumMod val="10000"/>
                  </a:schemeClr>
                </a:solidFill>
              </a:rPr>
              <a:t>sempurna</a:t>
            </a:r>
            <a:endParaRPr lang="en-US" dirty="0">
              <a:solidFill>
                <a:schemeClr val="accent5">
                  <a:lumMod val="10000"/>
                </a:schemeClr>
              </a:solidFill>
            </a:endParaRPr>
          </a:p>
          <a:p>
            <a:pPr marL="457200" indent="-457200">
              <a:buFontTx/>
              <a:buAutoNum type="alphaLcPeriod"/>
              <a:defRPr/>
            </a:pPr>
            <a:r>
              <a:rPr lang="en-US" dirty="0">
                <a:solidFill>
                  <a:schemeClr val="accent5">
                    <a:lumMod val="10000"/>
                  </a:schemeClr>
                </a:solidFill>
              </a:rPr>
              <a:t> </a:t>
            </a:r>
            <a:r>
              <a:rPr lang="en-US" dirty="0" err="1">
                <a:solidFill>
                  <a:schemeClr val="accent5">
                    <a:lumMod val="10000"/>
                  </a:schemeClr>
                </a:solidFill>
              </a:rPr>
              <a:t>Jika</a:t>
            </a:r>
            <a:r>
              <a:rPr lang="en-US" dirty="0">
                <a:solidFill>
                  <a:schemeClr val="accent5">
                    <a:lumMod val="10000"/>
                  </a:schemeClr>
                </a:solidFill>
              </a:rPr>
              <a:t> 100 </a:t>
            </a:r>
            <a:r>
              <a:rPr lang="en-US" dirty="0" err="1">
                <a:solidFill>
                  <a:schemeClr val="accent5">
                    <a:lumMod val="10000"/>
                  </a:schemeClr>
                </a:solidFill>
              </a:rPr>
              <a:t>perusahaan</a:t>
            </a:r>
            <a:r>
              <a:rPr lang="en-US" dirty="0">
                <a:solidFill>
                  <a:schemeClr val="accent5">
                    <a:lumMod val="10000"/>
                  </a:schemeClr>
                </a:solidFill>
              </a:rPr>
              <a:t> </a:t>
            </a:r>
            <a:r>
              <a:rPr lang="en-US" dirty="0" err="1">
                <a:solidFill>
                  <a:schemeClr val="accent5">
                    <a:lumMod val="10000"/>
                  </a:schemeClr>
                </a:solidFill>
              </a:rPr>
              <a:t>tsb</a:t>
            </a:r>
            <a:r>
              <a:rPr lang="en-US" dirty="0">
                <a:solidFill>
                  <a:schemeClr val="accent5">
                    <a:lumMod val="10000"/>
                  </a:schemeClr>
                </a:solidFill>
              </a:rPr>
              <a:t> </a:t>
            </a:r>
            <a:r>
              <a:rPr lang="en-US" dirty="0" err="1">
                <a:solidFill>
                  <a:schemeClr val="accent5">
                    <a:lumMod val="10000"/>
                  </a:schemeClr>
                </a:solidFill>
              </a:rPr>
              <a:t>membentuk</a:t>
            </a:r>
            <a:r>
              <a:rPr lang="en-US" dirty="0">
                <a:solidFill>
                  <a:schemeClr val="accent5">
                    <a:lumMod val="10000"/>
                  </a:schemeClr>
                </a:solidFill>
              </a:rPr>
              <a:t> </a:t>
            </a:r>
            <a:r>
              <a:rPr lang="en-US" dirty="0" err="1">
                <a:solidFill>
                  <a:schemeClr val="accent5">
                    <a:lumMod val="10000"/>
                  </a:schemeClr>
                </a:solidFill>
              </a:rPr>
              <a:t>kartel</a:t>
            </a:r>
            <a:r>
              <a:rPr lang="en-US" dirty="0">
                <a:solidFill>
                  <a:schemeClr val="accent5">
                    <a:lumMod val="10000"/>
                  </a:schemeClr>
                </a:solidFill>
              </a:rPr>
              <a:t> </a:t>
            </a:r>
            <a:r>
              <a:rPr lang="en-US" dirty="0" err="1">
                <a:solidFill>
                  <a:schemeClr val="accent5">
                    <a:lumMod val="10000"/>
                  </a:schemeClr>
                </a:solidFill>
              </a:rPr>
              <a:t>dan</a:t>
            </a:r>
            <a:r>
              <a:rPr lang="en-US" dirty="0">
                <a:solidFill>
                  <a:schemeClr val="accent5">
                    <a:lumMod val="10000"/>
                  </a:schemeClr>
                </a:solidFill>
              </a:rPr>
              <a:t> </a:t>
            </a:r>
            <a:r>
              <a:rPr lang="en-US" dirty="0" err="1">
                <a:solidFill>
                  <a:schemeClr val="accent5">
                    <a:lumMod val="10000"/>
                  </a:schemeClr>
                </a:solidFill>
              </a:rPr>
              <a:t>struktur</a:t>
            </a:r>
            <a:r>
              <a:rPr lang="en-US" dirty="0">
                <a:solidFill>
                  <a:schemeClr val="accent5">
                    <a:lumMod val="10000"/>
                  </a:schemeClr>
                </a:solidFill>
              </a:rPr>
              <a:t> </a:t>
            </a:r>
            <a:r>
              <a:rPr lang="en-US" dirty="0" err="1">
                <a:solidFill>
                  <a:schemeClr val="accent5">
                    <a:lumMod val="10000"/>
                  </a:schemeClr>
                </a:solidFill>
              </a:rPr>
              <a:t>pasar</a:t>
            </a:r>
            <a:r>
              <a:rPr lang="en-US" dirty="0">
                <a:solidFill>
                  <a:schemeClr val="accent5">
                    <a:lumMod val="10000"/>
                  </a:schemeClr>
                </a:solidFill>
              </a:rPr>
              <a:t> </a:t>
            </a:r>
            <a:r>
              <a:rPr lang="en-US" dirty="0" err="1">
                <a:solidFill>
                  <a:schemeClr val="accent5">
                    <a:lumMod val="10000"/>
                  </a:schemeClr>
                </a:solidFill>
              </a:rPr>
              <a:t>menjadi</a:t>
            </a:r>
            <a:r>
              <a:rPr lang="en-US" dirty="0">
                <a:solidFill>
                  <a:schemeClr val="accent5">
                    <a:lumMod val="10000"/>
                  </a:schemeClr>
                </a:solidFill>
              </a:rPr>
              <a:t> </a:t>
            </a:r>
            <a:r>
              <a:rPr lang="en-US" dirty="0" err="1">
                <a:solidFill>
                  <a:schemeClr val="accent5">
                    <a:lumMod val="10000"/>
                  </a:schemeClr>
                </a:solidFill>
              </a:rPr>
              <a:t>monopoli</a:t>
            </a:r>
            <a:r>
              <a:rPr lang="en-US" dirty="0">
                <a:solidFill>
                  <a:schemeClr val="accent5">
                    <a:lumMod val="10000"/>
                  </a:schemeClr>
                </a:solidFill>
              </a:rPr>
              <a:t>. </a:t>
            </a:r>
            <a:r>
              <a:rPr lang="en-US" dirty="0" err="1">
                <a:solidFill>
                  <a:schemeClr val="accent5">
                    <a:lumMod val="10000"/>
                  </a:schemeClr>
                </a:solidFill>
              </a:rPr>
              <a:t>Gambarkan</a:t>
            </a:r>
            <a:r>
              <a:rPr lang="en-US" dirty="0">
                <a:solidFill>
                  <a:schemeClr val="accent5">
                    <a:lumMod val="10000"/>
                  </a:schemeClr>
                </a:solidFill>
              </a:rPr>
              <a:t> </a:t>
            </a:r>
            <a:r>
              <a:rPr lang="en-US" dirty="0" err="1">
                <a:solidFill>
                  <a:schemeClr val="accent5">
                    <a:lumMod val="10000"/>
                  </a:schemeClr>
                </a:solidFill>
              </a:rPr>
              <a:t>secara</a:t>
            </a:r>
            <a:r>
              <a:rPr lang="en-US" dirty="0">
                <a:solidFill>
                  <a:schemeClr val="accent5">
                    <a:lumMod val="10000"/>
                  </a:schemeClr>
                </a:solidFill>
              </a:rPr>
              <a:t> </a:t>
            </a:r>
            <a:r>
              <a:rPr lang="en-US" dirty="0" err="1">
                <a:solidFill>
                  <a:schemeClr val="accent5">
                    <a:lumMod val="10000"/>
                  </a:schemeClr>
                </a:solidFill>
              </a:rPr>
              <a:t>grafik</a:t>
            </a:r>
            <a:r>
              <a:rPr lang="en-US" dirty="0">
                <a:solidFill>
                  <a:schemeClr val="accent5">
                    <a:lumMod val="10000"/>
                  </a:schemeClr>
                </a:solidFill>
              </a:rPr>
              <a:t> P </a:t>
            </a:r>
            <a:r>
              <a:rPr lang="en-US" dirty="0" err="1">
                <a:solidFill>
                  <a:schemeClr val="accent5">
                    <a:lumMod val="10000"/>
                  </a:schemeClr>
                </a:solidFill>
              </a:rPr>
              <a:t>dan</a:t>
            </a:r>
            <a:r>
              <a:rPr lang="en-US" dirty="0">
                <a:solidFill>
                  <a:schemeClr val="accent5">
                    <a:lumMod val="10000"/>
                  </a:schemeClr>
                </a:solidFill>
              </a:rPr>
              <a:t> Q </a:t>
            </a:r>
            <a:r>
              <a:rPr lang="en-US" dirty="0" err="1">
                <a:solidFill>
                  <a:schemeClr val="accent5">
                    <a:lumMod val="10000"/>
                  </a:schemeClr>
                </a:solidFill>
              </a:rPr>
              <a:t>keseimbangan</a:t>
            </a:r>
            <a:r>
              <a:rPr lang="en-US" dirty="0">
                <a:solidFill>
                  <a:schemeClr val="accent5">
                    <a:lumMod val="10000"/>
                  </a:schemeClr>
                </a:solidFill>
              </a:rPr>
              <a:t> </a:t>
            </a:r>
            <a:r>
              <a:rPr lang="en-US" dirty="0" err="1">
                <a:solidFill>
                  <a:schemeClr val="accent5">
                    <a:lumMod val="10000"/>
                  </a:schemeClr>
                </a:solidFill>
              </a:rPr>
              <a:t>monopolis</a:t>
            </a:r>
            <a:r>
              <a:rPr lang="en-US" dirty="0">
                <a:solidFill>
                  <a:schemeClr val="accent5">
                    <a:lumMod val="10000"/>
                  </a:schemeClr>
                </a:solidFill>
              </a:rPr>
              <a:t> </a:t>
            </a:r>
            <a:r>
              <a:rPr lang="en-US" dirty="0" err="1">
                <a:solidFill>
                  <a:schemeClr val="accent5">
                    <a:lumMod val="10000"/>
                  </a:schemeClr>
                </a:solidFill>
              </a:rPr>
              <a:t>tersebut</a:t>
            </a:r>
            <a:endParaRPr lang="en-US" dirty="0">
              <a:solidFill>
                <a:schemeClr val="accent5">
                  <a:lumMod val="10000"/>
                </a:schemeClr>
              </a:solidFill>
            </a:endParaRPr>
          </a:p>
          <a:p>
            <a:pPr marL="457200" indent="-457200">
              <a:buFontTx/>
              <a:buAutoNum type="alphaLcPeriod"/>
              <a:defRPr/>
            </a:pPr>
            <a:r>
              <a:rPr lang="en-US" dirty="0" err="1">
                <a:solidFill>
                  <a:schemeClr val="accent5">
                    <a:lumMod val="10000"/>
                  </a:schemeClr>
                </a:solidFill>
              </a:rPr>
              <a:t>Berapa</a:t>
            </a:r>
            <a:r>
              <a:rPr lang="en-US" dirty="0">
                <a:solidFill>
                  <a:schemeClr val="accent5">
                    <a:lumMod val="10000"/>
                  </a:schemeClr>
                </a:solidFill>
              </a:rPr>
              <a:t> P </a:t>
            </a:r>
            <a:r>
              <a:rPr lang="en-US" dirty="0" err="1">
                <a:solidFill>
                  <a:schemeClr val="accent5">
                    <a:lumMod val="10000"/>
                  </a:schemeClr>
                </a:solidFill>
              </a:rPr>
              <a:t>dan</a:t>
            </a:r>
            <a:r>
              <a:rPr lang="en-US" dirty="0">
                <a:solidFill>
                  <a:schemeClr val="accent5">
                    <a:lumMod val="10000"/>
                  </a:schemeClr>
                </a:solidFill>
              </a:rPr>
              <a:t> Q yang </a:t>
            </a:r>
            <a:r>
              <a:rPr lang="en-US" dirty="0" err="1">
                <a:solidFill>
                  <a:schemeClr val="accent5">
                    <a:lumMod val="10000"/>
                  </a:schemeClr>
                </a:solidFill>
              </a:rPr>
              <a:t>akan</a:t>
            </a:r>
            <a:r>
              <a:rPr lang="en-US" dirty="0">
                <a:solidFill>
                  <a:schemeClr val="accent5">
                    <a:lumMod val="10000"/>
                  </a:schemeClr>
                </a:solidFill>
              </a:rPr>
              <a:t> </a:t>
            </a:r>
            <a:r>
              <a:rPr lang="en-US" dirty="0" err="1">
                <a:solidFill>
                  <a:schemeClr val="accent5">
                    <a:lumMod val="10000"/>
                  </a:schemeClr>
                </a:solidFill>
              </a:rPr>
              <a:t>ditetapkan</a:t>
            </a:r>
            <a:r>
              <a:rPr lang="en-US" dirty="0">
                <a:solidFill>
                  <a:schemeClr val="accent5">
                    <a:lumMod val="10000"/>
                  </a:schemeClr>
                </a:solidFill>
              </a:rPr>
              <a:t> </a:t>
            </a:r>
            <a:r>
              <a:rPr lang="en-US" dirty="0" err="1">
                <a:solidFill>
                  <a:schemeClr val="accent5">
                    <a:lumMod val="10000"/>
                  </a:schemeClr>
                </a:solidFill>
              </a:rPr>
              <a:t>monopolis</a:t>
            </a:r>
            <a:endParaRPr lang="en-US" dirty="0">
              <a:solidFill>
                <a:schemeClr val="accent5">
                  <a:lumMod val="10000"/>
                </a:schemeClr>
              </a:solidFill>
            </a:endParaRPr>
          </a:p>
          <a:p>
            <a:pPr marL="457200" indent="-457200">
              <a:buFontTx/>
              <a:buAutoNum type="alphaLcPeriod"/>
              <a:defRPr/>
            </a:pPr>
            <a:r>
              <a:rPr lang="en-US" dirty="0" err="1">
                <a:solidFill>
                  <a:schemeClr val="accent5">
                    <a:lumMod val="10000"/>
                  </a:schemeClr>
                </a:solidFill>
              </a:rPr>
              <a:t>Bisakah</a:t>
            </a:r>
            <a:r>
              <a:rPr lang="en-US" dirty="0">
                <a:solidFill>
                  <a:schemeClr val="accent5">
                    <a:lumMod val="10000"/>
                  </a:schemeClr>
                </a:solidFill>
              </a:rPr>
              <a:t> </a:t>
            </a:r>
            <a:r>
              <a:rPr lang="en-US" dirty="0" err="1">
                <a:solidFill>
                  <a:schemeClr val="accent5">
                    <a:lumMod val="10000"/>
                  </a:schemeClr>
                </a:solidFill>
              </a:rPr>
              <a:t>dikatakan</a:t>
            </a:r>
            <a:r>
              <a:rPr lang="en-US" dirty="0">
                <a:solidFill>
                  <a:schemeClr val="accent5">
                    <a:lumMod val="10000"/>
                  </a:schemeClr>
                </a:solidFill>
              </a:rPr>
              <a:t> </a:t>
            </a:r>
            <a:r>
              <a:rPr lang="en-US" dirty="0" err="1">
                <a:solidFill>
                  <a:schemeClr val="accent5">
                    <a:lumMod val="10000"/>
                  </a:schemeClr>
                </a:solidFill>
              </a:rPr>
              <a:t>bahwa</a:t>
            </a:r>
            <a:r>
              <a:rPr lang="en-US" dirty="0">
                <a:solidFill>
                  <a:schemeClr val="accent5">
                    <a:lumMod val="10000"/>
                  </a:schemeClr>
                </a:solidFill>
              </a:rPr>
              <a:t> </a:t>
            </a:r>
            <a:r>
              <a:rPr lang="en-US" dirty="0" err="1">
                <a:solidFill>
                  <a:schemeClr val="accent5">
                    <a:lumMod val="10000"/>
                  </a:schemeClr>
                </a:solidFill>
              </a:rPr>
              <a:t>monopili</a:t>
            </a:r>
            <a:r>
              <a:rPr lang="en-US" dirty="0">
                <a:solidFill>
                  <a:schemeClr val="accent5">
                    <a:lumMod val="10000"/>
                  </a:schemeClr>
                </a:solidFill>
              </a:rPr>
              <a:t> </a:t>
            </a:r>
            <a:r>
              <a:rPr lang="en-US" dirty="0" err="1">
                <a:solidFill>
                  <a:schemeClr val="accent5">
                    <a:lumMod val="10000"/>
                  </a:schemeClr>
                </a:solidFill>
              </a:rPr>
              <a:t>tersebut</a:t>
            </a:r>
            <a:r>
              <a:rPr lang="en-US" dirty="0">
                <a:solidFill>
                  <a:schemeClr val="accent5">
                    <a:lumMod val="10000"/>
                  </a:schemeClr>
                </a:solidFill>
              </a:rPr>
              <a:t> </a:t>
            </a:r>
            <a:r>
              <a:rPr lang="en-US" dirty="0" err="1">
                <a:solidFill>
                  <a:schemeClr val="accent5">
                    <a:lumMod val="10000"/>
                  </a:schemeClr>
                </a:solidFill>
              </a:rPr>
              <a:t>mengarahkan</a:t>
            </a:r>
            <a:r>
              <a:rPr lang="en-US" dirty="0">
                <a:solidFill>
                  <a:schemeClr val="accent5">
                    <a:lumMod val="10000"/>
                  </a:schemeClr>
                </a:solidFill>
              </a:rPr>
              <a:t> </a:t>
            </a:r>
            <a:r>
              <a:rPr lang="en-US" dirty="0" err="1">
                <a:solidFill>
                  <a:schemeClr val="accent5">
                    <a:lumMod val="10000"/>
                  </a:schemeClr>
                </a:solidFill>
              </a:rPr>
              <a:t>pada</a:t>
            </a:r>
            <a:r>
              <a:rPr lang="en-US" dirty="0">
                <a:solidFill>
                  <a:schemeClr val="accent5">
                    <a:lumMod val="10000"/>
                  </a:schemeClr>
                </a:solidFill>
              </a:rPr>
              <a:t> </a:t>
            </a:r>
            <a:r>
              <a:rPr lang="en-US" dirty="0" err="1">
                <a:solidFill>
                  <a:schemeClr val="accent5">
                    <a:lumMod val="10000"/>
                  </a:schemeClr>
                </a:solidFill>
              </a:rPr>
              <a:t>penggunaan</a:t>
            </a:r>
            <a:r>
              <a:rPr lang="en-US" dirty="0">
                <a:solidFill>
                  <a:schemeClr val="accent5">
                    <a:lumMod val="10000"/>
                  </a:schemeClr>
                </a:solidFill>
              </a:rPr>
              <a:t> </a:t>
            </a:r>
            <a:r>
              <a:rPr lang="en-US" dirty="0" err="1">
                <a:solidFill>
                  <a:schemeClr val="accent5">
                    <a:lumMod val="10000"/>
                  </a:schemeClr>
                </a:solidFill>
              </a:rPr>
              <a:t>sumberdaya</a:t>
            </a:r>
            <a:r>
              <a:rPr lang="en-US" dirty="0">
                <a:solidFill>
                  <a:schemeClr val="accent5">
                    <a:lumMod val="10000"/>
                  </a:schemeClr>
                </a:solidFill>
              </a:rPr>
              <a:t> </a:t>
            </a:r>
            <a:r>
              <a:rPr lang="en-US" dirty="0" err="1">
                <a:solidFill>
                  <a:schemeClr val="accent5">
                    <a:lumMod val="10000"/>
                  </a:schemeClr>
                </a:solidFill>
              </a:rPr>
              <a:t>mjd</a:t>
            </a:r>
            <a:r>
              <a:rPr lang="en-US" dirty="0">
                <a:solidFill>
                  <a:schemeClr val="accent5">
                    <a:lumMod val="10000"/>
                  </a:schemeClr>
                </a:solidFill>
              </a:rPr>
              <a:t> </a:t>
            </a:r>
            <a:r>
              <a:rPr lang="en-US" dirty="0" err="1">
                <a:solidFill>
                  <a:schemeClr val="accent5">
                    <a:lumMod val="10000"/>
                  </a:schemeClr>
                </a:solidFill>
              </a:rPr>
              <a:t>kurang</a:t>
            </a:r>
            <a:r>
              <a:rPr lang="en-US" dirty="0">
                <a:solidFill>
                  <a:schemeClr val="accent5">
                    <a:lumMod val="10000"/>
                  </a:schemeClr>
                </a:solidFill>
              </a:rPr>
              <a:t> </a:t>
            </a:r>
            <a:r>
              <a:rPr lang="en-US" dirty="0" err="1">
                <a:solidFill>
                  <a:schemeClr val="accent5">
                    <a:lumMod val="10000"/>
                  </a:schemeClr>
                </a:solidFill>
              </a:rPr>
              <a:t>efisien</a:t>
            </a:r>
            <a:r>
              <a:rPr lang="en-US" dirty="0">
                <a:solidFill>
                  <a:schemeClr val="accent5">
                    <a:lumMod val="10000"/>
                  </a:schemeClr>
                </a:solidFill>
              </a:rPr>
              <a:t> </a:t>
            </a:r>
            <a:r>
              <a:rPr lang="en-US" dirty="0" err="1">
                <a:solidFill>
                  <a:schemeClr val="accent5">
                    <a:lumMod val="10000"/>
                  </a:schemeClr>
                </a:solidFill>
              </a:rPr>
              <a:t>dibanding</a:t>
            </a:r>
            <a:r>
              <a:rPr lang="en-US" dirty="0">
                <a:solidFill>
                  <a:schemeClr val="accent5">
                    <a:lumMod val="10000"/>
                  </a:schemeClr>
                </a:solidFill>
              </a:rPr>
              <a:t> </a:t>
            </a:r>
            <a:r>
              <a:rPr lang="en-US" dirty="0" err="1">
                <a:solidFill>
                  <a:schemeClr val="accent5">
                    <a:lumMod val="10000"/>
                  </a:schemeClr>
                </a:solidFill>
              </a:rPr>
              <a:t>pasar</a:t>
            </a:r>
            <a:r>
              <a:rPr lang="en-US" dirty="0">
                <a:solidFill>
                  <a:schemeClr val="accent5">
                    <a:lumMod val="10000"/>
                  </a:schemeClr>
                </a:solidFill>
              </a:rPr>
              <a:t> </a:t>
            </a:r>
            <a:r>
              <a:rPr lang="en-US" dirty="0" err="1">
                <a:solidFill>
                  <a:schemeClr val="accent5">
                    <a:lumMod val="10000"/>
                  </a:schemeClr>
                </a:solidFill>
              </a:rPr>
              <a:t>persaingan</a:t>
            </a:r>
            <a:r>
              <a:rPr lang="en-US" dirty="0">
                <a:solidFill>
                  <a:schemeClr val="accent5">
                    <a:lumMod val="10000"/>
                  </a:schemeClr>
                </a:solidFill>
              </a:rPr>
              <a:t> </a:t>
            </a:r>
            <a:r>
              <a:rPr lang="en-US" dirty="0" err="1">
                <a:solidFill>
                  <a:schemeClr val="accent5">
                    <a:lumMod val="10000"/>
                  </a:schemeClr>
                </a:solidFill>
              </a:rPr>
              <a:t>sempurna</a:t>
            </a:r>
            <a:r>
              <a:rPr lang="en-US" dirty="0">
                <a:solidFill>
                  <a:schemeClr val="accent5">
                    <a:lumMod val="10000"/>
                  </a:schemeClr>
                </a:solidFill>
              </a:rPr>
              <a:t>? </a:t>
            </a:r>
            <a:r>
              <a:rPr lang="en-US" dirty="0" err="1">
                <a:solidFill>
                  <a:schemeClr val="accent5">
                    <a:lumMod val="10000"/>
                  </a:schemeClr>
                </a:solidFill>
              </a:rPr>
              <a:t>Berapakan</a:t>
            </a:r>
            <a:r>
              <a:rPr lang="en-US" dirty="0">
                <a:solidFill>
                  <a:schemeClr val="accent5">
                    <a:lumMod val="10000"/>
                  </a:schemeClr>
                </a:solidFill>
              </a:rPr>
              <a:t> </a:t>
            </a:r>
            <a:r>
              <a:rPr lang="en-US" dirty="0" err="1">
                <a:solidFill>
                  <a:schemeClr val="accent5">
                    <a:lumMod val="10000"/>
                  </a:schemeClr>
                </a:solidFill>
              </a:rPr>
              <a:t>besarnya</a:t>
            </a:r>
            <a:r>
              <a:rPr lang="en-US" dirty="0">
                <a:solidFill>
                  <a:schemeClr val="accent5">
                    <a:lumMod val="10000"/>
                  </a:schemeClr>
                </a:solidFill>
              </a:rPr>
              <a:t> dead weight loss (</a:t>
            </a:r>
            <a:r>
              <a:rPr lang="en-US" dirty="0" err="1">
                <a:solidFill>
                  <a:schemeClr val="accent5">
                    <a:lumMod val="10000"/>
                  </a:schemeClr>
                </a:solidFill>
              </a:rPr>
              <a:t>jika</a:t>
            </a:r>
            <a:r>
              <a:rPr lang="en-US" dirty="0">
                <a:solidFill>
                  <a:schemeClr val="accent5">
                    <a:lumMod val="10000"/>
                  </a:schemeClr>
                </a:solidFill>
              </a:rPr>
              <a:t> </a:t>
            </a:r>
            <a:r>
              <a:rPr lang="en-US" dirty="0" err="1">
                <a:solidFill>
                  <a:schemeClr val="accent5">
                    <a:lumMod val="10000"/>
                  </a:schemeClr>
                </a:solidFill>
              </a:rPr>
              <a:t>ada</a:t>
            </a:r>
            <a:r>
              <a:rPr lang="en-US" dirty="0">
                <a:solidFill>
                  <a:schemeClr val="accent5">
                    <a:lumMod val="10000"/>
                  </a:schemeClr>
                </a:solidFill>
              </a:rPr>
              <a:t>)? </a:t>
            </a:r>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2355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4"/>
          <p:cNvSpPr txBox="1">
            <a:spLocks noChangeArrowheads="1"/>
          </p:cNvSpPr>
          <p:nvPr/>
        </p:nvSpPr>
        <p:spPr bwMode="auto">
          <a:xfrm>
            <a:off x="685800" y="1600200"/>
            <a:ext cx="81534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A if Firm B chooses to advertise?</a:t>
            </a:r>
          </a:p>
          <a:p>
            <a:pPr>
              <a:spcBef>
                <a:spcPct val="50000"/>
              </a:spcBef>
            </a:pPr>
            <a:r>
              <a:rPr lang="en-US">
                <a:latin typeface="Arial" charset="0"/>
              </a:rPr>
              <a:t>If Firm A chooses to advertise, the payoff is 4. Otherwise, the payoff is 2. The optimal strategy is to advertise.</a:t>
            </a:r>
            <a:endParaRPr lang="en-US" sz="1800">
              <a:latin typeface="Arial" charset="0"/>
            </a:endParaRPr>
          </a:p>
        </p:txBody>
      </p:sp>
      <p:sp>
        <p:nvSpPr>
          <p:cNvPr id="23558" name="Oval 5"/>
          <p:cNvSpPr>
            <a:spLocks noChangeArrowheads="1"/>
          </p:cNvSpPr>
          <p:nvPr/>
        </p:nvSpPr>
        <p:spPr bwMode="auto">
          <a:xfrm>
            <a:off x="4343400" y="4114800"/>
            <a:ext cx="1981200" cy="15240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59" name="Oval 6"/>
          <p:cNvSpPr>
            <a:spLocks noChangeArrowheads="1"/>
          </p:cNvSpPr>
          <p:nvPr/>
        </p:nvSpPr>
        <p:spPr bwMode="auto">
          <a:xfrm>
            <a:off x="49530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2458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4"/>
          <p:cNvSpPr txBox="1">
            <a:spLocks noChangeArrowheads="1"/>
          </p:cNvSpPr>
          <p:nvPr/>
        </p:nvSpPr>
        <p:spPr bwMode="auto">
          <a:xfrm>
            <a:off x="685800" y="160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A if Firm B chooses not to advertise?</a:t>
            </a:r>
            <a:endParaRPr lang="en-US" sz="1800">
              <a:latin typeface="Arial" charset="0"/>
            </a:endParaRPr>
          </a:p>
        </p:txBody>
      </p:sp>
      <p:sp>
        <p:nvSpPr>
          <p:cNvPr id="24582" name="Oval 5"/>
          <p:cNvSpPr>
            <a:spLocks noChangeArrowheads="1"/>
          </p:cNvSpPr>
          <p:nvPr/>
        </p:nvSpPr>
        <p:spPr bwMode="auto">
          <a:xfrm>
            <a:off x="6172200" y="4038600"/>
            <a:ext cx="2819400" cy="15240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2560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 Box 4"/>
          <p:cNvSpPr txBox="1">
            <a:spLocks noChangeArrowheads="1"/>
          </p:cNvSpPr>
          <p:nvPr/>
        </p:nvSpPr>
        <p:spPr bwMode="auto">
          <a:xfrm>
            <a:off x="685800" y="1600200"/>
            <a:ext cx="81534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A if Firm B chooses not to advertise?</a:t>
            </a:r>
          </a:p>
          <a:p>
            <a:pPr>
              <a:spcBef>
                <a:spcPct val="50000"/>
              </a:spcBef>
            </a:pPr>
            <a:r>
              <a:rPr lang="en-US">
                <a:latin typeface="Arial" charset="0"/>
              </a:rPr>
              <a:t>If Firm A chooses to advertise, the payoff is 5. Otherwise, the payoff is 3. Again, the optimal strategy is to advertise.</a:t>
            </a:r>
          </a:p>
        </p:txBody>
      </p:sp>
      <p:sp>
        <p:nvSpPr>
          <p:cNvPr id="25606" name="Oval 5"/>
          <p:cNvSpPr>
            <a:spLocks noChangeArrowheads="1"/>
          </p:cNvSpPr>
          <p:nvPr/>
        </p:nvSpPr>
        <p:spPr bwMode="auto">
          <a:xfrm>
            <a:off x="6172200" y="4038600"/>
            <a:ext cx="2819400" cy="15240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07" name="Oval 6"/>
          <p:cNvSpPr>
            <a:spLocks noChangeArrowheads="1"/>
          </p:cNvSpPr>
          <p:nvPr/>
        </p:nvSpPr>
        <p:spPr bwMode="auto">
          <a:xfrm>
            <a:off x="71628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2662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 Box 4"/>
          <p:cNvSpPr txBox="1">
            <a:spLocks noChangeArrowheads="1"/>
          </p:cNvSpPr>
          <p:nvPr/>
        </p:nvSpPr>
        <p:spPr bwMode="auto">
          <a:xfrm>
            <a:off x="685800" y="1600200"/>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Regardless of what Firm B decides to do, the optimal strategy for Firm A is to advertise. The </a:t>
            </a:r>
            <a:r>
              <a:rPr lang="en-US" u="sng">
                <a:latin typeface="Arial" charset="0"/>
              </a:rPr>
              <a:t>dominant strategy</a:t>
            </a:r>
            <a:r>
              <a:rPr lang="en-US">
                <a:latin typeface="Arial" charset="0"/>
              </a:rPr>
              <a:t> for Firm A is to advertise.</a:t>
            </a:r>
          </a:p>
        </p:txBody>
      </p:sp>
      <p:sp>
        <p:nvSpPr>
          <p:cNvPr id="26630" name="Oval 6"/>
          <p:cNvSpPr>
            <a:spLocks noChangeArrowheads="1"/>
          </p:cNvSpPr>
          <p:nvPr/>
        </p:nvSpPr>
        <p:spPr bwMode="auto">
          <a:xfrm>
            <a:off x="71628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1" name="Oval 7"/>
          <p:cNvSpPr>
            <a:spLocks noChangeArrowheads="1"/>
          </p:cNvSpPr>
          <p:nvPr/>
        </p:nvSpPr>
        <p:spPr bwMode="auto">
          <a:xfrm>
            <a:off x="4953000" y="4572000"/>
            <a:ext cx="838200" cy="609600"/>
          </a:xfrm>
          <a:prstGeom prst="ellipse">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768350"/>
            <a:ext cx="7772400" cy="762000"/>
          </a:xfrm>
        </p:spPr>
        <p:txBody>
          <a:bodyPr/>
          <a:lstStyle/>
          <a:p>
            <a:pPr eaLnBrk="1" hangingPunct="1"/>
            <a:r>
              <a:rPr lang="en-US" smtClean="0"/>
              <a:t>Game Theory</a:t>
            </a:r>
          </a:p>
        </p:txBody>
      </p:sp>
      <p:pic>
        <p:nvPicPr>
          <p:cNvPr id="2765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84613"/>
            <a:ext cx="8262938"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 Box 4"/>
          <p:cNvSpPr txBox="1">
            <a:spLocks noChangeArrowheads="1"/>
          </p:cNvSpPr>
          <p:nvPr/>
        </p:nvSpPr>
        <p:spPr bwMode="auto">
          <a:xfrm>
            <a:off x="685800" y="160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atin typeface="Arial" charset="0"/>
              </a:rPr>
              <a:t>What is the optimal strategy for Firm B if Firm A chooses to advertise?</a:t>
            </a:r>
            <a:endParaRPr lang="en-US" sz="1800">
              <a:latin typeface="Arial" charset="0"/>
            </a:endParaRPr>
          </a:p>
        </p:txBody>
      </p:sp>
      <p:sp>
        <p:nvSpPr>
          <p:cNvPr id="27654" name="Oval 5"/>
          <p:cNvSpPr>
            <a:spLocks noChangeArrowheads="1"/>
          </p:cNvSpPr>
          <p:nvPr/>
        </p:nvSpPr>
        <p:spPr bwMode="auto">
          <a:xfrm>
            <a:off x="4343400" y="4572000"/>
            <a:ext cx="4267200" cy="6096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Footer Placeholder 1"/>
          <p:cNvSpPr>
            <a:spLocks noGrp="1"/>
          </p:cNvSpPr>
          <p:nvPr>
            <p:ph type="ftr" sz="quarter" idx="11"/>
          </p:nvPr>
        </p:nvSpPr>
        <p:spPr/>
        <p:txBody>
          <a:bodyPr/>
          <a:lstStyle/>
          <a:p>
            <a:pPr>
              <a:defRPr/>
            </a:pPr>
            <a:r>
              <a:rPr lang="en-US" smtClean="0"/>
              <a:t>PowerPoint Slides Prepared by Robert F. Brooker, Ph.D.  Copyright ©2004 by South-Western, a division of Thomson Learning.  All rights reserved.</a:t>
            </a:r>
            <a:endParaRPr lang="en-US"/>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1044</TotalTime>
  <Words>2253</Words>
  <Application>Microsoft Office PowerPoint</Application>
  <PresentationFormat>Letter Paper (8.5x11 in)</PresentationFormat>
  <Paragraphs>161</Paragraphs>
  <Slides>42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Times New Roman</vt:lpstr>
      <vt:lpstr>Arial</vt:lpstr>
      <vt:lpstr>Tahoma</vt:lpstr>
      <vt:lpstr>Sumi Painting</vt:lpstr>
      <vt:lpstr>Managerial Economics in a Global Economy</vt:lpstr>
      <vt:lpstr>Strategic Behavior</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Game Theory</vt:lpstr>
      <vt:lpstr>Prisoners’ Dilemma</vt:lpstr>
      <vt:lpstr>Prisoners’ Dilemma</vt:lpstr>
      <vt:lpstr>Prisoners’ Dilemma</vt:lpstr>
      <vt:lpstr>Prisoners’ Dilemma</vt:lpstr>
      <vt:lpstr>Prisoners’ Dilemma</vt:lpstr>
      <vt:lpstr>Prisoners’ Dilemma</vt:lpstr>
      <vt:lpstr>Prisoners’ Dilemma</vt:lpstr>
      <vt:lpstr>Prisoners’ Dilemma</vt:lpstr>
      <vt:lpstr>Prisoners’ Dilemma</vt:lpstr>
      <vt:lpstr>Extensions of Game Theory</vt:lpstr>
      <vt:lpstr>Extensions of Game Theory</vt:lpstr>
      <vt:lpstr>Extensions of Game Theory</vt:lpstr>
      <vt:lpstr>Entry Deterrence</vt:lpstr>
      <vt:lpstr>Entry Deterrence</vt:lpstr>
      <vt:lpstr>International Competition</vt:lpstr>
      <vt:lpstr>PowerPoint Presentation</vt:lpstr>
    </vt:vector>
  </TitlesOfParts>
  <Company>Professional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Economics in a Global Economy</dc:title>
  <dc:creator>Robert F. Brooker</dc:creator>
  <cp:lastModifiedBy>Hp</cp:lastModifiedBy>
  <cp:revision>40</cp:revision>
  <dcterms:created xsi:type="dcterms:W3CDTF">2000-03-12T16:27:34Z</dcterms:created>
  <dcterms:modified xsi:type="dcterms:W3CDTF">2011-11-08T12:40:31Z</dcterms:modified>
</cp:coreProperties>
</file>