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6" r:id="rId3"/>
    <p:sldId id="259" r:id="rId4"/>
    <p:sldId id="292" r:id="rId5"/>
    <p:sldId id="290" r:id="rId6"/>
    <p:sldId id="293" r:id="rId7"/>
    <p:sldId id="294" r:id="rId8"/>
    <p:sldId id="279" r:id="rId9"/>
    <p:sldId id="269" r:id="rId10"/>
    <p:sldId id="26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3CB4"/>
    <a:srgbClr val="6C93E2"/>
    <a:srgbClr val="00CC00"/>
    <a:srgbClr val="003300"/>
    <a:srgbClr val="003399"/>
    <a:srgbClr val="2A62D1"/>
    <a:srgbClr val="28147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26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7" name="Freeform 15" descr="business now"/>
          <p:cNvSpPr>
            <a:spLocks/>
          </p:cNvSpPr>
          <p:nvPr/>
        </p:nvSpPr>
        <p:spPr bwMode="ltGray">
          <a:xfrm>
            <a:off x="-14288" y="4292600"/>
            <a:ext cx="9164638" cy="2592388"/>
          </a:xfrm>
          <a:custGeom>
            <a:avLst/>
            <a:gdLst/>
            <a:ahLst/>
            <a:cxnLst>
              <a:cxn ang="0">
                <a:pos x="9" y="633"/>
              </a:cxn>
              <a:cxn ang="0">
                <a:pos x="1710" y="1182"/>
              </a:cxn>
              <a:cxn ang="0">
                <a:pos x="5773" y="0"/>
              </a:cxn>
              <a:cxn ang="0">
                <a:pos x="5773" y="1633"/>
              </a:cxn>
              <a:cxn ang="0">
                <a:pos x="0" y="1630"/>
              </a:cxn>
              <a:cxn ang="0">
                <a:pos x="9" y="633"/>
              </a:cxn>
            </a:cxnLst>
            <a:rect l="0" t="0" r="r" b="b"/>
            <a:pathLst>
              <a:path w="5773" h="1633">
                <a:moveTo>
                  <a:pt x="9" y="633"/>
                </a:moveTo>
                <a:cubicBezTo>
                  <a:pt x="74" y="660"/>
                  <a:pt x="695" y="1099"/>
                  <a:pt x="1710" y="1182"/>
                </a:cubicBezTo>
                <a:cubicBezTo>
                  <a:pt x="2725" y="1265"/>
                  <a:pt x="3871" y="1008"/>
                  <a:pt x="5773" y="0"/>
                </a:cubicBezTo>
                <a:lnTo>
                  <a:pt x="5773" y="1633"/>
                </a:lnTo>
                <a:lnTo>
                  <a:pt x="0" y="1630"/>
                </a:lnTo>
                <a:lnTo>
                  <a:pt x="9" y="633"/>
                </a:lnTo>
                <a:close/>
              </a:path>
            </a:pathLst>
          </a:cu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080" name="Group 8"/>
          <p:cNvGrpSpPr>
            <a:grpSpLocks/>
          </p:cNvGrpSpPr>
          <p:nvPr/>
        </p:nvGrpSpPr>
        <p:grpSpPr bwMode="auto">
          <a:xfrm>
            <a:off x="-15875" y="0"/>
            <a:ext cx="9155113" cy="6124575"/>
            <a:chOff x="-9" y="0"/>
            <a:chExt cx="5778" cy="3858"/>
          </a:xfrm>
        </p:grpSpPr>
        <p:sp>
          <p:nvSpPr>
            <p:cNvPr id="3081" name="Freeform 9" descr="Small grid"/>
            <p:cNvSpPr>
              <a:spLocks/>
            </p:cNvSpPr>
            <p:nvPr userDrawn="1"/>
          </p:nvSpPr>
          <p:spPr bwMode="ltGray">
            <a:xfrm>
              <a:off x="0" y="0"/>
              <a:ext cx="5769" cy="3858"/>
            </a:xfrm>
            <a:custGeom>
              <a:avLst/>
              <a:gdLst/>
              <a:ahLst/>
              <a:cxnLst>
                <a:cxn ang="0">
                  <a:pos x="0" y="3026"/>
                </a:cxn>
                <a:cxn ang="0">
                  <a:pos x="1984" y="3803"/>
                </a:cxn>
                <a:cxn ang="0">
                  <a:pos x="5769" y="2377"/>
                </a:cxn>
                <a:cxn ang="0">
                  <a:pos x="5769" y="0"/>
                </a:cxn>
                <a:cxn ang="0">
                  <a:pos x="18" y="0"/>
                </a:cxn>
                <a:cxn ang="0">
                  <a:pos x="9" y="10"/>
                </a:cxn>
                <a:cxn ang="0">
                  <a:pos x="0" y="3026"/>
                </a:cxn>
              </a:cxnLst>
              <a:rect l="0" t="0" r="r" b="b"/>
              <a:pathLst>
                <a:path w="5769" h="3858">
                  <a:moveTo>
                    <a:pt x="0" y="3026"/>
                  </a:moveTo>
                  <a:cubicBezTo>
                    <a:pt x="70" y="3092"/>
                    <a:pt x="640" y="3748"/>
                    <a:pt x="1984" y="3803"/>
                  </a:cubicBezTo>
                  <a:cubicBezTo>
                    <a:pt x="3328" y="3858"/>
                    <a:pt x="5396" y="2688"/>
                    <a:pt x="5769" y="2377"/>
                  </a:cubicBezTo>
                  <a:lnTo>
                    <a:pt x="5769" y="0"/>
                  </a:lnTo>
                  <a:lnTo>
                    <a:pt x="18" y="0"/>
                  </a:lnTo>
                  <a:lnTo>
                    <a:pt x="9" y="10"/>
                  </a:lnTo>
                  <a:lnTo>
                    <a:pt x="0" y="3026"/>
                  </a:lnTo>
                  <a:close/>
                </a:path>
              </a:pathLst>
            </a:custGeom>
            <a:pattFill prst="smGrid">
              <a:fgClr>
                <a:schemeClr val="bg1"/>
              </a:fgClr>
              <a:bgClr>
                <a:srgbClr val="003D7B"/>
              </a:bgClr>
            </a:patt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ltGray">
            <a:xfrm>
              <a:off x="-9" y="0"/>
              <a:ext cx="5769" cy="3858"/>
            </a:xfrm>
            <a:custGeom>
              <a:avLst/>
              <a:gdLst/>
              <a:ahLst/>
              <a:cxnLst>
                <a:cxn ang="0">
                  <a:pos x="0" y="3026"/>
                </a:cxn>
                <a:cxn ang="0">
                  <a:pos x="1984" y="3803"/>
                </a:cxn>
                <a:cxn ang="0">
                  <a:pos x="5769" y="2377"/>
                </a:cxn>
                <a:cxn ang="0">
                  <a:pos x="5769" y="0"/>
                </a:cxn>
                <a:cxn ang="0">
                  <a:pos x="18" y="0"/>
                </a:cxn>
                <a:cxn ang="0">
                  <a:pos x="9" y="10"/>
                </a:cxn>
                <a:cxn ang="0">
                  <a:pos x="0" y="3026"/>
                </a:cxn>
              </a:cxnLst>
              <a:rect l="0" t="0" r="r" b="b"/>
              <a:pathLst>
                <a:path w="5769" h="3858">
                  <a:moveTo>
                    <a:pt x="0" y="3026"/>
                  </a:moveTo>
                  <a:cubicBezTo>
                    <a:pt x="70" y="3092"/>
                    <a:pt x="640" y="3748"/>
                    <a:pt x="1984" y="3803"/>
                  </a:cubicBezTo>
                  <a:cubicBezTo>
                    <a:pt x="3328" y="3858"/>
                    <a:pt x="5396" y="2688"/>
                    <a:pt x="5769" y="2377"/>
                  </a:cubicBezTo>
                  <a:lnTo>
                    <a:pt x="5769" y="0"/>
                  </a:lnTo>
                  <a:lnTo>
                    <a:pt x="18" y="0"/>
                  </a:lnTo>
                  <a:lnTo>
                    <a:pt x="9" y="10"/>
                  </a:lnTo>
                  <a:lnTo>
                    <a:pt x="0" y="302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  <a:alpha val="44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effectLst>
            <a:outerShdw dist="53882" dir="2700000" algn="ctr" rotWithShape="0">
              <a:srgbClr val="000000"/>
            </a:outerShdw>
          </a:effectLst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8862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553200"/>
            <a:ext cx="2133600" cy="1714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553200"/>
            <a:ext cx="2895600" cy="1714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53200"/>
            <a:ext cx="2133600" cy="171450"/>
          </a:xfrm>
        </p:spPr>
        <p:txBody>
          <a:bodyPr/>
          <a:lstStyle>
            <a:lvl1pPr>
              <a:defRPr/>
            </a:lvl1pPr>
          </a:lstStyle>
          <a:p>
            <a:fld id="{45A19892-3444-473B-81E1-BE06639CBA7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83" name="Group 11"/>
          <p:cNvGrpSpPr>
            <a:grpSpLocks/>
          </p:cNvGrpSpPr>
          <p:nvPr/>
        </p:nvGrpSpPr>
        <p:grpSpPr bwMode="auto">
          <a:xfrm>
            <a:off x="304800" y="387350"/>
            <a:ext cx="2076450" cy="1143000"/>
            <a:chOff x="144" y="244"/>
            <a:chExt cx="1308" cy="720"/>
          </a:xfrm>
        </p:grpSpPr>
        <p:sp>
          <p:nvSpPr>
            <p:cNvPr id="3084" name="Oval 12"/>
            <p:cNvSpPr>
              <a:spLocks noChangeArrowheads="1"/>
            </p:cNvSpPr>
            <p:nvPr/>
          </p:nvSpPr>
          <p:spPr bwMode="gray">
            <a:xfrm rot="-931870">
              <a:off x="144" y="244"/>
              <a:ext cx="1308" cy="72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5490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" name="Oval 13"/>
            <p:cNvSpPr>
              <a:spLocks noChangeArrowheads="1"/>
            </p:cNvSpPr>
            <p:nvPr/>
          </p:nvSpPr>
          <p:spPr bwMode="gray">
            <a:xfrm rot="-931870">
              <a:off x="204" y="299"/>
              <a:ext cx="1161" cy="602"/>
            </a:xfrm>
            <a:prstGeom prst="ellipse">
              <a:avLst/>
            </a:prstGeom>
            <a:gradFill rotWithShape="1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86" name="Text Box 14"/>
          <p:cNvSpPr txBox="1">
            <a:spLocks noChangeArrowheads="1"/>
          </p:cNvSpPr>
          <p:nvPr/>
        </p:nvSpPr>
        <p:spPr bwMode="gray">
          <a:xfrm>
            <a:off x="762000" y="609600"/>
            <a:ext cx="115728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/>
              <a:t>Company</a:t>
            </a:r>
          </a:p>
          <a:p>
            <a:r>
              <a:rPr lang="en-US" sz="2600" b="1"/>
              <a:t>LOGO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09F10E-A5F5-45F6-9FB6-0B32A510E0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D0951-DA90-48E8-BAFB-8505E7FF49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09E3B301-5E2A-430D-9216-2BE4960CA8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5DD0E0-1A75-4A24-942C-AC3C2B15EE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55ACB-FFD7-4166-93C3-DB421DD612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C2D8DE-70C1-454A-8262-93BDCE02DE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F24D9-9A01-4D1D-A3A4-8F313F250A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DA4D69-D0E0-483B-9444-0AD201D7EC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2C7565-9BF4-4360-9D42-783BBAD90A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608816-CE4B-4509-B417-C722A9770D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376156-F53B-4906-A640-31E97B7BE7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-11113" y="-22225"/>
            <a:ext cx="9156701" cy="6432550"/>
            <a:chOff x="-9" y="-9"/>
            <a:chExt cx="5778" cy="4038"/>
          </a:xfrm>
        </p:grpSpPr>
        <p:sp>
          <p:nvSpPr>
            <p:cNvPr id="1032" name="Freeform 8" descr="Small grid"/>
            <p:cNvSpPr>
              <a:spLocks/>
            </p:cNvSpPr>
            <p:nvPr userDrawn="1"/>
          </p:nvSpPr>
          <p:spPr bwMode="white">
            <a:xfrm>
              <a:off x="-9" y="-9"/>
              <a:ext cx="5769" cy="4029"/>
            </a:xfrm>
            <a:custGeom>
              <a:avLst/>
              <a:gdLst/>
              <a:ahLst/>
              <a:cxnLst>
                <a:cxn ang="0">
                  <a:pos x="0" y="3392"/>
                </a:cxn>
                <a:cxn ang="0">
                  <a:pos x="1978" y="3972"/>
                </a:cxn>
                <a:cxn ang="0">
                  <a:pos x="5769" y="2953"/>
                </a:cxn>
                <a:cxn ang="0">
                  <a:pos x="5769" y="0"/>
                </a:cxn>
                <a:cxn ang="0">
                  <a:pos x="9" y="9"/>
                </a:cxn>
                <a:cxn ang="0">
                  <a:pos x="15" y="19"/>
                </a:cxn>
                <a:cxn ang="0">
                  <a:pos x="0" y="3392"/>
                </a:cxn>
              </a:cxnLst>
              <a:rect l="0" t="0" r="r" b="b"/>
              <a:pathLst>
                <a:path w="5769" h="4029">
                  <a:moveTo>
                    <a:pt x="0" y="3392"/>
                  </a:moveTo>
                  <a:cubicBezTo>
                    <a:pt x="70" y="3461"/>
                    <a:pt x="642" y="3914"/>
                    <a:pt x="1978" y="3972"/>
                  </a:cubicBezTo>
                  <a:cubicBezTo>
                    <a:pt x="3313" y="4029"/>
                    <a:pt x="5398" y="3277"/>
                    <a:pt x="5769" y="2953"/>
                  </a:cubicBezTo>
                  <a:lnTo>
                    <a:pt x="5769" y="0"/>
                  </a:lnTo>
                  <a:lnTo>
                    <a:pt x="9" y="9"/>
                  </a:lnTo>
                  <a:lnTo>
                    <a:pt x="15" y="19"/>
                  </a:lnTo>
                  <a:lnTo>
                    <a:pt x="0" y="3392"/>
                  </a:lnTo>
                  <a:close/>
                </a:path>
              </a:pathLst>
            </a:custGeom>
            <a:pattFill prst="smGrid">
              <a:fgClr>
                <a:schemeClr val="bg1"/>
              </a:fgClr>
              <a:bgClr>
                <a:srgbClr val="003D7B"/>
              </a:bgClr>
            </a:patt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9"/>
            <p:cNvSpPr>
              <a:spLocks/>
            </p:cNvSpPr>
            <p:nvPr userDrawn="1"/>
          </p:nvSpPr>
          <p:spPr bwMode="white">
            <a:xfrm>
              <a:off x="0" y="0"/>
              <a:ext cx="5769" cy="4029"/>
            </a:xfrm>
            <a:custGeom>
              <a:avLst/>
              <a:gdLst/>
              <a:ahLst/>
              <a:cxnLst>
                <a:cxn ang="0">
                  <a:pos x="0" y="3392"/>
                </a:cxn>
                <a:cxn ang="0">
                  <a:pos x="1978" y="3972"/>
                </a:cxn>
                <a:cxn ang="0">
                  <a:pos x="5769" y="2953"/>
                </a:cxn>
                <a:cxn ang="0">
                  <a:pos x="5769" y="0"/>
                </a:cxn>
                <a:cxn ang="0">
                  <a:pos x="9" y="9"/>
                </a:cxn>
                <a:cxn ang="0">
                  <a:pos x="15" y="19"/>
                </a:cxn>
                <a:cxn ang="0">
                  <a:pos x="0" y="3392"/>
                </a:cxn>
              </a:cxnLst>
              <a:rect l="0" t="0" r="r" b="b"/>
              <a:pathLst>
                <a:path w="5769" h="4029">
                  <a:moveTo>
                    <a:pt x="0" y="3392"/>
                  </a:moveTo>
                  <a:cubicBezTo>
                    <a:pt x="70" y="3461"/>
                    <a:pt x="642" y="3914"/>
                    <a:pt x="1978" y="3972"/>
                  </a:cubicBezTo>
                  <a:cubicBezTo>
                    <a:pt x="3313" y="4029"/>
                    <a:pt x="5398" y="3277"/>
                    <a:pt x="5769" y="2953"/>
                  </a:cubicBezTo>
                  <a:lnTo>
                    <a:pt x="5769" y="0"/>
                  </a:lnTo>
                  <a:lnTo>
                    <a:pt x="9" y="9"/>
                  </a:lnTo>
                  <a:lnTo>
                    <a:pt x="15" y="19"/>
                  </a:lnTo>
                  <a:lnTo>
                    <a:pt x="0" y="339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  <a:alpha val="46001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4" name="Freeform 10"/>
          <p:cNvSpPr>
            <a:spLocks/>
          </p:cNvSpPr>
          <p:nvPr/>
        </p:nvSpPr>
        <p:spPr bwMode="ltGray">
          <a:xfrm>
            <a:off x="-25400" y="5256213"/>
            <a:ext cx="9169400" cy="1601787"/>
          </a:xfrm>
          <a:custGeom>
            <a:avLst/>
            <a:gdLst/>
            <a:ahLst/>
            <a:cxnLst>
              <a:cxn ang="0">
                <a:pos x="9" y="426"/>
              </a:cxn>
              <a:cxn ang="0">
                <a:pos x="1773" y="710"/>
              </a:cxn>
              <a:cxn ang="0">
                <a:pos x="5776" y="0"/>
              </a:cxn>
              <a:cxn ang="0">
                <a:pos x="5771" y="1009"/>
              </a:cxn>
              <a:cxn ang="0">
                <a:pos x="0" y="1007"/>
              </a:cxn>
              <a:cxn ang="0">
                <a:pos x="9" y="426"/>
              </a:cxn>
            </a:cxnLst>
            <a:rect l="0" t="0" r="r" b="b"/>
            <a:pathLst>
              <a:path w="5776" h="1009">
                <a:moveTo>
                  <a:pt x="9" y="426"/>
                </a:moveTo>
                <a:cubicBezTo>
                  <a:pt x="80" y="445"/>
                  <a:pt x="759" y="661"/>
                  <a:pt x="1773" y="710"/>
                </a:cubicBezTo>
                <a:cubicBezTo>
                  <a:pt x="2788" y="758"/>
                  <a:pt x="4177" y="622"/>
                  <a:pt x="5776" y="0"/>
                </a:cubicBezTo>
                <a:lnTo>
                  <a:pt x="5771" y="1009"/>
                </a:lnTo>
                <a:lnTo>
                  <a:pt x="0" y="1007"/>
                </a:lnTo>
                <a:lnTo>
                  <a:pt x="9" y="42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hlink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3378596" algn="ctr" rotWithShape="0">
              <a:srgbClr val="000000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7A3F45-5E30-4E34-AEEE-ADC70ABE9CF8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i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 i="1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 i="1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 i="1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 i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 i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 i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 i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 i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PESAN VERBAL </a:t>
            </a:r>
            <a:br>
              <a:rPr lang="en-US" dirty="0" smtClean="0"/>
            </a:br>
            <a:r>
              <a:rPr lang="en-US" dirty="0" smtClean="0"/>
              <a:t>DAN </a:t>
            </a:r>
            <a:br>
              <a:rPr lang="en-US" dirty="0" smtClean="0"/>
            </a:br>
            <a:r>
              <a:rPr lang="en-US" dirty="0" smtClean="0"/>
              <a:t>NON VERBAL</a:t>
            </a:r>
            <a:endParaRPr lang="en-US" dirty="0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419600"/>
            <a:ext cx="6400800" cy="609600"/>
          </a:xfrm>
        </p:spPr>
        <p:txBody>
          <a:bodyPr/>
          <a:lstStyle/>
          <a:p>
            <a:r>
              <a:rPr lang="en-US" dirty="0" smtClean="0"/>
              <a:t>SUMBODO PRABOWO</a:t>
            </a:r>
            <a:endParaRPr lang="en-US" dirty="0"/>
          </a:p>
        </p:txBody>
      </p:sp>
      <p:pic>
        <p:nvPicPr>
          <p:cNvPr id="7" name="Picture 5" descr="maiperfectwin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35227" y="1178169"/>
            <a:ext cx="4621427" cy="4384431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733800"/>
            <a:ext cx="6400800" cy="685800"/>
          </a:xfrm>
        </p:spPr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28679" name="WordArt 7"/>
          <p:cNvSpPr>
            <a:spLocks noChangeArrowheads="1" noChangeShapeType="1" noTextEdit="1"/>
          </p:cNvSpPr>
          <p:nvPr/>
        </p:nvSpPr>
        <p:spPr bwMode="gray">
          <a:xfrm>
            <a:off x="1981200" y="1524000"/>
            <a:ext cx="5486400" cy="1447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5400" b="1" kern="1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2"/>
                    </a:gs>
                    <a:gs pos="100000">
                      <a:schemeClr val="hlink"/>
                    </a:gs>
                  </a:gsLst>
                  <a:lin ang="5400000" scaled="1"/>
                </a:gradFill>
                <a:effectLst>
                  <a:outerShdw dist="107763" dir="2700000" algn="ctr" rotWithShape="0">
                    <a:srgbClr val="000000">
                      <a:alpha val="50000"/>
                    </a:srgbClr>
                  </a:outerShdw>
                </a:effectLst>
                <a:latin typeface="Verdana"/>
                <a:ea typeface="Verdana"/>
                <a:cs typeface="Verdana"/>
              </a:rPr>
              <a:t>Thank You !</a:t>
            </a:r>
          </a:p>
        </p:txBody>
      </p:sp>
      <p:pic>
        <p:nvPicPr>
          <p:cNvPr id="6" name="Picture 3" descr="Mari Goyang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3810000"/>
            <a:ext cx="31242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3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Diagram </a:t>
            </a:r>
            <a:r>
              <a:rPr lang="en-US" sz="2800"/>
              <a:t>– </a:t>
            </a:r>
            <a:r>
              <a:rPr lang="en-US" sz="2800">
                <a:solidFill>
                  <a:schemeClr val="hlink"/>
                </a:solidFill>
              </a:rPr>
              <a:t>Contents</a:t>
            </a:r>
          </a:p>
        </p:txBody>
      </p:sp>
      <p:grpSp>
        <p:nvGrpSpPr>
          <p:cNvPr id="41048" name="Group 88"/>
          <p:cNvGrpSpPr>
            <a:grpSpLocks/>
          </p:cNvGrpSpPr>
          <p:nvPr/>
        </p:nvGrpSpPr>
        <p:grpSpPr bwMode="auto">
          <a:xfrm>
            <a:off x="1828800" y="1752600"/>
            <a:ext cx="762000" cy="665163"/>
            <a:chOff x="1110" y="2656"/>
            <a:chExt cx="1549" cy="1351"/>
          </a:xfrm>
        </p:grpSpPr>
        <p:sp>
          <p:nvSpPr>
            <p:cNvPr id="41049" name="AutoShape 89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50" name="AutoShape 90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51" name="AutoShape 91"/>
            <p:cNvSpPr>
              <a:spLocks noChangeArrowheads="1"/>
            </p:cNvSpPr>
            <p:nvPr/>
          </p:nvSpPr>
          <p:spPr bwMode="gray">
            <a:xfrm>
              <a:off x="1200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1052" name="Group 92"/>
          <p:cNvGrpSpPr>
            <a:grpSpLocks/>
          </p:cNvGrpSpPr>
          <p:nvPr/>
        </p:nvGrpSpPr>
        <p:grpSpPr bwMode="auto">
          <a:xfrm>
            <a:off x="1828800" y="2667000"/>
            <a:ext cx="762000" cy="665163"/>
            <a:chOff x="3174" y="2656"/>
            <a:chExt cx="1549" cy="1351"/>
          </a:xfrm>
        </p:grpSpPr>
        <p:sp>
          <p:nvSpPr>
            <p:cNvPr id="41053" name="AutoShape 93"/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54" name="AutoShape 94"/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55" name="AutoShape 95"/>
            <p:cNvSpPr>
              <a:spLocks noChangeArrowheads="1"/>
            </p:cNvSpPr>
            <p:nvPr/>
          </p:nvSpPr>
          <p:spPr bwMode="gray">
            <a:xfrm>
              <a:off x="3264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056" name="Line 96"/>
          <p:cNvSpPr>
            <a:spLocks noChangeShapeType="1"/>
          </p:cNvSpPr>
          <p:nvPr/>
        </p:nvSpPr>
        <p:spPr bwMode="auto">
          <a:xfrm>
            <a:off x="2438400" y="2362200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57" name="Text Box 97"/>
          <p:cNvSpPr txBox="1">
            <a:spLocks noChangeArrowheads="1"/>
          </p:cNvSpPr>
          <p:nvPr/>
        </p:nvSpPr>
        <p:spPr bwMode="auto">
          <a:xfrm>
            <a:off x="3505200" y="1828800"/>
            <a:ext cx="139974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 smtClean="0"/>
              <a:t>VERBAL</a:t>
            </a:r>
            <a:endParaRPr lang="en-US" sz="2400" dirty="0"/>
          </a:p>
        </p:txBody>
      </p:sp>
      <p:sp>
        <p:nvSpPr>
          <p:cNvPr id="41058" name="Text Box 98"/>
          <p:cNvSpPr txBox="1">
            <a:spLocks noChangeArrowheads="1"/>
          </p:cNvSpPr>
          <p:nvPr/>
        </p:nvSpPr>
        <p:spPr bwMode="gray">
          <a:xfrm>
            <a:off x="2025650" y="1851025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/>
              <a:t>1</a:t>
            </a:r>
          </a:p>
        </p:txBody>
      </p:sp>
      <p:sp>
        <p:nvSpPr>
          <p:cNvPr id="41059" name="Line 99"/>
          <p:cNvSpPr>
            <a:spLocks noChangeShapeType="1"/>
          </p:cNvSpPr>
          <p:nvPr/>
        </p:nvSpPr>
        <p:spPr bwMode="auto">
          <a:xfrm>
            <a:off x="2438400" y="3276600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60" name="Text Box 100"/>
          <p:cNvSpPr txBox="1">
            <a:spLocks noChangeArrowheads="1"/>
          </p:cNvSpPr>
          <p:nvPr/>
        </p:nvSpPr>
        <p:spPr bwMode="auto">
          <a:xfrm>
            <a:off x="3505200" y="2743200"/>
            <a:ext cx="216918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 smtClean="0"/>
              <a:t>NON VERBAL</a:t>
            </a:r>
            <a:endParaRPr lang="en-US" sz="2400" dirty="0"/>
          </a:p>
        </p:txBody>
      </p:sp>
      <p:sp>
        <p:nvSpPr>
          <p:cNvPr id="41061" name="Text Box 101"/>
          <p:cNvSpPr txBox="1">
            <a:spLocks noChangeArrowheads="1"/>
          </p:cNvSpPr>
          <p:nvPr/>
        </p:nvSpPr>
        <p:spPr bwMode="gray">
          <a:xfrm>
            <a:off x="2025650" y="2765425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/>
              <a:t>2</a:t>
            </a:r>
          </a:p>
        </p:txBody>
      </p:sp>
      <p:pic>
        <p:nvPicPr>
          <p:cNvPr id="17" name="Picture 18" descr="original_pencil_w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4038600"/>
            <a:ext cx="2006600" cy="1504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VERBAL</a:t>
            </a:r>
            <a:endParaRPr lang="en-US" dirty="0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848600" cy="4267200"/>
          </a:xfrm>
        </p:spPr>
        <p:txBody>
          <a:bodyPr/>
          <a:lstStyle/>
          <a:p>
            <a:pPr algn="just"/>
            <a:r>
              <a:rPr lang="en-US" b="1" dirty="0" err="1" smtClean="0">
                <a:latin typeface="Tahoma" pitchFamily="34" charset="0"/>
              </a:rPr>
              <a:t>Rahmat</a:t>
            </a:r>
            <a:r>
              <a:rPr lang="en-US" b="1" dirty="0" smtClean="0">
                <a:latin typeface="Tahoma" pitchFamily="34" charset="0"/>
              </a:rPr>
              <a:t> (1993) </a:t>
            </a:r>
            <a:r>
              <a:rPr lang="en-US" b="1" dirty="0" err="1" smtClean="0">
                <a:latin typeface="Tahoma" pitchFamily="34" charset="0"/>
              </a:rPr>
              <a:t>mendefinisikan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pesan</a:t>
            </a:r>
            <a:r>
              <a:rPr lang="en-US" b="1" dirty="0" smtClean="0">
                <a:latin typeface="Tahoma" pitchFamily="34" charset="0"/>
              </a:rPr>
              <a:t> verbal </a:t>
            </a:r>
            <a:r>
              <a:rPr lang="en-US" b="1" dirty="0" err="1" smtClean="0">
                <a:latin typeface="Tahoma" pitchFamily="34" charset="0"/>
              </a:rPr>
              <a:t>menjadi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dua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jenis</a:t>
            </a:r>
            <a:r>
              <a:rPr lang="en-US" b="1" dirty="0" smtClean="0">
                <a:latin typeface="Tahoma" pitchFamily="34" charset="0"/>
              </a:rPr>
              <a:t>, </a:t>
            </a:r>
            <a:r>
              <a:rPr lang="en-US" b="1" dirty="0" err="1" smtClean="0">
                <a:latin typeface="Tahoma" pitchFamily="34" charset="0"/>
              </a:rPr>
              <a:t>yaitu</a:t>
            </a:r>
            <a:r>
              <a:rPr lang="en-US" b="1" dirty="0" smtClean="0">
                <a:latin typeface="Tahoma" pitchFamily="34" charset="0"/>
              </a:rPr>
              <a:t> :</a:t>
            </a:r>
            <a:endParaRPr lang="en-US" b="1" dirty="0" smtClean="0">
              <a:cs typeface="Times New Roman" pitchFamily="18" charset="0"/>
            </a:endParaRPr>
          </a:p>
          <a:p>
            <a:pPr algn="just">
              <a:buFontTx/>
              <a:buNone/>
            </a:pPr>
            <a:r>
              <a:rPr lang="en-US" b="1" dirty="0" smtClean="0">
                <a:latin typeface="Wingdings" pitchFamily="2" charset="2"/>
                <a:cs typeface="Times New Roman" pitchFamily="18" charset="0"/>
              </a:rPr>
              <a:t>Ø</a:t>
            </a:r>
            <a:r>
              <a:rPr lang="en-US" b="1" dirty="0" smtClean="0">
                <a:cs typeface="Times New Roman" pitchFamily="18" charset="0"/>
              </a:rPr>
              <a:t> </a:t>
            </a:r>
            <a:r>
              <a:rPr lang="en-US" b="1" dirty="0" err="1" smtClean="0">
                <a:latin typeface="Tahoma" pitchFamily="34" charset="0"/>
              </a:rPr>
              <a:t>Fungsional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yaitu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alat</a:t>
            </a:r>
            <a:r>
              <a:rPr lang="en-US" b="1" dirty="0" smtClean="0">
                <a:latin typeface="Tahoma" pitchFamily="34" charset="0"/>
              </a:rPr>
              <a:t> yang </a:t>
            </a:r>
            <a:r>
              <a:rPr lang="en-US" b="1" dirty="0" err="1" smtClean="0">
                <a:latin typeface="Tahoma" pitchFamily="34" charset="0"/>
              </a:rPr>
              <a:t>dimiliki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bersama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untuk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mengungkap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gagasan</a:t>
            </a:r>
            <a:endParaRPr lang="en-US" b="1" dirty="0" smtClean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cs typeface="Times New Roman" pitchFamily="18" charset="0"/>
              </a:rPr>
              <a:t>F</a:t>
            </a:r>
            <a:r>
              <a:rPr lang="en-US" b="1" dirty="0" smtClean="0">
                <a:latin typeface="Tahoma" pitchFamily="34" charset="0"/>
              </a:rPr>
              <a:t>ormal </a:t>
            </a:r>
            <a:r>
              <a:rPr lang="en-US" b="1" dirty="0" err="1" smtClean="0">
                <a:latin typeface="Tahoma" pitchFamily="34" charset="0"/>
              </a:rPr>
              <a:t>yaitu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rangkaian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kata-kata</a:t>
            </a:r>
            <a:r>
              <a:rPr lang="en-US" b="1" dirty="0" smtClean="0">
                <a:latin typeface="Tahoma" pitchFamily="34" charset="0"/>
              </a:rPr>
              <a:t> yang </a:t>
            </a:r>
            <a:r>
              <a:rPr lang="en-US" b="1" dirty="0" err="1" smtClean="0">
                <a:latin typeface="Tahoma" pitchFamily="34" charset="0"/>
              </a:rPr>
              <a:t>disusun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sesuai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dengan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tata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bahasa</a:t>
            </a:r>
            <a:r>
              <a:rPr lang="en-US" b="1" dirty="0" smtClean="0">
                <a:latin typeface="Tahoma" pitchFamily="34" charset="0"/>
              </a:rPr>
              <a:t>.</a:t>
            </a:r>
            <a:endParaRPr lang="en-US" b="1" dirty="0" smtClean="0">
              <a:cs typeface="Times New Roman" pitchFamily="18" charset="0"/>
            </a:endParaRPr>
          </a:p>
          <a:p>
            <a:pPr algn="just">
              <a:buFontTx/>
              <a:buAutoNum type="arabicPeriod"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VERBAL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b="1" dirty="0" smtClean="0">
                <a:cs typeface="Times New Roman" pitchFamily="18" charset="0"/>
              </a:rPr>
              <a:t> </a:t>
            </a:r>
            <a:r>
              <a:rPr lang="en-US" sz="2400" b="1" dirty="0" smtClean="0">
                <a:cs typeface="Times New Roman" pitchFamily="18" charset="0"/>
              </a:rPr>
              <a:t> 	</a:t>
            </a:r>
            <a:r>
              <a:rPr lang="en-US" sz="2400" b="1" dirty="0" err="1" smtClean="0">
                <a:latin typeface="Tahoma" pitchFamily="34" charset="0"/>
              </a:rPr>
              <a:t>Fonologi</a:t>
            </a:r>
            <a:r>
              <a:rPr lang="en-US" sz="2400" b="1" dirty="0" smtClean="0">
                <a:latin typeface="Tahoma" pitchFamily="34" charset="0"/>
              </a:rPr>
              <a:t> ( </a:t>
            </a:r>
            <a:r>
              <a:rPr lang="en-US" sz="2400" b="1" dirty="0" err="1" smtClean="0">
                <a:latin typeface="Tahoma" pitchFamily="34" charset="0"/>
              </a:rPr>
              <a:t>bunyi-bunyi</a:t>
            </a:r>
            <a:r>
              <a:rPr lang="en-US" sz="2400" b="1" dirty="0" smtClean="0">
                <a:latin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</a:rPr>
              <a:t>dalam</a:t>
            </a:r>
            <a:r>
              <a:rPr lang="en-US" sz="2400" b="1" dirty="0" smtClean="0">
                <a:latin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</a:rPr>
              <a:t>bahasa</a:t>
            </a:r>
            <a:r>
              <a:rPr lang="en-US" sz="2400" b="1" dirty="0" smtClean="0">
                <a:latin typeface="Tahoma" pitchFamily="34" charset="0"/>
              </a:rPr>
              <a:t> )</a:t>
            </a:r>
            <a:endParaRPr lang="en-US" sz="2400" b="1" dirty="0" smtClean="0">
              <a:cs typeface="Times New Roman" pitchFamily="18" charset="0"/>
            </a:endParaRPr>
          </a:p>
          <a:p>
            <a:pPr lvl="2" algn="just">
              <a:buFontTx/>
              <a:buNone/>
            </a:pPr>
            <a:r>
              <a:rPr lang="en-US" b="1" dirty="0" smtClean="0">
                <a:latin typeface="Tahoma" pitchFamily="34" charset="0"/>
              </a:rPr>
              <a:t>   </a:t>
            </a:r>
            <a:r>
              <a:rPr lang="en-US" b="1" dirty="0" err="1" smtClean="0">
                <a:latin typeface="Tahoma" pitchFamily="34" charset="0"/>
              </a:rPr>
              <a:t>Contoh</a:t>
            </a:r>
            <a:r>
              <a:rPr lang="en-US" b="1" dirty="0" smtClean="0">
                <a:latin typeface="Tahoma" pitchFamily="34" charset="0"/>
              </a:rPr>
              <a:t> : a,  </a:t>
            </a:r>
            <a:r>
              <a:rPr lang="en-US" b="1" u="sng" dirty="0" smtClean="0">
                <a:latin typeface="Tahoma" pitchFamily="34" charset="0"/>
              </a:rPr>
              <a:t>a</a:t>
            </a:r>
            <a:r>
              <a:rPr lang="en-US" b="1" dirty="0" smtClean="0">
                <a:latin typeface="Tahoma" pitchFamily="34" charset="0"/>
              </a:rPr>
              <a:t>,  e,  e, e</a:t>
            </a:r>
            <a:r>
              <a:rPr lang="en-US" b="1" u="sng" dirty="0" smtClean="0">
                <a:latin typeface="Tahoma" pitchFamily="34" charset="0"/>
              </a:rPr>
              <a:t> </a:t>
            </a:r>
            <a:endParaRPr lang="en-US" b="1" dirty="0" smtClean="0">
              <a:cs typeface="Times New Roman" pitchFamily="18" charset="0"/>
            </a:endParaRPr>
          </a:p>
          <a:p>
            <a:pPr algn="just"/>
            <a:r>
              <a:rPr lang="en-US" sz="2400" b="1" dirty="0" smtClean="0">
                <a:latin typeface="Symbol" pitchFamily="18" charset="2"/>
                <a:cs typeface="Times New Roman" pitchFamily="18" charset="0"/>
              </a:rPr>
              <a:t>·</a:t>
            </a:r>
            <a:r>
              <a:rPr lang="en-US" sz="2400" b="1" dirty="0" smtClean="0">
                <a:cs typeface="Times New Roman" pitchFamily="18" charset="0"/>
              </a:rPr>
              <a:t>         </a:t>
            </a:r>
            <a:r>
              <a:rPr lang="en-US" sz="2400" b="1" dirty="0" err="1" smtClean="0">
                <a:latin typeface="Tahoma" pitchFamily="34" charset="0"/>
              </a:rPr>
              <a:t>Sintaksis</a:t>
            </a:r>
            <a:r>
              <a:rPr lang="en-US" sz="2400" b="1" dirty="0" smtClean="0">
                <a:latin typeface="Tahoma" pitchFamily="34" charset="0"/>
              </a:rPr>
              <a:t> (</a:t>
            </a:r>
            <a:r>
              <a:rPr lang="en-US" sz="2400" b="1" dirty="0" err="1" smtClean="0">
                <a:latin typeface="Tahoma" pitchFamily="34" charset="0"/>
              </a:rPr>
              <a:t>pembentukan</a:t>
            </a:r>
            <a:r>
              <a:rPr lang="en-US" sz="2400" b="1" dirty="0" smtClean="0">
                <a:latin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</a:rPr>
              <a:t>kalimat</a:t>
            </a:r>
            <a:r>
              <a:rPr lang="en-US" sz="2400" b="1" dirty="0" smtClean="0">
                <a:latin typeface="Tahoma" pitchFamily="34" charset="0"/>
              </a:rPr>
              <a:t>)</a:t>
            </a:r>
            <a:endParaRPr lang="en-US" sz="2400" b="1" dirty="0" smtClean="0">
              <a:cs typeface="Times New Roman" pitchFamily="18" charset="0"/>
            </a:endParaRPr>
          </a:p>
          <a:p>
            <a:pPr algn="just"/>
            <a:r>
              <a:rPr lang="en-US" sz="2400" b="1" dirty="0" smtClean="0">
                <a:latin typeface="Symbol" pitchFamily="18" charset="2"/>
                <a:cs typeface="Times New Roman" pitchFamily="18" charset="0"/>
              </a:rPr>
              <a:t>·</a:t>
            </a:r>
            <a:r>
              <a:rPr lang="en-US" sz="2400" b="1" dirty="0" smtClean="0">
                <a:cs typeface="Times New Roman" pitchFamily="18" charset="0"/>
              </a:rPr>
              <a:t>         </a:t>
            </a:r>
            <a:r>
              <a:rPr lang="en-US" sz="2400" b="1" dirty="0" err="1" smtClean="0">
                <a:latin typeface="Tahoma" pitchFamily="34" charset="0"/>
              </a:rPr>
              <a:t>Semantik</a:t>
            </a:r>
            <a:r>
              <a:rPr lang="en-US" sz="2400" b="1" dirty="0" smtClean="0">
                <a:latin typeface="Tahoma" pitchFamily="34" charset="0"/>
              </a:rPr>
              <a:t>/</a:t>
            </a:r>
            <a:r>
              <a:rPr lang="en-US" sz="2400" b="1" dirty="0" err="1" smtClean="0">
                <a:latin typeface="Tahoma" pitchFamily="34" charset="0"/>
              </a:rPr>
              <a:t>leksikal</a:t>
            </a:r>
            <a:r>
              <a:rPr lang="en-US" sz="2400" b="1" dirty="0" smtClean="0">
                <a:latin typeface="Tahoma" pitchFamily="34" charset="0"/>
              </a:rPr>
              <a:t> (</a:t>
            </a:r>
            <a:r>
              <a:rPr lang="en-US" sz="2400" b="1" dirty="0" err="1" smtClean="0">
                <a:latin typeface="Tahoma" pitchFamily="34" charset="0"/>
              </a:rPr>
              <a:t>berkaitan</a:t>
            </a:r>
            <a:r>
              <a:rPr lang="en-US" sz="2400" b="1" dirty="0" smtClean="0">
                <a:latin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</a:rPr>
              <a:t>dengan</a:t>
            </a:r>
            <a:r>
              <a:rPr lang="en-US" sz="2400" b="1" dirty="0" smtClean="0">
                <a:latin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</a:rPr>
              <a:t>arti</a:t>
            </a:r>
            <a:r>
              <a:rPr lang="en-US" sz="2400" b="1" dirty="0" smtClean="0">
                <a:latin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</a:rPr>
              <a:t>kata</a:t>
            </a:r>
            <a:r>
              <a:rPr lang="en-US" sz="2400" b="1" dirty="0" smtClean="0">
                <a:latin typeface="Tahoma" pitchFamily="34" charset="0"/>
              </a:rPr>
              <a:t>)</a:t>
            </a:r>
          </a:p>
          <a:p>
            <a:pPr lvl="1" algn="just">
              <a:buFontTx/>
              <a:buChar char="•"/>
            </a:pPr>
            <a:r>
              <a:rPr lang="en-US" sz="2400" b="1" dirty="0" smtClean="0">
                <a:latin typeface="Tahoma" pitchFamily="34" charset="0"/>
              </a:rPr>
              <a:t>     </a:t>
            </a:r>
            <a:r>
              <a:rPr lang="en-US" sz="2400" b="1" dirty="0" err="1" smtClean="0">
                <a:latin typeface="Tahoma" pitchFamily="34" charset="0"/>
              </a:rPr>
              <a:t>Konseptual</a:t>
            </a:r>
            <a:r>
              <a:rPr lang="en-US" sz="2400" b="1" dirty="0" smtClean="0">
                <a:latin typeface="Tahoma" pitchFamily="34" charset="0"/>
              </a:rPr>
              <a:t> (</a:t>
            </a:r>
            <a:r>
              <a:rPr lang="en-US" sz="2400" b="1" dirty="0" err="1" smtClean="0">
                <a:latin typeface="Tahoma" pitchFamily="34" charset="0"/>
              </a:rPr>
              <a:t>isi</a:t>
            </a:r>
            <a:r>
              <a:rPr lang="en-US" sz="2400" b="1" dirty="0" smtClean="0">
                <a:latin typeface="Tahoma" pitchFamily="34" charset="0"/>
              </a:rPr>
              <a:t> yang </a:t>
            </a:r>
            <a:r>
              <a:rPr lang="en-US" sz="2400" b="1" dirty="0" err="1" smtClean="0">
                <a:latin typeface="Tahoma" pitchFamily="34" charset="0"/>
              </a:rPr>
              <a:t>dibicarakan</a:t>
            </a:r>
            <a:r>
              <a:rPr lang="en-US" sz="2400" b="1" dirty="0" smtClean="0">
                <a:latin typeface="Tahoma" pitchFamily="34" charset="0"/>
              </a:rPr>
              <a:t>)</a:t>
            </a:r>
            <a:endParaRPr lang="en-US" sz="2400" b="1" dirty="0" smtClean="0">
              <a:cs typeface="Times New Roman" pitchFamily="18" charset="0"/>
            </a:endParaRPr>
          </a:p>
          <a:p>
            <a:pPr lvl="1" algn="just">
              <a:buFontTx/>
              <a:buChar char="•"/>
            </a:pPr>
            <a:r>
              <a:rPr lang="en-US" sz="2400" b="1" dirty="0" smtClean="0">
                <a:latin typeface="Tahoma" pitchFamily="34" charset="0"/>
              </a:rPr>
              <a:t>     </a:t>
            </a:r>
            <a:r>
              <a:rPr lang="en-US" sz="2400" b="1" dirty="0" err="1" smtClean="0">
                <a:latin typeface="Tahoma" pitchFamily="34" charset="0"/>
              </a:rPr>
              <a:t>Kepercayaan</a:t>
            </a:r>
            <a:endParaRPr lang="en-US" sz="24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868362"/>
          </a:xfrm>
        </p:spPr>
        <p:txBody>
          <a:bodyPr/>
          <a:lstStyle/>
          <a:p>
            <a:r>
              <a:rPr lang="en-US" dirty="0" smtClean="0"/>
              <a:t>NON VERBAL</a:t>
            </a:r>
            <a:endParaRPr lang="en-US" dirty="0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848600" cy="4267200"/>
          </a:xfrm>
        </p:spPr>
        <p:txBody>
          <a:bodyPr/>
          <a:lstStyle/>
          <a:p>
            <a:pPr algn="just"/>
            <a:r>
              <a:rPr lang="en-US" dirty="0" smtClean="0">
                <a:latin typeface="Tahoma" pitchFamily="34" charset="0"/>
              </a:rPr>
              <a:t>Cara </a:t>
            </a:r>
            <a:r>
              <a:rPr lang="en-US" dirty="0" err="1" smtClean="0">
                <a:latin typeface="Tahoma" pitchFamily="34" charset="0"/>
              </a:rPr>
              <a:t>sesorang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berkomunikasi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tidak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menggunakan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kata-kata</a:t>
            </a:r>
            <a:r>
              <a:rPr lang="en-US" dirty="0" smtClean="0">
                <a:latin typeface="Tahoma" pitchFamily="34" charset="0"/>
              </a:rPr>
              <a:t>, </a:t>
            </a:r>
            <a:r>
              <a:rPr lang="en-US" dirty="0" err="1" smtClean="0">
                <a:latin typeface="Tahoma" pitchFamily="34" charset="0"/>
              </a:rPr>
              <a:t>baik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disadari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maupun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tidak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disadari</a:t>
            </a:r>
            <a:r>
              <a:rPr lang="en-US" dirty="0" smtClean="0">
                <a:latin typeface="Tahoma" pitchFamily="34" charset="0"/>
              </a:rPr>
              <a:t> (Aronson, 1994)</a:t>
            </a:r>
            <a:endParaRPr lang="en-US" dirty="0" smtClean="0">
              <a:cs typeface="Times New Roman" pitchFamily="18" charset="0"/>
            </a:endParaRPr>
          </a:p>
          <a:p>
            <a:endParaRPr lang="en-US" b="1" dirty="0"/>
          </a:p>
          <a:p>
            <a:pPr algn="just"/>
            <a:r>
              <a:rPr lang="en-US" sz="2400" dirty="0" err="1" smtClean="0">
                <a:latin typeface="Tahoma" pitchFamily="34" charset="0"/>
              </a:rPr>
              <a:t>Pesan</a:t>
            </a:r>
            <a:r>
              <a:rPr lang="en-US" sz="2400" dirty="0" smtClean="0">
                <a:latin typeface="Tahoma" pitchFamily="34" charset="0"/>
              </a:rPr>
              <a:t> nonverbal </a:t>
            </a:r>
            <a:r>
              <a:rPr lang="en-US" sz="2400" dirty="0" err="1" smtClean="0">
                <a:latin typeface="Tahoma" pitchFamily="34" charset="0"/>
              </a:rPr>
              <a:t>penting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</a:rPr>
              <a:t>karena</a:t>
            </a:r>
            <a:r>
              <a:rPr lang="en-US" sz="2400" dirty="0" smtClean="0">
                <a:latin typeface="Tahoma" pitchFamily="34" charset="0"/>
              </a:rPr>
              <a:t> </a:t>
            </a:r>
            <a:endParaRPr lang="en-US" sz="2400" dirty="0" smtClean="0">
              <a:cs typeface="Times New Roman" pitchFamily="18" charset="0"/>
            </a:endParaRPr>
          </a:p>
          <a:p>
            <a:pPr algn="just">
              <a:buFontTx/>
              <a:buAutoNum type="arabicPeriod"/>
            </a:pPr>
            <a:r>
              <a:rPr lang="en-US" sz="2400" dirty="0" err="1" smtClean="0">
                <a:latin typeface="Tahoma" pitchFamily="34" charset="0"/>
              </a:rPr>
              <a:t>Sangat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</a:rPr>
              <a:t>menentukan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</a:rPr>
              <a:t>makna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</a:rPr>
              <a:t>dalam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</a:rPr>
              <a:t>komunikasi</a:t>
            </a:r>
            <a:endParaRPr lang="en-US" sz="2400" dirty="0" smtClean="0"/>
          </a:p>
          <a:p>
            <a:pPr algn="just">
              <a:buFontTx/>
              <a:buAutoNum type="arabicPeriod"/>
            </a:pPr>
            <a:r>
              <a:rPr lang="en-US" sz="2400" dirty="0" err="1" smtClean="0">
                <a:latin typeface="Tahoma" pitchFamily="34" charset="0"/>
              </a:rPr>
              <a:t>Perasaan</a:t>
            </a:r>
            <a:r>
              <a:rPr lang="en-US" sz="2400" dirty="0" smtClean="0">
                <a:latin typeface="Tahoma" pitchFamily="34" charset="0"/>
              </a:rPr>
              <a:t>/</a:t>
            </a:r>
            <a:r>
              <a:rPr lang="en-US" sz="2400" dirty="0" err="1" smtClean="0">
                <a:latin typeface="Tahoma" pitchFamily="34" charset="0"/>
              </a:rPr>
              <a:t>emosi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</a:rPr>
              <a:t>lebih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</a:rPr>
              <a:t>cermat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</a:rPr>
              <a:t>disampaikan</a:t>
            </a:r>
            <a:endParaRPr lang="en-US" sz="2400" dirty="0" smtClean="0"/>
          </a:p>
          <a:p>
            <a:pPr algn="just">
              <a:buFontTx/>
              <a:buAutoNum type="arabicPeriod"/>
            </a:pPr>
            <a:r>
              <a:rPr lang="en-US" sz="2400" dirty="0" err="1" smtClean="0">
                <a:latin typeface="Tahoma" pitchFamily="34" charset="0"/>
              </a:rPr>
              <a:t>Sering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</a:rPr>
              <a:t>lebih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</a:rPr>
              <a:t>efisien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</a:rPr>
              <a:t>daripada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</a:rPr>
              <a:t>pesan</a:t>
            </a:r>
            <a:r>
              <a:rPr lang="en-US" sz="2400" dirty="0" smtClean="0">
                <a:latin typeface="Tahoma" pitchFamily="34" charset="0"/>
              </a:rPr>
              <a:t> verbal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Monotype Corsiva" pitchFamily="66" charset="0"/>
              </a:rPr>
              <a:t>Ciri-ciri</a:t>
            </a:r>
            <a:r>
              <a:rPr lang="en-US" dirty="0" smtClean="0">
                <a:latin typeface="Monotype Corsiva" pitchFamily="66" charset="0"/>
              </a:rPr>
              <a:t> </a:t>
            </a:r>
            <a:r>
              <a:rPr lang="en-US" dirty="0" err="1" smtClean="0">
                <a:latin typeface="Monotype Corsiva" pitchFamily="66" charset="0"/>
              </a:rPr>
              <a:t>komunikasi</a:t>
            </a:r>
            <a:r>
              <a:rPr lang="en-US" dirty="0" smtClean="0">
                <a:latin typeface="Monotype Corsiva" pitchFamily="66" charset="0"/>
              </a:rPr>
              <a:t> non verbal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AutoNum type="arabicPeriod"/>
            </a:pPr>
            <a:r>
              <a:rPr lang="en-US" dirty="0" err="1" smtClean="0">
                <a:latin typeface="Tahoma" pitchFamily="34" charset="0"/>
              </a:rPr>
              <a:t>Biasanya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tidak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kita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sadari</a:t>
            </a:r>
            <a:endParaRPr lang="en-US" dirty="0" smtClean="0"/>
          </a:p>
          <a:p>
            <a:pPr algn="just">
              <a:buFontTx/>
              <a:buAutoNum type="arabicPeriod"/>
            </a:pPr>
            <a:r>
              <a:rPr lang="en-US" dirty="0" err="1" smtClean="0">
                <a:latin typeface="Tahoma" pitchFamily="34" charset="0"/>
              </a:rPr>
              <a:t>Komunikasi</a:t>
            </a:r>
            <a:r>
              <a:rPr lang="en-US" dirty="0" smtClean="0">
                <a:latin typeface="Tahoma" pitchFamily="34" charset="0"/>
              </a:rPr>
              <a:t> nonverbal </a:t>
            </a:r>
            <a:r>
              <a:rPr lang="en-US" dirty="0" err="1" smtClean="0">
                <a:latin typeface="Tahoma" pitchFamily="34" charset="0"/>
              </a:rPr>
              <a:t>merupakan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kebiasaan</a:t>
            </a:r>
            <a:r>
              <a:rPr lang="en-US" dirty="0" smtClean="0">
                <a:latin typeface="Tahoma" pitchFamily="34" charset="0"/>
              </a:rPr>
              <a:t> (habit)</a:t>
            </a:r>
            <a:endParaRPr lang="en-US" dirty="0" smtClean="0"/>
          </a:p>
          <a:p>
            <a:pPr algn="just">
              <a:buFontTx/>
              <a:buAutoNum type="arabicPeriod"/>
            </a:pPr>
            <a:r>
              <a:rPr lang="en-US" dirty="0" err="1" smtClean="0">
                <a:latin typeface="Tahoma" pitchFamily="34" charset="0"/>
              </a:rPr>
              <a:t>Komunikasi</a:t>
            </a:r>
            <a:r>
              <a:rPr lang="en-US" dirty="0" smtClean="0">
                <a:latin typeface="Tahoma" pitchFamily="34" charset="0"/>
              </a:rPr>
              <a:t> nonverbal </a:t>
            </a:r>
            <a:r>
              <a:rPr lang="en-US" dirty="0" err="1" smtClean="0">
                <a:latin typeface="Tahoma" pitchFamily="34" charset="0"/>
              </a:rPr>
              <a:t>dapat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menjebak</a:t>
            </a:r>
            <a:r>
              <a:rPr lang="en-US" dirty="0" smtClean="0">
                <a:latin typeface="Tahoma" pitchFamily="34" charset="0"/>
              </a:rPr>
              <a:t>/</a:t>
            </a:r>
            <a:r>
              <a:rPr lang="en-US" dirty="0" err="1" smtClean="0">
                <a:latin typeface="Tahoma" pitchFamily="34" charset="0"/>
              </a:rPr>
              <a:t>membohongi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seseorang</a:t>
            </a:r>
            <a:endParaRPr lang="en-US" dirty="0" smtClean="0"/>
          </a:p>
          <a:p>
            <a:pPr algn="just">
              <a:buFontTx/>
              <a:buAutoNum type="arabicPeriod"/>
            </a:pPr>
            <a:r>
              <a:rPr lang="en-US" dirty="0" err="1" smtClean="0">
                <a:latin typeface="Tahoma" pitchFamily="34" charset="0"/>
              </a:rPr>
              <a:t>Komunikasi</a:t>
            </a:r>
            <a:r>
              <a:rPr lang="en-US" dirty="0" smtClean="0">
                <a:latin typeface="Tahoma" pitchFamily="34" charset="0"/>
              </a:rPr>
              <a:t> nonverbal </a:t>
            </a:r>
            <a:r>
              <a:rPr lang="en-US" dirty="0" err="1" smtClean="0">
                <a:latin typeface="Tahoma" pitchFamily="34" charset="0"/>
              </a:rPr>
              <a:t>sangat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dipengaruhi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budaya</a:t>
            </a:r>
            <a:endParaRPr lang="en-US" dirty="0" smtClean="0"/>
          </a:p>
          <a:p>
            <a:pPr algn="just">
              <a:buFontTx/>
              <a:buAutoNum type="arabicPeriod"/>
            </a:pPr>
            <a:r>
              <a:rPr lang="en-US" dirty="0" err="1" smtClean="0">
                <a:latin typeface="Tahoma" pitchFamily="34" charset="0"/>
              </a:rPr>
              <a:t>Komunikasi</a:t>
            </a:r>
            <a:r>
              <a:rPr lang="en-US" dirty="0" smtClean="0">
                <a:latin typeface="Tahoma" pitchFamily="34" charset="0"/>
              </a:rPr>
              <a:t> nonverbal </a:t>
            </a:r>
            <a:r>
              <a:rPr lang="en-US" dirty="0" err="1" smtClean="0">
                <a:latin typeface="Tahoma" pitchFamily="34" charset="0"/>
              </a:rPr>
              <a:t>perlu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dilihat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pada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konteksnya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Macam-macam</a:t>
            </a:r>
            <a:r>
              <a:rPr lang="en-US" dirty="0" smtClean="0"/>
              <a:t> non verbal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AutoNum type="arabicPeriod"/>
            </a:pPr>
            <a:r>
              <a:rPr lang="en-US" sz="2000" b="1" dirty="0" err="1" smtClean="0">
                <a:solidFill>
                  <a:schemeClr val="tx2"/>
                </a:solidFill>
                <a:latin typeface="Tahoma" pitchFamily="34" charset="0"/>
              </a:rPr>
              <a:t>Gerak</a:t>
            </a:r>
            <a:r>
              <a:rPr lang="en-US" sz="2000" b="1" dirty="0" smtClean="0">
                <a:solidFill>
                  <a:schemeClr val="tx2"/>
                </a:solidFill>
                <a:latin typeface="Tahoma" pitchFamily="34" charset="0"/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  <a:latin typeface="Tahoma" pitchFamily="34" charset="0"/>
              </a:rPr>
              <a:t>tubuh</a:t>
            </a:r>
            <a:r>
              <a:rPr lang="en-US" sz="2000" b="1" dirty="0" smtClean="0">
                <a:solidFill>
                  <a:schemeClr val="tx2"/>
                </a:solidFill>
                <a:latin typeface="Tahoma" pitchFamily="34" charset="0"/>
              </a:rPr>
              <a:t> (</a:t>
            </a:r>
            <a:r>
              <a:rPr lang="en-US" sz="2000" b="1" dirty="0" err="1" smtClean="0">
                <a:solidFill>
                  <a:schemeClr val="tx2"/>
                </a:solidFill>
                <a:latin typeface="Tahoma" pitchFamily="34" charset="0"/>
              </a:rPr>
              <a:t>kinesik</a:t>
            </a:r>
            <a:r>
              <a:rPr lang="en-US" sz="2000" b="1" dirty="0" smtClean="0">
                <a:solidFill>
                  <a:schemeClr val="tx2"/>
                </a:solidFill>
                <a:latin typeface="Tahoma" pitchFamily="34" charset="0"/>
              </a:rPr>
              <a:t>) :</a:t>
            </a:r>
            <a:endParaRPr lang="en-US" sz="2000" b="1" dirty="0" smtClean="0">
              <a:solidFill>
                <a:schemeClr val="tx2"/>
              </a:solidFill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Symbol" pitchFamily="18" charset="2"/>
                <a:cs typeface="Times New Roman" pitchFamily="18" charset="0"/>
              </a:rPr>
              <a:t>	</a:t>
            </a:r>
            <a:endParaRPr lang="en-US" sz="2000" b="1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 marL="609600" indent="-609600" algn="just">
              <a:lnSpc>
                <a:spcPct val="90000"/>
              </a:lnSpc>
              <a:buFontTx/>
              <a:buAutoNum type="arabicPeriod" startAt="2"/>
            </a:pPr>
            <a:r>
              <a:rPr lang="en-US" sz="2000" b="1" dirty="0" err="1" smtClean="0">
                <a:solidFill>
                  <a:schemeClr val="tx2"/>
                </a:solidFill>
                <a:latin typeface="Tahoma" pitchFamily="34" charset="0"/>
              </a:rPr>
              <a:t>Paralingusitik</a:t>
            </a:r>
            <a:r>
              <a:rPr lang="en-US" sz="2000" b="1" dirty="0" smtClean="0">
                <a:solidFill>
                  <a:schemeClr val="tx2"/>
                </a:solidFill>
                <a:latin typeface="Tahoma" pitchFamily="34" charset="0"/>
              </a:rPr>
              <a:t> 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 startAt="2"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Symbol" pitchFamily="18" charset="2"/>
                <a:cs typeface="Times New Roman" pitchFamily="18" charset="0"/>
              </a:rPr>
              <a:t>3.      </a:t>
            </a:r>
            <a:r>
              <a:rPr lang="en-US" sz="2000" b="1" dirty="0" err="1" smtClean="0">
                <a:solidFill>
                  <a:schemeClr val="tx2"/>
                </a:solidFill>
                <a:latin typeface="Tahoma" pitchFamily="34" charset="0"/>
              </a:rPr>
              <a:t>Proxemics</a:t>
            </a:r>
            <a:r>
              <a:rPr lang="en-US" sz="2000" b="1" dirty="0" smtClean="0">
                <a:solidFill>
                  <a:schemeClr val="tx2"/>
                </a:solidFill>
                <a:latin typeface="Tahoma" pitchFamily="34" charset="0"/>
              </a:rPr>
              <a:t> </a:t>
            </a:r>
            <a:endParaRPr lang="en-US" sz="2000" b="1" dirty="0" smtClean="0">
              <a:solidFill>
                <a:schemeClr val="tx2"/>
              </a:solidFill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en-US" sz="2000" b="1" dirty="0" smtClean="0">
              <a:solidFill>
                <a:schemeClr val="tx2"/>
              </a:solidFill>
              <a:latin typeface="Tahoma" pitchFamily="34" charset="0"/>
              <a:cs typeface="Times New Roman" pitchFamily="18" charset="0"/>
            </a:endParaRPr>
          </a:p>
          <a:p>
            <a:pPr marL="609600" indent="-609600" algn="just">
              <a:lnSpc>
                <a:spcPct val="90000"/>
              </a:lnSpc>
              <a:buFontTx/>
              <a:buAutoNum type="arabicPeriod" startAt="4"/>
            </a:pPr>
            <a:r>
              <a:rPr lang="en-US" sz="2000" b="1" dirty="0" err="1" smtClean="0">
                <a:solidFill>
                  <a:schemeClr val="tx2"/>
                </a:solidFill>
                <a:latin typeface="Tahoma" pitchFamily="34" charset="0"/>
              </a:rPr>
              <a:t>Sentuhan</a:t>
            </a:r>
            <a:r>
              <a:rPr lang="en-US" sz="2000" b="1" dirty="0" smtClean="0">
                <a:solidFill>
                  <a:schemeClr val="tx2"/>
                </a:solidFill>
                <a:latin typeface="Tahoma" pitchFamily="34" charset="0"/>
              </a:rPr>
              <a:t> – </a:t>
            </a:r>
            <a:r>
              <a:rPr lang="en-US" sz="2000" b="1" dirty="0" err="1" smtClean="0">
                <a:solidFill>
                  <a:schemeClr val="tx2"/>
                </a:solidFill>
                <a:latin typeface="Tahoma" pitchFamily="34" charset="0"/>
              </a:rPr>
              <a:t>tactil</a:t>
            </a:r>
            <a:endParaRPr lang="en-US" sz="2000" b="1" dirty="0" smtClean="0">
              <a:solidFill>
                <a:schemeClr val="tx2"/>
              </a:solidFill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marL="609600" indent="-609600" algn="just">
              <a:lnSpc>
                <a:spcPct val="90000"/>
              </a:lnSpc>
              <a:buFontTx/>
              <a:buAutoNum type="arabicPeriod" startAt="5"/>
            </a:pPr>
            <a:r>
              <a:rPr lang="en-US" sz="2000" b="1" dirty="0" err="1" smtClean="0">
                <a:solidFill>
                  <a:schemeClr val="tx2"/>
                </a:solidFill>
                <a:latin typeface="Tahoma" pitchFamily="34" charset="0"/>
              </a:rPr>
              <a:t>Olfactil</a:t>
            </a:r>
            <a:r>
              <a:rPr lang="en-US" sz="2000" b="1" dirty="0" smtClean="0">
                <a:solidFill>
                  <a:schemeClr val="tx2"/>
                </a:solidFill>
                <a:latin typeface="Tahoma" pitchFamily="34" charset="0"/>
              </a:rPr>
              <a:t> – </a:t>
            </a:r>
            <a:r>
              <a:rPr lang="en-US" sz="2000" b="1" dirty="0" err="1" smtClean="0">
                <a:solidFill>
                  <a:schemeClr val="tx2"/>
                </a:solidFill>
                <a:latin typeface="Tahoma" pitchFamily="34" charset="0"/>
              </a:rPr>
              <a:t>bau-bauan</a:t>
            </a:r>
            <a:r>
              <a:rPr lang="en-US" sz="2000" b="1" dirty="0" smtClean="0">
                <a:solidFill>
                  <a:schemeClr val="tx2"/>
                </a:solidFill>
                <a:latin typeface="Tahoma" pitchFamily="34" charset="0"/>
              </a:rPr>
              <a:t>, </a:t>
            </a:r>
            <a:endParaRPr lang="en-US" sz="2000" b="1" dirty="0" smtClean="0">
              <a:solidFill>
                <a:schemeClr val="tx2"/>
              </a:solidFill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marL="609600" indent="-609600" algn="just">
              <a:lnSpc>
                <a:spcPct val="90000"/>
              </a:lnSpc>
              <a:buFontTx/>
              <a:buAutoNum type="arabicPeriod" startAt="6"/>
            </a:pPr>
            <a:r>
              <a:rPr lang="en-US" sz="2000" b="1" dirty="0" err="1" smtClean="0">
                <a:solidFill>
                  <a:schemeClr val="tx2"/>
                </a:solidFill>
                <a:latin typeface="Tahoma" pitchFamily="34" charset="0"/>
              </a:rPr>
              <a:t>Artifactual</a:t>
            </a:r>
            <a:r>
              <a:rPr lang="en-US" sz="2000" b="1" dirty="0" smtClean="0">
                <a:solidFill>
                  <a:schemeClr val="tx2"/>
                </a:solidFill>
                <a:latin typeface="Tahoma" pitchFamily="34" charset="0"/>
              </a:rPr>
              <a:t> – </a:t>
            </a:r>
            <a:r>
              <a:rPr lang="en-US" sz="2000" b="1" dirty="0" err="1" smtClean="0">
                <a:solidFill>
                  <a:schemeClr val="tx2"/>
                </a:solidFill>
                <a:latin typeface="Tahoma" pitchFamily="34" charset="0"/>
              </a:rPr>
              <a:t>penampilan</a:t>
            </a:r>
            <a:endParaRPr lang="en-US" sz="2000" b="1" dirty="0" smtClean="0">
              <a:solidFill>
                <a:schemeClr val="tx2"/>
              </a:solidFill>
            </a:endParaRPr>
          </a:p>
          <a:p>
            <a:endParaRPr lang="en-US" sz="20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RINCIAN</a:t>
            </a:r>
            <a:endParaRPr lang="en-US" sz="2800" dirty="0"/>
          </a:p>
        </p:txBody>
      </p:sp>
      <p:sp>
        <p:nvSpPr>
          <p:cNvPr id="44050" name="AutoShape 18"/>
          <p:cNvSpPr>
            <a:spLocks noChangeArrowheads="1"/>
          </p:cNvSpPr>
          <p:nvPr/>
        </p:nvSpPr>
        <p:spPr bwMode="auto">
          <a:xfrm>
            <a:off x="5562600" y="3095625"/>
            <a:ext cx="2286000" cy="2667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27451"/>
                  <a:invGamma/>
                </a:srgbClr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>
              <a:latin typeface="Verdana" pitchFamily="34" charset="0"/>
            </a:endParaRPr>
          </a:p>
        </p:txBody>
      </p:sp>
      <p:sp>
        <p:nvSpPr>
          <p:cNvPr id="44052" name="AutoShape 20"/>
          <p:cNvSpPr>
            <a:spLocks noChangeArrowheads="1"/>
          </p:cNvSpPr>
          <p:nvPr/>
        </p:nvSpPr>
        <p:spPr bwMode="auto">
          <a:xfrm>
            <a:off x="1143000" y="3095625"/>
            <a:ext cx="2286000" cy="2667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27451"/>
                  <a:invGamma/>
                </a:srgbClr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 dirty="0" err="1" smtClean="0">
                <a:solidFill>
                  <a:srgbClr val="000000"/>
                </a:solidFill>
                <a:latin typeface="Verdana" pitchFamily="34" charset="0"/>
              </a:rPr>
              <a:t>Intonasi</a:t>
            </a:r>
            <a:endParaRPr lang="en-US" sz="2000" b="1" dirty="0" smtClean="0">
              <a:solidFill>
                <a:srgbClr val="000000"/>
              </a:solidFill>
              <a:latin typeface="Verdana" pitchFamily="34" charset="0"/>
            </a:endParaRPr>
          </a:p>
          <a:p>
            <a:pPr algn="ctr" eaLnBrk="0" hangingPunct="0"/>
            <a:r>
              <a:rPr lang="en-US" sz="2000" b="1" dirty="0" err="1" smtClean="0">
                <a:solidFill>
                  <a:srgbClr val="000000"/>
                </a:solidFill>
                <a:latin typeface="Verdana" pitchFamily="34" charset="0"/>
              </a:rPr>
              <a:t>Tekanan</a:t>
            </a:r>
            <a:r>
              <a:rPr lang="en-US" sz="2000" b="1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Verdana" pitchFamily="34" charset="0"/>
              </a:rPr>
              <a:t>suara</a:t>
            </a:r>
            <a:endParaRPr lang="en-US" sz="2000" b="1" dirty="0" smtClean="0">
              <a:solidFill>
                <a:srgbClr val="000000"/>
              </a:solidFill>
              <a:latin typeface="Verdana" pitchFamily="34" charset="0"/>
            </a:endParaRPr>
          </a:p>
          <a:p>
            <a:pPr algn="ctr" eaLnBrk="0" hangingPunct="0"/>
            <a:r>
              <a:rPr lang="en-US" sz="2000" b="1" dirty="0" err="1" smtClean="0">
                <a:solidFill>
                  <a:srgbClr val="000000"/>
                </a:solidFill>
                <a:latin typeface="Verdana" pitchFamily="34" charset="0"/>
              </a:rPr>
              <a:t>jeda</a:t>
            </a:r>
            <a:endParaRPr lang="en-US" sz="20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44054" name="AutoShape 22"/>
          <p:cNvSpPr>
            <a:spLocks noChangeAspect="1" noChangeArrowheads="1" noTextEdit="1"/>
          </p:cNvSpPr>
          <p:nvPr/>
        </p:nvSpPr>
        <p:spPr bwMode="gray">
          <a:xfrm>
            <a:off x="3222625" y="2995613"/>
            <a:ext cx="909638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55" name="Freeform 23"/>
          <p:cNvSpPr>
            <a:spLocks/>
          </p:cNvSpPr>
          <p:nvPr/>
        </p:nvSpPr>
        <p:spPr bwMode="gray">
          <a:xfrm>
            <a:off x="3222625" y="2998788"/>
            <a:ext cx="903288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56" name="AutoShape 24"/>
          <p:cNvSpPr>
            <a:spLocks noChangeAspect="1" noChangeArrowheads="1" noTextEdit="1"/>
          </p:cNvSpPr>
          <p:nvPr/>
        </p:nvSpPr>
        <p:spPr bwMode="gray">
          <a:xfrm flipH="1">
            <a:off x="4868863" y="2995613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57" name="Freeform 25"/>
          <p:cNvSpPr>
            <a:spLocks/>
          </p:cNvSpPr>
          <p:nvPr/>
        </p:nvSpPr>
        <p:spPr bwMode="gray">
          <a:xfrm flipH="1">
            <a:off x="4875213" y="2998788"/>
            <a:ext cx="903287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4058" name="Group 26"/>
          <p:cNvGrpSpPr>
            <a:grpSpLocks/>
          </p:cNvGrpSpPr>
          <p:nvPr/>
        </p:nvGrpSpPr>
        <p:grpSpPr bwMode="auto">
          <a:xfrm>
            <a:off x="3048000" y="1371600"/>
            <a:ext cx="2998788" cy="1601788"/>
            <a:chOff x="1997" y="1314"/>
            <a:chExt cx="1889" cy="1009"/>
          </a:xfrm>
        </p:grpSpPr>
        <p:grpSp>
          <p:nvGrpSpPr>
            <p:cNvPr id="44059" name="Group 27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44060" name="Oval 28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61" name="Oval 29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062" name="Oval 30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44063" name="Oval 31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44064" name="Oval 32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44065" name="Oval 33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</p:grpSp>
      <p:sp>
        <p:nvSpPr>
          <p:cNvPr id="44066" name="Text Box 34"/>
          <p:cNvSpPr txBox="1">
            <a:spLocks noChangeArrowheads="1"/>
          </p:cNvSpPr>
          <p:nvPr/>
        </p:nvSpPr>
        <p:spPr bwMode="auto">
          <a:xfrm>
            <a:off x="2819400" y="1828800"/>
            <a:ext cx="32766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PARALINGUISTIK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067" name="Text Box 35"/>
          <p:cNvSpPr txBox="1">
            <a:spLocks noChangeArrowheads="1"/>
          </p:cNvSpPr>
          <p:nvPr/>
        </p:nvSpPr>
        <p:spPr bwMode="auto">
          <a:xfrm>
            <a:off x="5715000" y="3352800"/>
            <a:ext cx="20383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b="1" dirty="0" err="1" smtClean="0">
                <a:solidFill>
                  <a:srgbClr val="000000"/>
                </a:solidFill>
              </a:rPr>
              <a:t>Tekanan</a:t>
            </a:r>
            <a:r>
              <a:rPr lang="en-US" sz="2400" b="1" dirty="0" smtClean="0">
                <a:solidFill>
                  <a:srgbClr val="000000"/>
                </a:solidFill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</a:rPr>
              <a:t>suara</a:t>
            </a:r>
            <a:endParaRPr lang="en-US" sz="2400" b="1" dirty="0" smtClean="0">
              <a:solidFill>
                <a:srgbClr val="000000"/>
              </a:solidFill>
            </a:endParaRPr>
          </a:p>
          <a:p>
            <a:pPr eaLnBrk="0" hangingPunct="0"/>
            <a:r>
              <a:rPr lang="en-US" sz="2400" b="1" dirty="0" smtClean="0">
                <a:solidFill>
                  <a:srgbClr val="000000"/>
                </a:solidFill>
              </a:rPr>
              <a:t>. Ah</a:t>
            </a:r>
          </a:p>
          <a:p>
            <a:pPr eaLnBrk="0" hangingPunct="0"/>
            <a:r>
              <a:rPr lang="en-US" sz="2400" b="1" dirty="0" smtClean="0">
                <a:solidFill>
                  <a:srgbClr val="000000"/>
                </a:solidFill>
              </a:rPr>
              <a:t>.</a:t>
            </a:r>
            <a:r>
              <a:rPr lang="en-US" sz="2400" b="1" dirty="0" err="1" smtClean="0">
                <a:solidFill>
                  <a:srgbClr val="000000"/>
                </a:solidFill>
              </a:rPr>
              <a:t>ih</a:t>
            </a:r>
            <a:endParaRPr lang="en-US" sz="2400" b="1" dirty="0" smtClean="0">
              <a:solidFill>
                <a:srgbClr val="000000"/>
              </a:solidFill>
            </a:endParaRPr>
          </a:p>
          <a:p>
            <a:pPr eaLnBrk="0" hangingPunct="0"/>
            <a:r>
              <a:rPr lang="en-US" sz="2400" b="1" dirty="0" smtClean="0">
                <a:solidFill>
                  <a:srgbClr val="000000"/>
                </a:solidFill>
              </a:rPr>
              <a:t>.eh.</a:t>
            </a:r>
            <a:endParaRPr lang="en-US" sz="24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BENTUK NON VERBAL</a:t>
            </a:r>
            <a:endParaRPr lang="en-US" dirty="0"/>
          </a:p>
        </p:txBody>
      </p:sp>
      <p:sp>
        <p:nvSpPr>
          <p:cNvPr id="33795" name="Freeform 3"/>
          <p:cNvSpPr>
            <a:spLocks noEditPoints="1"/>
          </p:cNvSpPr>
          <p:nvPr/>
        </p:nvSpPr>
        <p:spPr bwMode="gray">
          <a:xfrm rot="-1358056">
            <a:off x="1077913" y="2309813"/>
            <a:ext cx="6853237" cy="2803525"/>
          </a:xfrm>
          <a:custGeom>
            <a:avLst/>
            <a:gdLst/>
            <a:ahLst/>
            <a:cxnLst>
              <a:cxn ang="0">
                <a:pos x="1692" y="12"/>
              </a:cxn>
              <a:cxn ang="0">
                <a:pos x="1234" y="74"/>
              </a:cxn>
              <a:cxn ang="0">
                <a:pos x="828" y="182"/>
              </a:cxn>
              <a:cxn ang="0">
                <a:pos x="486" y="330"/>
              </a:cxn>
              <a:cxn ang="0">
                <a:pos x="226" y="510"/>
              </a:cxn>
              <a:cxn ang="0">
                <a:pos x="58" y="718"/>
              </a:cxn>
              <a:cxn ang="0">
                <a:pos x="0" y="944"/>
              </a:cxn>
              <a:cxn ang="0">
                <a:pos x="58" y="1170"/>
              </a:cxn>
              <a:cxn ang="0">
                <a:pos x="226" y="1378"/>
              </a:cxn>
              <a:cxn ang="0">
                <a:pos x="486" y="1558"/>
              </a:cxn>
              <a:cxn ang="0">
                <a:pos x="828" y="1706"/>
              </a:cxn>
              <a:cxn ang="0">
                <a:pos x="1234" y="1814"/>
              </a:cxn>
              <a:cxn ang="0">
                <a:pos x="1692" y="1876"/>
              </a:cxn>
              <a:cxn ang="0">
                <a:pos x="2186" y="1884"/>
              </a:cxn>
              <a:cxn ang="0">
                <a:pos x="2658" y="1840"/>
              </a:cxn>
              <a:cxn ang="0">
                <a:pos x="3084" y="1746"/>
              </a:cxn>
              <a:cxn ang="0">
                <a:pos x="3448" y="1612"/>
              </a:cxn>
              <a:cxn ang="0">
                <a:pos x="3738" y="1442"/>
              </a:cxn>
              <a:cxn ang="0">
                <a:pos x="3938" y="1242"/>
              </a:cxn>
              <a:cxn ang="0">
                <a:pos x="4034" y="1022"/>
              </a:cxn>
              <a:cxn ang="0">
                <a:pos x="4014" y="790"/>
              </a:cxn>
              <a:cxn ang="0">
                <a:pos x="3882" y="576"/>
              </a:cxn>
              <a:cxn ang="0">
                <a:pos x="3650" y="386"/>
              </a:cxn>
              <a:cxn ang="0">
                <a:pos x="3334" y="228"/>
              </a:cxn>
              <a:cxn ang="0">
                <a:pos x="2948" y="106"/>
              </a:cxn>
              <a:cxn ang="0">
                <a:pos x="2506" y="28"/>
              </a:cxn>
              <a:cxn ang="0">
                <a:pos x="2020" y="0"/>
              </a:cxn>
              <a:cxn ang="0">
                <a:pos x="1606" y="1736"/>
              </a:cxn>
              <a:cxn ang="0">
                <a:pos x="1164" y="1678"/>
              </a:cxn>
              <a:cxn ang="0">
                <a:pos x="776" y="1576"/>
              </a:cxn>
              <a:cxn ang="0">
                <a:pos x="458" y="1436"/>
              </a:cxn>
              <a:cxn ang="0">
                <a:pos x="224" y="1266"/>
              </a:cxn>
              <a:cxn ang="0">
                <a:pos x="88" y="1074"/>
              </a:cxn>
              <a:cxn ang="0">
                <a:pos x="68" y="864"/>
              </a:cxn>
              <a:cxn ang="0">
                <a:pos x="166" y="664"/>
              </a:cxn>
              <a:cxn ang="0">
                <a:pos x="370" y="486"/>
              </a:cxn>
              <a:cxn ang="0">
                <a:pos x="662" y="336"/>
              </a:cxn>
              <a:cxn ang="0">
                <a:pos x="1028" y="222"/>
              </a:cxn>
              <a:cxn ang="0">
                <a:pos x="1454" y="148"/>
              </a:cxn>
              <a:cxn ang="0">
                <a:pos x="1922" y="120"/>
              </a:cxn>
              <a:cxn ang="0">
                <a:pos x="2392" y="148"/>
              </a:cxn>
              <a:cxn ang="0">
                <a:pos x="2818" y="222"/>
              </a:cxn>
              <a:cxn ang="0">
                <a:pos x="3184" y="336"/>
              </a:cxn>
              <a:cxn ang="0">
                <a:pos x="3476" y="486"/>
              </a:cxn>
              <a:cxn ang="0">
                <a:pos x="3680" y="664"/>
              </a:cxn>
              <a:cxn ang="0">
                <a:pos x="3778" y="864"/>
              </a:cxn>
              <a:cxn ang="0">
                <a:pos x="3758" y="1074"/>
              </a:cxn>
              <a:cxn ang="0">
                <a:pos x="3622" y="1266"/>
              </a:cxn>
              <a:cxn ang="0">
                <a:pos x="3388" y="1436"/>
              </a:cxn>
              <a:cxn ang="0">
                <a:pos x="3070" y="1576"/>
              </a:cxn>
              <a:cxn ang="0">
                <a:pos x="2682" y="1678"/>
              </a:cxn>
              <a:cxn ang="0">
                <a:pos x="2240" y="1736"/>
              </a:cxn>
            </a:cxnLst>
            <a:rect l="0" t="0" r="r" b="b"/>
            <a:pathLst>
              <a:path w="4040" h="1888">
                <a:moveTo>
                  <a:pt x="2020" y="0"/>
                </a:moveTo>
                <a:lnTo>
                  <a:pt x="1854" y="4"/>
                </a:lnTo>
                <a:lnTo>
                  <a:pt x="1692" y="12"/>
                </a:lnTo>
                <a:lnTo>
                  <a:pt x="1534" y="28"/>
                </a:lnTo>
                <a:lnTo>
                  <a:pt x="1382" y="48"/>
                </a:lnTo>
                <a:lnTo>
                  <a:pt x="1234" y="74"/>
                </a:lnTo>
                <a:lnTo>
                  <a:pt x="1092" y="106"/>
                </a:lnTo>
                <a:lnTo>
                  <a:pt x="956" y="142"/>
                </a:lnTo>
                <a:lnTo>
                  <a:pt x="828" y="182"/>
                </a:lnTo>
                <a:lnTo>
                  <a:pt x="706" y="228"/>
                </a:lnTo>
                <a:lnTo>
                  <a:pt x="592" y="276"/>
                </a:lnTo>
                <a:lnTo>
                  <a:pt x="486" y="330"/>
                </a:lnTo>
                <a:lnTo>
                  <a:pt x="390" y="386"/>
                </a:lnTo>
                <a:lnTo>
                  <a:pt x="302" y="446"/>
                </a:lnTo>
                <a:lnTo>
                  <a:pt x="226" y="510"/>
                </a:lnTo>
                <a:lnTo>
                  <a:pt x="158" y="576"/>
                </a:lnTo>
                <a:lnTo>
                  <a:pt x="102" y="646"/>
                </a:lnTo>
                <a:lnTo>
                  <a:pt x="58" y="718"/>
                </a:lnTo>
                <a:lnTo>
                  <a:pt x="26" y="790"/>
                </a:lnTo>
                <a:lnTo>
                  <a:pt x="6" y="866"/>
                </a:lnTo>
                <a:lnTo>
                  <a:pt x="0" y="944"/>
                </a:lnTo>
                <a:lnTo>
                  <a:pt x="6" y="1022"/>
                </a:lnTo>
                <a:lnTo>
                  <a:pt x="26" y="1098"/>
                </a:lnTo>
                <a:lnTo>
                  <a:pt x="58" y="1170"/>
                </a:lnTo>
                <a:lnTo>
                  <a:pt x="102" y="1242"/>
                </a:lnTo>
                <a:lnTo>
                  <a:pt x="158" y="1312"/>
                </a:lnTo>
                <a:lnTo>
                  <a:pt x="226" y="1378"/>
                </a:lnTo>
                <a:lnTo>
                  <a:pt x="302" y="1442"/>
                </a:lnTo>
                <a:lnTo>
                  <a:pt x="390" y="1502"/>
                </a:lnTo>
                <a:lnTo>
                  <a:pt x="486" y="1558"/>
                </a:lnTo>
                <a:lnTo>
                  <a:pt x="592" y="1612"/>
                </a:lnTo>
                <a:lnTo>
                  <a:pt x="706" y="1660"/>
                </a:lnTo>
                <a:lnTo>
                  <a:pt x="828" y="1706"/>
                </a:lnTo>
                <a:lnTo>
                  <a:pt x="956" y="1746"/>
                </a:lnTo>
                <a:lnTo>
                  <a:pt x="1092" y="1782"/>
                </a:lnTo>
                <a:lnTo>
                  <a:pt x="1234" y="1814"/>
                </a:lnTo>
                <a:lnTo>
                  <a:pt x="1382" y="1840"/>
                </a:lnTo>
                <a:lnTo>
                  <a:pt x="1534" y="1860"/>
                </a:lnTo>
                <a:lnTo>
                  <a:pt x="1692" y="1876"/>
                </a:lnTo>
                <a:lnTo>
                  <a:pt x="1854" y="1884"/>
                </a:lnTo>
                <a:lnTo>
                  <a:pt x="2020" y="1888"/>
                </a:lnTo>
                <a:lnTo>
                  <a:pt x="2186" y="1884"/>
                </a:lnTo>
                <a:lnTo>
                  <a:pt x="2348" y="1876"/>
                </a:lnTo>
                <a:lnTo>
                  <a:pt x="2506" y="1860"/>
                </a:lnTo>
                <a:lnTo>
                  <a:pt x="2658" y="1840"/>
                </a:lnTo>
                <a:lnTo>
                  <a:pt x="2806" y="1814"/>
                </a:lnTo>
                <a:lnTo>
                  <a:pt x="2948" y="1782"/>
                </a:lnTo>
                <a:lnTo>
                  <a:pt x="3084" y="1746"/>
                </a:lnTo>
                <a:lnTo>
                  <a:pt x="3212" y="1706"/>
                </a:lnTo>
                <a:lnTo>
                  <a:pt x="3334" y="1660"/>
                </a:lnTo>
                <a:lnTo>
                  <a:pt x="3448" y="1612"/>
                </a:lnTo>
                <a:lnTo>
                  <a:pt x="3554" y="1558"/>
                </a:lnTo>
                <a:lnTo>
                  <a:pt x="3650" y="1502"/>
                </a:lnTo>
                <a:lnTo>
                  <a:pt x="3738" y="1442"/>
                </a:lnTo>
                <a:lnTo>
                  <a:pt x="3814" y="1378"/>
                </a:lnTo>
                <a:lnTo>
                  <a:pt x="3882" y="1312"/>
                </a:lnTo>
                <a:lnTo>
                  <a:pt x="3938" y="1242"/>
                </a:lnTo>
                <a:lnTo>
                  <a:pt x="3982" y="1170"/>
                </a:lnTo>
                <a:lnTo>
                  <a:pt x="4014" y="1098"/>
                </a:lnTo>
                <a:lnTo>
                  <a:pt x="4034" y="1022"/>
                </a:lnTo>
                <a:lnTo>
                  <a:pt x="4040" y="944"/>
                </a:lnTo>
                <a:lnTo>
                  <a:pt x="4034" y="866"/>
                </a:lnTo>
                <a:lnTo>
                  <a:pt x="4014" y="790"/>
                </a:lnTo>
                <a:lnTo>
                  <a:pt x="3982" y="718"/>
                </a:lnTo>
                <a:lnTo>
                  <a:pt x="3938" y="646"/>
                </a:lnTo>
                <a:lnTo>
                  <a:pt x="3882" y="576"/>
                </a:lnTo>
                <a:lnTo>
                  <a:pt x="3814" y="510"/>
                </a:lnTo>
                <a:lnTo>
                  <a:pt x="3738" y="446"/>
                </a:lnTo>
                <a:lnTo>
                  <a:pt x="3650" y="386"/>
                </a:lnTo>
                <a:lnTo>
                  <a:pt x="3554" y="330"/>
                </a:lnTo>
                <a:lnTo>
                  <a:pt x="3448" y="276"/>
                </a:lnTo>
                <a:lnTo>
                  <a:pt x="3334" y="228"/>
                </a:lnTo>
                <a:lnTo>
                  <a:pt x="3212" y="182"/>
                </a:lnTo>
                <a:lnTo>
                  <a:pt x="3084" y="142"/>
                </a:lnTo>
                <a:lnTo>
                  <a:pt x="2948" y="106"/>
                </a:lnTo>
                <a:lnTo>
                  <a:pt x="2806" y="74"/>
                </a:lnTo>
                <a:lnTo>
                  <a:pt x="2658" y="48"/>
                </a:lnTo>
                <a:lnTo>
                  <a:pt x="2506" y="28"/>
                </a:lnTo>
                <a:lnTo>
                  <a:pt x="2348" y="12"/>
                </a:lnTo>
                <a:lnTo>
                  <a:pt x="2186" y="4"/>
                </a:lnTo>
                <a:lnTo>
                  <a:pt x="2020" y="0"/>
                </a:lnTo>
                <a:close/>
                <a:moveTo>
                  <a:pt x="1922" y="1748"/>
                </a:moveTo>
                <a:lnTo>
                  <a:pt x="1762" y="1746"/>
                </a:lnTo>
                <a:lnTo>
                  <a:pt x="1606" y="1736"/>
                </a:lnTo>
                <a:lnTo>
                  <a:pt x="1454" y="1722"/>
                </a:lnTo>
                <a:lnTo>
                  <a:pt x="1306" y="1702"/>
                </a:lnTo>
                <a:lnTo>
                  <a:pt x="1164" y="1678"/>
                </a:lnTo>
                <a:lnTo>
                  <a:pt x="1028" y="1648"/>
                </a:lnTo>
                <a:lnTo>
                  <a:pt x="898" y="1614"/>
                </a:lnTo>
                <a:lnTo>
                  <a:pt x="776" y="1576"/>
                </a:lnTo>
                <a:lnTo>
                  <a:pt x="662" y="1532"/>
                </a:lnTo>
                <a:lnTo>
                  <a:pt x="554" y="1486"/>
                </a:lnTo>
                <a:lnTo>
                  <a:pt x="458" y="1436"/>
                </a:lnTo>
                <a:lnTo>
                  <a:pt x="370" y="1382"/>
                </a:lnTo>
                <a:lnTo>
                  <a:pt x="292" y="1326"/>
                </a:lnTo>
                <a:lnTo>
                  <a:pt x="224" y="1266"/>
                </a:lnTo>
                <a:lnTo>
                  <a:pt x="166" y="1204"/>
                </a:lnTo>
                <a:lnTo>
                  <a:pt x="122" y="1140"/>
                </a:lnTo>
                <a:lnTo>
                  <a:pt x="88" y="1074"/>
                </a:lnTo>
                <a:lnTo>
                  <a:pt x="68" y="1004"/>
                </a:lnTo>
                <a:lnTo>
                  <a:pt x="62" y="934"/>
                </a:lnTo>
                <a:lnTo>
                  <a:pt x="68" y="864"/>
                </a:lnTo>
                <a:lnTo>
                  <a:pt x="88" y="796"/>
                </a:lnTo>
                <a:lnTo>
                  <a:pt x="122" y="730"/>
                </a:lnTo>
                <a:lnTo>
                  <a:pt x="166" y="664"/>
                </a:lnTo>
                <a:lnTo>
                  <a:pt x="224" y="602"/>
                </a:lnTo>
                <a:lnTo>
                  <a:pt x="292" y="544"/>
                </a:lnTo>
                <a:lnTo>
                  <a:pt x="370" y="486"/>
                </a:lnTo>
                <a:lnTo>
                  <a:pt x="458" y="434"/>
                </a:lnTo>
                <a:lnTo>
                  <a:pt x="554" y="382"/>
                </a:lnTo>
                <a:lnTo>
                  <a:pt x="662" y="336"/>
                </a:lnTo>
                <a:lnTo>
                  <a:pt x="776" y="294"/>
                </a:lnTo>
                <a:lnTo>
                  <a:pt x="898" y="256"/>
                </a:lnTo>
                <a:lnTo>
                  <a:pt x="1028" y="222"/>
                </a:lnTo>
                <a:lnTo>
                  <a:pt x="1164" y="192"/>
                </a:lnTo>
                <a:lnTo>
                  <a:pt x="1306" y="166"/>
                </a:lnTo>
                <a:lnTo>
                  <a:pt x="1454" y="148"/>
                </a:lnTo>
                <a:lnTo>
                  <a:pt x="1606" y="132"/>
                </a:lnTo>
                <a:lnTo>
                  <a:pt x="1762" y="124"/>
                </a:lnTo>
                <a:lnTo>
                  <a:pt x="1922" y="120"/>
                </a:lnTo>
                <a:lnTo>
                  <a:pt x="2084" y="124"/>
                </a:lnTo>
                <a:lnTo>
                  <a:pt x="2240" y="132"/>
                </a:lnTo>
                <a:lnTo>
                  <a:pt x="2392" y="148"/>
                </a:lnTo>
                <a:lnTo>
                  <a:pt x="2540" y="166"/>
                </a:lnTo>
                <a:lnTo>
                  <a:pt x="2682" y="192"/>
                </a:lnTo>
                <a:lnTo>
                  <a:pt x="2818" y="222"/>
                </a:lnTo>
                <a:lnTo>
                  <a:pt x="2948" y="256"/>
                </a:lnTo>
                <a:lnTo>
                  <a:pt x="3070" y="294"/>
                </a:lnTo>
                <a:lnTo>
                  <a:pt x="3184" y="336"/>
                </a:lnTo>
                <a:lnTo>
                  <a:pt x="3292" y="382"/>
                </a:lnTo>
                <a:lnTo>
                  <a:pt x="3388" y="434"/>
                </a:lnTo>
                <a:lnTo>
                  <a:pt x="3476" y="486"/>
                </a:lnTo>
                <a:lnTo>
                  <a:pt x="3554" y="544"/>
                </a:lnTo>
                <a:lnTo>
                  <a:pt x="3622" y="602"/>
                </a:lnTo>
                <a:lnTo>
                  <a:pt x="3680" y="664"/>
                </a:lnTo>
                <a:lnTo>
                  <a:pt x="3724" y="730"/>
                </a:lnTo>
                <a:lnTo>
                  <a:pt x="3758" y="796"/>
                </a:lnTo>
                <a:lnTo>
                  <a:pt x="3778" y="864"/>
                </a:lnTo>
                <a:lnTo>
                  <a:pt x="3784" y="934"/>
                </a:lnTo>
                <a:lnTo>
                  <a:pt x="3778" y="1004"/>
                </a:lnTo>
                <a:lnTo>
                  <a:pt x="3758" y="1074"/>
                </a:lnTo>
                <a:lnTo>
                  <a:pt x="3724" y="1140"/>
                </a:lnTo>
                <a:lnTo>
                  <a:pt x="3680" y="1204"/>
                </a:lnTo>
                <a:lnTo>
                  <a:pt x="3622" y="1266"/>
                </a:lnTo>
                <a:lnTo>
                  <a:pt x="3554" y="1326"/>
                </a:lnTo>
                <a:lnTo>
                  <a:pt x="3476" y="1382"/>
                </a:lnTo>
                <a:lnTo>
                  <a:pt x="3388" y="1436"/>
                </a:lnTo>
                <a:lnTo>
                  <a:pt x="3292" y="1486"/>
                </a:lnTo>
                <a:lnTo>
                  <a:pt x="3184" y="1532"/>
                </a:lnTo>
                <a:lnTo>
                  <a:pt x="3070" y="1576"/>
                </a:lnTo>
                <a:lnTo>
                  <a:pt x="2948" y="1614"/>
                </a:lnTo>
                <a:lnTo>
                  <a:pt x="2818" y="1648"/>
                </a:lnTo>
                <a:lnTo>
                  <a:pt x="2682" y="1678"/>
                </a:lnTo>
                <a:lnTo>
                  <a:pt x="2540" y="1702"/>
                </a:lnTo>
                <a:lnTo>
                  <a:pt x="2392" y="1722"/>
                </a:lnTo>
                <a:lnTo>
                  <a:pt x="2240" y="1736"/>
                </a:lnTo>
                <a:lnTo>
                  <a:pt x="2084" y="1746"/>
                </a:lnTo>
                <a:lnTo>
                  <a:pt x="1922" y="1748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tint val="9412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10" name="Oval 18"/>
          <p:cNvSpPr>
            <a:spLocks noChangeArrowheads="1"/>
          </p:cNvSpPr>
          <p:nvPr/>
        </p:nvSpPr>
        <p:spPr bwMode="gray">
          <a:xfrm rot="-1543677">
            <a:off x="4572000" y="2209800"/>
            <a:ext cx="1066800" cy="304800"/>
          </a:xfrm>
          <a:prstGeom prst="ellipse">
            <a:avLst/>
          </a:prstGeom>
          <a:gradFill rotWithShape="1">
            <a:gsLst>
              <a:gs pos="0">
                <a:srgbClr val="020A53"/>
              </a:gs>
              <a:gs pos="100000">
                <a:srgbClr val="022589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Oval 21"/>
          <p:cNvSpPr>
            <a:spLocks noChangeArrowheads="1"/>
          </p:cNvSpPr>
          <p:nvPr/>
        </p:nvSpPr>
        <p:spPr bwMode="gray">
          <a:xfrm rot="-1543677">
            <a:off x="5715000" y="4800600"/>
            <a:ext cx="1066800" cy="304800"/>
          </a:xfrm>
          <a:prstGeom prst="ellipse">
            <a:avLst/>
          </a:prstGeom>
          <a:gradFill rotWithShape="1">
            <a:gsLst>
              <a:gs pos="0">
                <a:srgbClr val="020A53"/>
              </a:gs>
              <a:gs pos="100000">
                <a:srgbClr val="022589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4" name="Oval 22"/>
          <p:cNvSpPr>
            <a:spLocks noChangeArrowheads="1"/>
          </p:cNvSpPr>
          <p:nvPr/>
        </p:nvSpPr>
        <p:spPr bwMode="gray">
          <a:xfrm rot="-1543677">
            <a:off x="2057400" y="3733800"/>
            <a:ext cx="1066800" cy="304800"/>
          </a:xfrm>
          <a:prstGeom prst="ellipse">
            <a:avLst/>
          </a:prstGeom>
          <a:gradFill rotWithShape="1">
            <a:gsLst>
              <a:gs pos="0">
                <a:srgbClr val="020A53"/>
              </a:gs>
              <a:gs pos="100000">
                <a:srgbClr val="022589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gray">
          <a:xfrm>
            <a:off x="3810000" y="1447800"/>
            <a:ext cx="1284288" cy="1274763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34510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gray">
          <a:xfrm>
            <a:off x="1295400" y="2971800"/>
            <a:ext cx="1284288" cy="1274763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31373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799" name="Oval 7"/>
          <p:cNvSpPr>
            <a:spLocks noChangeArrowheads="1"/>
          </p:cNvSpPr>
          <p:nvPr/>
        </p:nvSpPr>
        <p:spPr bwMode="gray">
          <a:xfrm>
            <a:off x="4953000" y="4038600"/>
            <a:ext cx="1284288" cy="1274763"/>
          </a:xfrm>
          <a:prstGeom prst="ellipse">
            <a:avLst/>
          </a:prstGeom>
          <a:gradFill rotWithShape="1">
            <a:gsLst>
              <a:gs pos="0">
                <a:srgbClr val="D476D6"/>
              </a:gs>
              <a:gs pos="100000">
                <a:srgbClr val="D476D6">
                  <a:gamma/>
                  <a:shade val="42353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gray">
          <a:xfrm>
            <a:off x="838200" y="3505200"/>
            <a:ext cx="2286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POSTURAL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gray">
          <a:xfrm>
            <a:off x="3581400" y="1905000"/>
            <a:ext cx="190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FACIAL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gray">
          <a:xfrm>
            <a:off x="7048500" y="2182813"/>
            <a:ext cx="685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Text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gray">
          <a:xfrm>
            <a:off x="4267200" y="4495800"/>
            <a:ext cx="2057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GESTURAL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>
            <a:off x="2473325" y="1735138"/>
            <a:ext cx="1793875" cy="1617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3808" name="AutoShape 16"/>
          <p:cNvCxnSpPr>
            <a:cxnSpLocks noChangeShapeType="1"/>
          </p:cNvCxnSpPr>
          <p:nvPr/>
        </p:nvCxnSpPr>
        <p:spPr bwMode="auto">
          <a:xfrm flipH="1">
            <a:off x="457200" y="1735138"/>
            <a:ext cx="20161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473075" y="129540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60d">
  <a:themeElements>
    <a:clrScheme name="sample_dark 3">
      <a:dk1>
        <a:srgbClr val="281472"/>
      </a:dk1>
      <a:lt1>
        <a:srgbClr val="FFFFFF"/>
      </a:lt1>
      <a:dk2>
        <a:srgbClr val="2B64D5"/>
      </a:dk2>
      <a:lt2>
        <a:srgbClr val="F0F7BD"/>
      </a:lt2>
      <a:accent1>
        <a:srgbClr val="B2B838"/>
      </a:accent1>
      <a:accent2>
        <a:srgbClr val="E68B30"/>
      </a:accent2>
      <a:accent3>
        <a:srgbClr val="ACB8E7"/>
      </a:accent3>
      <a:accent4>
        <a:srgbClr val="DADADA"/>
      </a:accent4>
      <a:accent5>
        <a:srgbClr val="D5D8AE"/>
      </a:accent5>
      <a:accent6>
        <a:srgbClr val="D07D2A"/>
      </a:accent6>
      <a:hlink>
        <a:srgbClr val="3FB180"/>
      </a:hlink>
      <a:folHlink>
        <a:srgbClr val="3BA7E3"/>
      </a:folHlink>
    </a:clrScheme>
    <a:fontScheme name="sample_d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_dark 1">
        <a:dk1>
          <a:srgbClr val="000066"/>
        </a:dk1>
        <a:lt1>
          <a:srgbClr val="FFFFFF"/>
        </a:lt1>
        <a:dk2>
          <a:srgbClr val="006699"/>
        </a:dk2>
        <a:lt2>
          <a:srgbClr val="EEE378"/>
        </a:lt2>
        <a:accent1>
          <a:srgbClr val="69C828"/>
        </a:accent1>
        <a:accent2>
          <a:srgbClr val="E68B30"/>
        </a:accent2>
        <a:accent3>
          <a:srgbClr val="AAB8CA"/>
        </a:accent3>
        <a:accent4>
          <a:srgbClr val="DADADA"/>
        </a:accent4>
        <a:accent5>
          <a:srgbClr val="B9E0AC"/>
        </a:accent5>
        <a:accent6>
          <a:srgbClr val="D07D2A"/>
        </a:accent6>
        <a:hlink>
          <a:srgbClr val="0FAAE1"/>
        </a:hlink>
        <a:folHlink>
          <a:srgbClr val="547FE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_dark 2">
        <a:dk1>
          <a:srgbClr val="0F4334"/>
        </a:dk1>
        <a:lt1>
          <a:srgbClr val="FFFFFF"/>
        </a:lt1>
        <a:dk2>
          <a:srgbClr val="2C7F92"/>
        </a:dk2>
        <a:lt2>
          <a:srgbClr val="F0F7BD"/>
        </a:lt2>
        <a:accent1>
          <a:srgbClr val="B2B838"/>
        </a:accent1>
        <a:accent2>
          <a:srgbClr val="E68B30"/>
        </a:accent2>
        <a:accent3>
          <a:srgbClr val="ACC0C7"/>
        </a:accent3>
        <a:accent4>
          <a:srgbClr val="DADADA"/>
        </a:accent4>
        <a:accent5>
          <a:srgbClr val="D5D8AE"/>
        </a:accent5>
        <a:accent6>
          <a:srgbClr val="D07D2A"/>
        </a:accent6>
        <a:hlink>
          <a:srgbClr val="3FB180"/>
        </a:hlink>
        <a:folHlink>
          <a:srgbClr val="3BA7E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_dark 3">
        <a:dk1>
          <a:srgbClr val="281472"/>
        </a:dk1>
        <a:lt1>
          <a:srgbClr val="FFFFFF"/>
        </a:lt1>
        <a:dk2>
          <a:srgbClr val="2B64D5"/>
        </a:dk2>
        <a:lt2>
          <a:srgbClr val="F0F7BD"/>
        </a:lt2>
        <a:accent1>
          <a:srgbClr val="B2B838"/>
        </a:accent1>
        <a:accent2>
          <a:srgbClr val="E68B30"/>
        </a:accent2>
        <a:accent3>
          <a:srgbClr val="ACB8E7"/>
        </a:accent3>
        <a:accent4>
          <a:srgbClr val="DADADA"/>
        </a:accent4>
        <a:accent5>
          <a:srgbClr val="D5D8AE"/>
        </a:accent5>
        <a:accent6>
          <a:srgbClr val="D07D2A"/>
        </a:accent6>
        <a:hlink>
          <a:srgbClr val="3FB180"/>
        </a:hlink>
        <a:folHlink>
          <a:srgbClr val="3BA7E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cdb2004160d</Template>
  <TotalTime>41</TotalTime>
  <Words>134</Words>
  <Application>Microsoft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cdb2004160d</vt:lpstr>
      <vt:lpstr>PESAN VERBAL  DAN  NON VERBAL</vt:lpstr>
      <vt:lpstr>Diagram – Contents</vt:lpstr>
      <vt:lpstr>VERBAL</vt:lpstr>
      <vt:lpstr>FORMAL VERBAL</vt:lpstr>
      <vt:lpstr>NON VERBAL</vt:lpstr>
      <vt:lpstr>Ciri-ciri komunikasi non verbal</vt:lpstr>
      <vt:lpstr>Macam-macam non verbal</vt:lpstr>
      <vt:lpstr>RINCIAN</vt:lpstr>
      <vt:lpstr> BENTUK NON VERBAL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PESAN VERBAL  DAN  NON VERBAL</dc:title>
  <dc:creator>bowo</dc:creator>
  <cp:lastModifiedBy>bowo</cp:lastModifiedBy>
  <cp:revision>6</cp:revision>
  <dcterms:created xsi:type="dcterms:W3CDTF">2012-03-20T05:23:16Z</dcterms:created>
  <dcterms:modified xsi:type="dcterms:W3CDTF">2012-03-20T06:05:27Z</dcterms:modified>
</cp:coreProperties>
</file>