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59" r:id="rId4"/>
    <p:sldId id="292" r:id="rId5"/>
    <p:sldId id="290" r:id="rId6"/>
    <p:sldId id="293" r:id="rId7"/>
    <p:sldId id="294" r:id="rId8"/>
    <p:sldId id="279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CB4"/>
    <a:srgbClr val="6C93E2"/>
    <a:srgbClr val="00CC00"/>
    <a:srgbClr val="003300"/>
    <a:srgbClr val="003399"/>
    <a:srgbClr val="2A62D1"/>
    <a:srgbClr val="2814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Freeform 15" descr="business now"/>
          <p:cNvSpPr>
            <a:spLocks/>
          </p:cNvSpPr>
          <p:nvPr/>
        </p:nvSpPr>
        <p:spPr bwMode="ltGray">
          <a:xfrm>
            <a:off x="-14288" y="4292600"/>
            <a:ext cx="9164638" cy="2592388"/>
          </a:xfrm>
          <a:custGeom>
            <a:avLst/>
            <a:gdLst/>
            <a:ahLst/>
            <a:cxnLst>
              <a:cxn ang="0">
                <a:pos x="9" y="633"/>
              </a:cxn>
              <a:cxn ang="0">
                <a:pos x="1710" y="1182"/>
              </a:cxn>
              <a:cxn ang="0">
                <a:pos x="5773" y="0"/>
              </a:cxn>
              <a:cxn ang="0">
                <a:pos x="5773" y="1633"/>
              </a:cxn>
              <a:cxn ang="0">
                <a:pos x="0" y="1630"/>
              </a:cxn>
              <a:cxn ang="0">
                <a:pos x="9" y="633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74" y="660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5875" y="0"/>
            <a:ext cx="9155113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ltGray">
            <a:xfrm>
              <a:off x="0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ltGray">
            <a:xfrm>
              <a:off x="-9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45A19892-3444-473B-81E1-BE06639CBA7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62000" y="6096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F10E-A5F5-45F6-9FB6-0B32A510E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0951-DA90-48E8-BAFB-8505E7FF4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9E3B301-5E2A-430D-9216-2BE4960CA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DD0E0-1A75-4A24-942C-AC3C2B15E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5ACB-FFD7-4166-93C3-DB421DD61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2D8DE-70C1-454A-8262-93BDCE02D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24D9-9A01-4D1D-A3A4-8F313F250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A4D69-D0E0-483B-9444-0AD201D7E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C7565-9BF4-4360-9D42-783BBAD90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8816-CE4B-4509-B417-C722A9770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76156-F53B-4906-A640-31E97B7BE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1113" y="-22225"/>
            <a:ext cx="9156701" cy="6432550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ltGray">
          <a:xfrm>
            <a:off x="-25400" y="5256213"/>
            <a:ext cx="9169400" cy="1601787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3" y="710"/>
              </a:cxn>
              <a:cxn ang="0">
                <a:pos x="5776" y="0"/>
              </a:cxn>
              <a:cxn ang="0">
                <a:pos x="5771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6" h="1009">
                <a:moveTo>
                  <a:pt x="9" y="426"/>
                </a:moveTo>
                <a:cubicBezTo>
                  <a:pt x="80" y="445"/>
                  <a:pt x="759" y="661"/>
                  <a:pt x="1773" y="710"/>
                </a:cubicBezTo>
                <a:cubicBezTo>
                  <a:pt x="2788" y="758"/>
                  <a:pt x="4177" y="622"/>
                  <a:pt x="5776" y="0"/>
                </a:cubicBezTo>
                <a:lnTo>
                  <a:pt x="5771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7A3F45-5E30-4E34-AEEE-ADC70ABE9C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PESAN VERBAL </a:t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NON VERBAL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6400800" cy="609600"/>
          </a:xfrm>
        </p:spPr>
        <p:txBody>
          <a:bodyPr/>
          <a:lstStyle/>
          <a:p>
            <a:r>
              <a:rPr lang="en-US" dirty="0" smtClean="0"/>
              <a:t>SUMBODO PRABOWO</a:t>
            </a:r>
            <a:endParaRPr lang="en-US" dirty="0"/>
          </a:p>
        </p:txBody>
      </p:sp>
      <p:pic>
        <p:nvPicPr>
          <p:cNvPr id="7" name="Picture 5" descr="maiperfectw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35227" y="1178169"/>
            <a:ext cx="4621427" cy="438443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6400800" cy="685800"/>
          </a:xfrm>
        </p:spPr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981200" y="1524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pic>
        <p:nvPicPr>
          <p:cNvPr id="6" name="Picture 3" descr="Mari Goya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10000"/>
            <a:ext cx="3124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Diagram </a:t>
            </a:r>
            <a:r>
              <a:rPr lang="en-US" sz="2800"/>
              <a:t>– </a:t>
            </a:r>
            <a:r>
              <a:rPr lang="en-US" sz="2800">
                <a:solidFill>
                  <a:schemeClr val="hlink"/>
                </a:solidFill>
              </a:rPr>
              <a:t>Contents</a:t>
            </a:r>
          </a:p>
        </p:txBody>
      </p:sp>
      <p:grpSp>
        <p:nvGrpSpPr>
          <p:cNvPr id="41048" name="Group 88"/>
          <p:cNvGrpSpPr>
            <a:grpSpLocks/>
          </p:cNvGrpSpPr>
          <p:nvPr/>
        </p:nvGrpSpPr>
        <p:grpSpPr bwMode="auto">
          <a:xfrm>
            <a:off x="1828800" y="1752600"/>
            <a:ext cx="762000" cy="665163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52" name="Group 92"/>
          <p:cNvGrpSpPr>
            <a:grpSpLocks/>
          </p:cNvGrpSpPr>
          <p:nvPr/>
        </p:nvGrpSpPr>
        <p:grpSpPr bwMode="auto">
          <a:xfrm>
            <a:off x="1828800" y="2667000"/>
            <a:ext cx="762000" cy="665163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2438400" y="23622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3505200" y="1828800"/>
            <a:ext cx="13997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VERBAL</a:t>
            </a:r>
            <a:endParaRPr lang="en-US" sz="2400" dirty="0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2025650" y="18510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2438400" y="327660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3505200" y="2743200"/>
            <a:ext cx="21691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NON VERBAL</a:t>
            </a:r>
            <a:endParaRPr lang="en-US" sz="2400" dirty="0"/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2025650" y="27654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2</a:t>
            </a:r>
          </a:p>
        </p:txBody>
      </p:sp>
      <p:pic>
        <p:nvPicPr>
          <p:cNvPr id="17" name="Picture 18" descr="original_pencil_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038600"/>
            <a:ext cx="2006600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848600" cy="4267200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Tahoma" pitchFamily="34" charset="0"/>
              </a:rPr>
              <a:t>Rahmat</a:t>
            </a:r>
            <a:r>
              <a:rPr lang="en-US" b="1" dirty="0" smtClean="0">
                <a:latin typeface="Tahoma" pitchFamily="34" charset="0"/>
              </a:rPr>
              <a:t> (1993) </a:t>
            </a:r>
            <a:r>
              <a:rPr lang="en-US" b="1" dirty="0" err="1" smtClean="0">
                <a:latin typeface="Tahoma" pitchFamily="34" charset="0"/>
              </a:rPr>
              <a:t>mendefinisikan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pesan</a:t>
            </a:r>
            <a:r>
              <a:rPr lang="en-US" b="1" dirty="0" smtClean="0">
                <a:latin typeface="Tahoma" pitchFamily="34" charset="0"/>
              </a:rPr>
              <a:t> verbal </a:t>
            </a:r>
            <a:r>
              <a:rPr lang="en-US" b="1" dirty="0" err="1" smtClean="0">
                <a:latin typeface="Tahoma" pitchFamily="34" charset="0"/>
              </a:rPr>
              <a:t>menjadi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dua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jenis</a:t>
            </a:r>
            <a:r>
              <a:rPr lang="en-US" b="1" dirty="0" smtClean="0">
                <a:latin typeface="Tahoma" pitchFamily="34" charset="0"/>
              </a:rPr>
              <a:t>, </a:t>
            </a:r>
            <a:r>
              <a:rPr lang="en-US" b="1" dirty="0" err="1" smtClean="0">
                <a:latin typeface="Tahoma" pitchFamily="34" charset="0"/>
              </a:rPr>
              <a:t>yaitu</a:t>
            </a:r>
            <a:r>
              <a:rPr lang="en-US" b="1" dirty="0" smtClean="0">
                <a:latin typeface="Tahoma" pitchFamily="34" charset="0"/>
              </a:rPr>
              <a:t> :</a:t>
            </a:r>
            <a:endParaRPr lang="en-US" b="1" dirty="0" smtClean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en-US" b="1" dirty="0" err="1" smtClean="0">
                <a:latin typeface="Tahoma" pitchFamily="34" charset="0"/>
              </a:rPr>
              <a:t>Fungsional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yaitu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alat</a:t>
            </a:r>
            <a:r>
              <a:rPr lang="en-US" b="1" dirty="0" smtClean="0">
                <a:latin typeface="Tahoma" pitchFamily="34" charset="0"/>
              </a:rPr>
              <a:t> yang </a:t>
            </a:r>
            <a:r>
              <a:rPr lang="en-US" b="1" dirty="0" err="1" smtClean="0">
                <a:latin typeface="Tahoma" pitchFamily="34" charset="0"/>
              </a:rPr>
              <a:t>dimiliki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bersama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untuk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mengungkap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gagasan</a:t>
            </a:r>
            <a:endParaRPr lang="en-US" b="1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cs typeface="Times New Roman" pitchFamily="18" charset="0"/>
              </a:rPr>
              <a:t>F</a:t>
            </a:r>
            <a:r>
              <a:rPr lang="en-US" b="1" dirty="0" smtClean="0">
                <a:latin typeface="Tahoma" pitchFamily="34" charset="0"/>
              </a:rPr>
              <a:t>ormal </a:t>
            </a:r>
            <a:r>
              <a:rPr lang="en-US" b="1" dirty="0" err="1" smtClean="0">
                <a:latin typeface="Tahoma" pitchFamily="34" charset="0"/>
              </a:rPr>
              <a:t>yaitu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rangkaian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kata-kata</a:t>
            </a:r>
            <a:r>
              <a:rPr lang="en-US" b="1" dirty="0" smtClean="0">
                <a:latin typeface="Tahoma" pitchFamily="34" charset="0"/>
              </a:rPr>
              <a:t> yang </a:t>
            </a:r>
            <a:r>
              <a:rPr lang="en-US" b="1" dirty="0" err="1" smtClean="0">
                <a:latin typeface="Tahoma" pitchFamily="34" charset="0"/>
              </a:rPr>
              <a:t>disusun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sesuai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dengan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tata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bahasa</a:t>
            </a:r>
            <a:r>
              <a:rPr lang="en-US" b="1" dirty="0" smtClean="0">
                <a:latin typeface="Tahoma" pitchFamily="34" charset="0"/>
              </a:rPr>
              <a:t>.</a:t>
            </a:r>
            <a:endParaRPr lang="en-US" b="1" dirty="0" smtClean="0"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b="1" dirty="0" smtClean="0">
                <a:cs typeface="Times New Roman" pitchFamily="18" charset="0"/>
              </a:rPr>
              <a:t> </a:t>
            </a:r>
            <a:r>
              <a:rPr lang="en-US" sz="2400" b="1" dirty="0" smtClean="0">
                <a:cs typeface="Times New Roman" pitchFamily="18" charset="0"/>
              </a:rPr>
              <a:t> 	</a:t>
            </a:r>
            <a:r>
              <a:rPr lang="en-US" sz="2400" b="1" dirty="0" err="1" smtClean="0">
                <a:latin typeface="Tahoma" pitchFamily="34" charset="0"/>
              </a:rPr>
              <a:t>Fonologi</a:t>
            </a:r>
            <a:r>
              <a:rPr lang="en-US" sz="2400" b="1" dirty="0" smtClean="0">
                <a:latin typeface="Tahoma" pitchFamily="34" charset="0"/>
              </a:rPr>
              <a:t> ( </a:t>
            </a:r>
            <a:r>
              <a:rPr lang="en-US" sz="2400" b="1" dirty="0" err="1" smtClean="0">
                <a:latin typeface="Tahoma" pitchFamily="34" charset="0"/>
              </a:rPr>
              <a:t>bunyi-bunyi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dalam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bahasa</a:t>
            </a:r>
            <a:r>
              <a:rPr lang="en-US" sz="2400" b="1" dirty="0" smtClean="0">
                <a:latin typeface="Tahoma" pitchFamily="34" charset="0"/>
              </a:rPr>
              <a:t> )</a:t>
            </a:r>
            <a:endParaRPr lang="en-US" sz="2400" b="1" dirty="0" smtClean="0"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n-US" b="1" dirty="0" smtClean="0">
                <a:latin typeface="Tahoma" pitchFamily="34" charset="0"/>
              </a:rPr>
              <a:t>   </a:t>
            </a:r>
            <a:r>
              <a:rPr lang="en-US" b="1" dirty="0" err="1" smtClean="0">
                <a:latin typeface="Tahoma" pitchFamily="34" charset="0"/>
              </a:rPr>
              <a:t>Contoh</a:t>
            </a:r>
            <a:r>
              <a:rPr lang="en-US" b="1" dirty="0" smtClean="0">
                <a:latin typeface="Tahoma" pitchFamily="34" charset="0"/>
              </a:rPr>
              <a:t> : a,  </a:t>
            </a:r>
            <a:r>
              <a:rPr lang="en-US" b="1" u="sng" dirty="0" smtClean="0">
                <a:latin typeface="Tahoma" pitchFamily="34" charset="0"/>
              </a:rPr>
              <a:t>a</a:t>
            </a:r>
            <a:r>
              <a:rPr lang="en-US" b="1" dirty="0" smtClean="0">
                <a:latin typeface="Tahoma" pitchFamily="34" charset="0"/>
              </a:rPr>
              <a:t>,  e,  e, e</a:t>
            </a:r>
            <a:r>
              <a:rPr lang="en-US" b="1" u="sng" dirty="0" smtClean="0">
                <a:latin typeface="Tahoma" pitchFamily="34" charset="0"/>
              </a:rPr>
              <a:t> </a:t>
            </a:r>
            <a:endParaRPr lang="en-US" b="1" dirty="0" smtClean="0"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b="1" dirty="0" smtClean="0">
                <a:cs typeface="Times New Roman" pitchFamily="18" charset="0"/>
              </a:rPr>
              <a:t>         </a:t>
            </a:r>
            <a:r>
              <a:rPr lang="en-US" sz="2400" b="1" dirty="0" err="1" smtClean="0">
                <a:latin typeface="Tahoma" pitchFamily="34" charset="0"/>
              </a:rPr>
              <a:t>Sintaksis</a:t>
            </a:r>
            <a:r>
              <a:rPr lang="en-US" sz="2400" b="1" dirty="0" smtClean="0">
                <a:latin typeface="Tahoma" pitchFamily="34" charset="0"/>
              </a:rPr>
              <a:t> (</a:t>
            </a:r>
            <a:r>
              <a:rPr lang="en-US" sz="2400" b="1" dirty="0" err="1" smtClean="0">
                <a:latin typeface="Tahoma" pitchFamily="34" charset="0"/>
              </a:rPr>
              <a:t>pembentukan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kalimat</a:t>
            </a:r>
            <a:r>
              <a:rPr lang="en-US" sz="2400" b="1" dirty="0" smtClean="0">
                <a:latin typeface="Tahoma" pitchFamily="34" charset="0"/>
              </a:rPr>
              <a:t>)</a:t>
            </a:r>
            <a:endParaRPr lang="en-US" sz="2400" b="1" dirty="0" smtClean="0"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400" b="1" dirty="0" smtClean="0">
                <a:cs typeface="Times New Roman" pitchFamily="18" charset="0"/>
              </a:rPr>
              <a:t>         </a:t>
            </a:r>
            <a:r>
              <a:rPr lang="en-US" sz="2400" b="1" dirty="0" err="1" smtClean="0">
                <a:latin typeface="Tahoma" pitchFamily="34" charset="0"/>
              </a:rPr>
              <a:t>Semantik</a:t>
            </a:r>
            <a:r>
              <a:rPr lang="en-US" sz="2400" b="1" dirty="0" smtClean="0">
                <a:latin typeface="Tahoma" pitchFamily="34" charset="0"/>
              </a:rPr>
              <a:t>/</a:t>
            </a:r>
            <a:r>
              <a:rPr lang="en-US" sz="2400" b="1" dirty="0" err="1" smtClean="0">
                <a:latin typeface="Tahoma" pitchFamily="34" charset="0"/>
              </a:rPr>
              <a:t>leksikal</a:t>
            </a:r>
            <a:r>
              <a:rPr lang="en-US" sz="2400" b="1" dirty="0" smtClean="0">
                <a:latin typeface="Tahoma" pitchFamily="34" charset="0"/>
              </a:rPr>
              <a:t> (</a:t>
            </a:r>
            <a:r>
              <a:rPr lang="en-US" sz="2400" b="1" dirty="0" err="1" smtClean="0">
                <a:latin typeface="Tahoma" pitchFamily="34" charset="0"/>
              </a:rPr>
              <a:t>berkaitan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dengan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arti</a:t>
            </a:r>
            <a:r>
              <a:rPr lang="en-US" sz="2400" b="1" dirty="0" smtClean="0">
                <a:latin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</a:rPr>
              <a:t>kata</a:t>
            </a:r>
            <a:r>
              <a:rPr lang="en-US" sz="2400" b="1" dirty="0" smtClean="0">
                <a:latin typeface="Tahoma" pitchFamily="34" charset="0"/>
              </a:rPr>
              <a:t>)</a:t>
            </a:r>
          </a:p>
          <a:p>
            <a:pPr lvl="1" algn="just">
              <a:buFontTx/>
              <a:buChar char="•"/>
            </a:pPr>
            <a:r>
              <a:rPr lang="en-US" sz="2400" b="1" dirty="0" smtClean="0">
                <a:latin typeface="Tahoma" pitchFamily="34" charset="0"/>
              </a:rPr>
              <a:t>     </a:t>
            </a:r>
            <a:r>
              <a:rPr lang="en-US" sz="2400" b="1" dirty="0" err="1" smtClean="0">
                <a:latin typeface="Tahoma" pitchFamily="34" charset="0"/>
              </a:rPr>
              <a:t>Konseptual</a:t>
            </a:r>
            <a:r>
              <a:rPr lang="en-US" sz="2400" b="1" dirty="0" smtClean="0">
                <a:latin typeface="Tahoma" pitchFamily="34" charset="0"/>
              </a:rPr>
              <a:t> (</a:t>
            </a:r>
            <a:r>
              <a:rPr lang="en-US" sz="2400" b="1" dirty="0" err="1" smtClean="0">
                <a:latin typeface="Tahoma" pitchFamily="34" charset="0"/>
              </a:rPr>
              <a:t>isi</a:t>
            </a:r>
            <a:r>
              <a:rPr lang="en-US" sz="2400" b="1" dirty="0" smtClean="0">
                <a:latin typeface="Tahoma" pitchFamily="34" charset="0"/>
              </a:rPr>
              <a:t> yang </a:t>
            </a:r>
            <a:r>
              <a:rPr lang="en-US" sz="2400" b="1" dirty="0" err="1" smtClean="0">
                <a:latin typeface="Tahoma" pitchFamily="34" charset="0"/>
              </a:rPr>
              <a:t>dibicarakan</a:t>
            </a:r>
            <a:r>
              <a:rPr lang="en-US" sz="2400" b="1" dirty="0" smtClean="0">
                <a:latin typeface="Tahoma" pitchFamily="34" charset="0"/>
              </a:rPr>
              <a:t>)</a:t>
            </a:r>
            <a:endParaRPr lang="en-US" sz="2400" b="1" dirty="0" smtClean="0">
              <a:cs typeface="Times New Roman" pitchFamily="18" charset="0"/>
            </a:endParaRPr>
          </a:p>
          <a:p>
            <a:pPr lvl="1" algn="just">
              <a:buFontTx/>
              <a:buChar char="•"/>
            </a:pPr>
            <a:r>
              <a:rPr lang="en-US" sz="2400" b="1" dirty="0" smtClean="0">
                <a:latin typeface="Tahoma" pitchFamily="34" charset="0"/>
              </a:rPr>
              <a:t>     </a:t>
            </a:r>
            <a:r>
              <a:rPr lang="en-US" sz="2400" b="1" dirty="0" err="1" smtClean="0">
                <a:latin typeface="Tahoma" pitchFamily="34" charset="0"/>
              </a:rPr>
              <a:t>Kepercayaan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/>
          <a:lstStyle/>
          <a:p>
            <a:r>
              <a:rPr lang="en-US" dirty="0" smtClean="0"/>
              <a:t>NON VERBAL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848600" cy="4267200"/>
          </a:xfrm>
        </p:spPr>
        <p:txBody>
          <a:bodyPr/>
          <a:lstStyle/>
          <a:p>
            <a:pPr algn="just"/>
            <a:r>
              <a:rPr lang="en-US" dirty="0" smtClean="0">
                <a:latin typeface="Tahoma" pitchFamily="34" charset="0"/>
              </a:rPr>
              <a:t>Cara </a:t>
            </a:r>
            <a:r>
              <a:rPr lang="en-US" dirty="0" err="1" smtClean="0">
                <a:latin typeface="Tahoma" pitchFamily="34" charset="0"/>
              </a:rPr>
              <a:t>sesorang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berkomunikasi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kata-kata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disadari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maupun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disadari</a:t>
            </a:r>
            <a:r>
              <a:rPr lang="en-US" dirty="0" smtClean="0">
                <a:latin typeface="Tahoma" pitchFamily="34" charset="0"/>
              </a:rPr>
              <a:t> (Aronson, 1994)</a:t>
            </a:r>
            <a:endParaRPr lang="en-US" dirty="0" smtClean="0">
              <a:cs typeface="Times New Roman" pitchFamily="18" charset="0"/>
            </a:endParaRPr>
          </a:p>
          <a:p>
            <a:endParaRPr lang="en-US" b="1" dirty="0"/>
          </a:p>
          <a:p>
            <a:pPr algn="just"/>
            <a:r>
              <a:rPr lang="en-US" sz="2400" dirty="0" err="1" smtClean="0">
                <a:latin typeface="Tahoma" pitchFamily="34" charset="0"/>
              </a:rPr>
              <a:t>Pesan</a:t>
            </a:r>
            <a:r>
              <a:rPr lang="en-US" sz="2400" dirty="0" smtClean="0">
                <a:latin typeface="Tahoma" pitchFamily="34" charset="0"/>
              </a:rPr>
              <a:t> nonverbal </a:t>
            </a:r>
            <a:r>
              <a:rPr lang="en-US" sz="2400" dirty="0" err="1" smtClean="0">
                <a:latin typeface="Tahoma" pitchFamily="34" charset="0"/>
              </a:rPr>
              <a:t>penting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Sangat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menentukan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makna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komunikasi</a:t>
            </a:r>
            <a:endParaRPr lang="en-US" sz="2400" dirty="0" smtClean="0"/>
          </a:p>
          <a:p>
            <a:pPr algn="just"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Perasaan</a:t>
            </a:r>
            <a:r>
              <a:rPr lang="en-US" sz="2400" dirty="0" smtClean="0">
                <a:latin typeface="Tahoma" pitchFamily="34" charset="0"/>
              </a:rPr>
              <a:t>/</a:t>
            </a:r>
            <a:r>
              <a:rPr lang="en-US" sz="2400" dirty="0" err="1" smtClean="0">
                <a:latin typeface="Tahoma" pitchFamily="34" charset="0"/>
              </a:rPr>
              <a:t>emosi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cermat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disampaikan</a:t>
            </a:r>
            <a:endParaRPr lang="en-US" sz="2400" dirty="0" smtClean="0"/>
          </a:p>
          <a:p>
            <a:pPr algn="just"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Sering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efisien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daripada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pesan</a:t>
            </a:r>
            <a:r>
              <a:rPr lang="en-US" sz="2400" dirty="0" smtClean="0">
                <a:latin typeface="Tahoma" pitchFamily="34" charset="0"/>
              </a:rPr>
              <a:t> verbal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onotype Corsiva" pitchFamily="66" charset="0"/>
              </a:rPr>
              <a:t>Ciri-ciri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komunikasi</a:t>
            </a:r>
            <a:r>
              <a:rPr lang="en-US" dirty="0" smtClean="0">
                <a:latin typeface="Monotype Corsiva" pitchFamily="66" charset="0"/>
              </a:rPr>
              <a:t> non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AutoNum type="arabicPeriod"/>
            </a:pPr>
            <a:r>
              <a:rPr lang="en-US" dirty="0" err="1" smtClean="0">
                <a:latin typeface="Tahoma" pitchFamily="34" charset="0"/>
              </a:rPr>
              <a:t>Biasanya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kita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sadari</a:t>
            </a:r>
            <a:endParaRPr lang="en-US" dirty="0" smtClean="0"/>
          </a:p>
          <a:p>
            <a:pPr algn="just">
              <a:buFontTx/>
              <a:buAutoNum type="arabicPeriod"/>
            </a:pPr>
            <a:r>
              <a:rPr lang="en-US" dirty="0" err="1" smtClean="0">
                <a:latin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</a:rPr>
              <a:t> nonverbal </a:t>
            </a:r>
            <a:r>
              <a:rPr lang="en-US" dirty="0" err="1" smtClean="0">
                <a:latin typeface="Tahoma" pitchFamily="34" charset="0"/>
              </a:rPr>
              <a:t>merupakan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kebiasaan</a:t>
            </a:r>
            <a:r>
              <a:rPr lang="en-US" dirty="0" smtClean="0">
                <a:latin typeface="Tahoma" pitchFamily="34" charset="0"/>
              </a:rPr>
              <a:t> (habit)</a:t>
            </a:r>
            <a:endParaRPr lang="en-US" dirty="0" smtClean="0"/>
          </a:p>
          <a:p>
            <a:pPr algn="just">
              <a:buFontTx/>
              <a:buAutoNum type="arabicPeriod"/>
            </a:pPr>
            <a:r>
              <a:rPr lang="en-US" dirty="0" err="1" smtClean="0">
                <a:latin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</a:rPr>
              <a:t> nonverbal </a:t>
            </a:r>
            <a:r>
              <a:rPr lang="en-US" dirty="0" err="1" smtClean="0">
                <a:latin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menjebak</a:t>
            </a:r>
            <a:r>
              <a:rPr lang="en-US" dirty="0" smtClean="0">
                <a:latin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</a:rPr>
              <a:t>membohongi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seseorang</a:t>
            </a:r>
            <a:endParaRPr lang="en-US" dirty="0" smtClean="0"/>
          </a:p>
          <a:p>
            <a:pPr algn="just">
              <a:buFontTx/>
              <a:buAutoNum type="arabicPeriod"/>
            </a:pPr>
            <a:r>
              <a:rPr lang="en-US" dirty="0" err="1" smtClean="0">
                <a:latin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</a:rPr>
              <a:t> nonverbal </a:t>
            </a:r>
            <a:r>
              <a:rPr lang="en-US" dirty="0" err="1" smtClean="0">
                <a:latin typeface="Tahoma" pitchFamily="34" charset="0"/>
              </a:rPr>
              <a:t>sangat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dipengaruhi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budaya</a:t>
            </a:r>
            <a:endParaRPr lang="en-US" dirty="0" smtClean="0"/>
          </a:p>
          <a:p>
            <a:pPr algn="just">
              <a:buFontTx/>
              <a:buAutoNum type="arabicPeriod"/>
            </a:pPr>
            <a:r>
              <a:rPr lang="en-US" dirty="0" err="1" smtClean="0">
                <a:latin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</a:rPr>
              <a:t> nonverbal </a:t>
            </a:r>
            <a:r>
              <a:rPr lang="en-US" dirty="0" err="1" smtClean="0">
                <a:latin typeface="Tahoma" pitchFamily="34" charset="0"/>
              </a:rPr>
              <a:t>perlu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dilihat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konteksnya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non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Gerak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tubuh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(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kinesik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) :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	</a:t>
            </a:r>
            <a:endParaRPr lang="en-US" sz="20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 startAt="2"/>
            </a:pP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Paralingusitik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 startAt="2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3.      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Proxemics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 startAt="4"/>
            </a:pP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Sentuhan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– 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tactil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 startAt="5"/>
            </a:pP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Olfactil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– 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bau-bauan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,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 startAt="6"/>
            </a:pP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Artifactual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</a:rPr>
              <a:t> – </a:t>
            </a:r>
            <a:r>
              <a:rPr lang="en-US" sz="2000" b="1" dirty="0" err="1" smtClean="0">
                <a:solidFill>
                  <a:schemeClr val="tx2"/>
                </a:solidFill>
                <a:latin typeface="Tahoma" pitchFamily="34" charset="0"/>
              </a:rPr>
              <a:t>penampilan</a:t>
            </a:r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RINCIAN</a:t>
            </a:r>
            <a:endParaRPr lang="en-US" sz="2800" dirty="0"/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1143000" y="3095625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  <a:latin typeface="Verdana" pitchFamily="34" charset="0"/>
              </a:rPr>
              <a:t>Intonasi</a:t>
            </a:r>
            <a:endParaRPr lang="en-US" sz="2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  <a:latin typeface="Verdana" pitchFamily="34" charset="0"/>
              </a:rPr>
              <a:t>Tekanan</a:t>
            </a:r>
            <a:r>
              <a:rPr lang="en-US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Verdana" pitchFamily="34" charset="0"/>
              </a:rPr>
              <a:t>suara</a:t>
            </a:r>
            <a:endParaRPr lang="en-US" sz="2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  <a:latin typeface="Verdana" pitchFamily="34" charset="0"/>
              </a:rPr>
              <a:t>jeda</a:t>
            </a:r>
            <a:endParaRPr lang="en-US" sz="2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2819400" y="1828800"/>
            <a:ext cx="3276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PARALINGUISTIK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15000" y="3352800"/>
            <a:ext cx="20383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err="1" smtClean="0">
                <a:solidFill>
                  <a:srgbClr val="000000"/>
                </a:solidFill>
              </a:rPr>
              <a:t>Tekanan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suara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. Ah</a:t>
            </a: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r>
              <a:rPr lang="en-US" sz="2400" b="1" dirty="0" err="1" smtClean="0">
                <a:solidFill>
                  <a:srgbClr val="000000"/>
                </a:solidFill>
              </a:rPr>
              <a:t>ih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.eh.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BENTUK NON VERBAL</a:t>
            </a:r>
            <a:endParaRPr lang="en-US" dirty="0"/>
          </a:p>
        </p:txBody>
      </p:sp>
      <p:sp>
        <p:nvSpPr>
          <p:cNvPr id="33795" name="Freeform 3"/>
          <p:cNvSpPr>
            <a:spLocks noEditPoints="1"/>
          </p:cNvSpPr>
          <p:nvPr/>
        </p:nvSpPr>
        <p:spPr bwMode="gray">
          <a:xfrm rot="-1358056">
            <a:off x="1077913" y="23098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9412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gray">
          <a:xfrm rot="-1543677">
            <a:off x="4572000" y="22098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020A53"/>
              </a:gs>
              <a:gs pos="100000">
                <a:srgbClr val="022589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gray">
          <a:xfrm rot="-1543677">
            <a:off x="5715000" y="48006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020A53"/>
              </a:gs>
              <a:gs pos="100000">
                <a:srgbClr val="022589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gray">
          <a:xfrm rot="-1543677">
            <a:off x="2057400" y="3733800"/>
            <a:ext cx="1066800" cy="304800"/>
          </a:xfrm>
          <a:prstGeom prst="ellipse">
            <a:avLst/>
          </a:prstGeom>
          <a:gradFill rotWithShape="1">
            <a:gsLst>
              <a:gs pos="0">
                <a:srgbClr val="020A53"/>
              </a:gs>
              <a:gs pos="100000">
                <a:srgbClr val="022589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gray">
          <a:xfrm>
            <a:off x="3810000" y="1447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gray">
          <a:xfrm>
            <a:off x="1295400" y="2971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gray">
          <a:xfrm>
            <a:off x="4953000" y="4038600"/>
            <a:ext cx="1284288" cy="1274763"/>
          </a:xfrm>
          <a:prstGeom prst="ellipse">
            <a:avLst/>
          </a:prstGeom>
          <a:gradFill rotWithShape="1">
            <a:gsLst>
              <a:gs pos="0">
                <a:srgbClr val="D476D6"/>
              </a:gs>
              <a:gs pos="100000">
                <a:srgbClr val="D476D6">
                  <a:gamma/>
                  <a:shade val="42353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gray">
          <a:xfrm>
            <a:off x="838200" y="35052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POSTURAL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gray">
          <a:xfrm>
            <a:off x="3581400" y="19050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FACIAL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gray">
          <a:xfrm>
            <a:off x="7048500" y="21828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Text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gray">
          <a:xfrm>
            <a:off x="4267200" y="4495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GESTURAL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473325" y="17351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8" name="AutoShape 16"/>
          <p:cNvCxnSpPr>
            <a:cxnSpLocks noChangeShapeType="1"/>
          </p:cNvCxnSpPr>
          <p:nvPr/>
        </p:nvCxnSpPr>
        <p:spPr bwMode="auto">
          <a:xfrm flipH="1">
            <a:off x="457200" y="17351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73075" y="12954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0d">
  <a:themeElements>
    <a:clrScheme name="sample_dark 3">
      <a:dk1>
        <a:srgbClr val="281472"/>
      </a:dk1>
      <a:lt1>
        <a:srgbClr val="FFFFFF"/>
      </a:lt1>
      <a:dk2>
        <a:srgbClr val="2B64D5"/>
      </a:dk2>
      <a:lt2>
        <a:srgbClr val="F0F7BD"/>
      </a:lt2>
      <a:accent1>
        <a:srgbClr val="B2B838"/>
      </a:accent1>
      <a:accent2>
        <a:srgbClr val="E68B30"/>
      </a:accent2>
      <a:accent3>
        <a:srgbClr val="ACB8E7"/>
      </a:accent3>
      <a:accent4>
        <a:srgbClr val="DADADA"/>
      </a:accent4>
      <a:accent5>
        <a:srgbClr val="D5D8AE"/>
      </a:accent5>
      <a:accent6>
        <a:srgbClr val="D07D2A"/>
      </a:accent6>
      <a:hlink>
        <a:srgbClr val="3FB180"/>
      </a:hlink>
      <a:folHlink>
        <a:srgbClr val="3BA7E3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0F4334"/>
        </a:dk1>
        <a:lt1>
          <a:srgbClr val="FFFFFF"/>
        </a:lt1>
        <a:dk2>
          <a:srgbClr val="2C7F92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ACC0C7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281472"/>
        </a:dk1>
        <a:lt1>
          <a:srgbClr val="FFFFFF"/>
        </a:lt1>
        <a:dk2>
          <a:srgbClr val="2B64D5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ACB8E7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cdb2004160d</Template>
  <TotalTime>41</TotalTime>
  <Words>134</Words>
  <Application>Microsoft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cdb2004160d</vt:lpstr>
      <vt:lpstr>PESAN VERBAL  DAN  NON VERBAL</vt:lpstr>
      <vt:lpstr>Diagram – Contents</vt:lpstr>
      <vt:lpstr>VERBAL</vt:lpstr>
      <vt:lpstr>FORMAL VERBAL</vt:lpstr>
      <vt:lpstr>NON VERBAL</vt:lpstr>
      <vt:lpstr>Ciri-ciri komunikasi non verbal</vt:lpstr>
      <vt:lpstr>Macam-macam non verbal</vt:lpstr>
      <vt:lpstr>RINCIAN</vt:lpstr>
      <vt:lpstr> BENTUK NON VERBAL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PESAN VERBAL  DAN  NON VERBAL</dc:title>
  <dc:creator>bowo</dc:creator>
  <cp:lastModifiedBy>bowo</cp:lastModifiedBy>
  <cp:revision>6</cp:revision>
  <dcterms:created xsi:type="dcterms:W3CDTF">2012-03-20T05:23:16Z</dcterms:created>
  <dcterms:modified xsi:type="dcterms:W3CDTF">2012-03-20T06:05:27Z</dcterms:modified>
</cp:coreProperties>
</file>